
<file path=[Content_Types].xml><?xml version="1.0" encoding="utf-8"?>
<Types xmlns="http://schemas.openxmlformats.org/package/2006/content-types">
  <Default Extension="bin" ContentType="application/vnd.openxmlformats-officedocument.oleObject"/>
  <Default Extension="png" ContentType="image/png"/>
  <Default Extension="jfif" ContentType="image/jpe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57"/>
  </p:notesMasterIdLst>
  <p:handoutMasterIdLst>
    <p:handoutMasterId r:id="rId158"/>
  </p:handoutMasterIdLst>
  <p:sldIdLst>
    <p:sldId id="294" r:id="rId2"/>
    <p:sldId id="295" r:id="rId3"/>
    <p:sldId id="311" r:id="rId4"/>
    <p:sldId id="344" r:id="rId5"/>
    <p:sldId id="276" r:id="rId6"/>
    <p:sldId id="484" r:id="rId7"/>
    <p:sldId id="314" r:id="rId8"/>
    <p:sldId id="312" r:id="rId9"/>
    <p:sldId id="317" r:id="rId10"/>
    <p:sldId id="313" r:id="rId11"/>
    <p:sldId id="316" r:id="rId12"/>
    <p:sldId id="261" r:id="rId13"/>
    <p:sldId id="267" r:id="rId14"/>
    <p:sldId id="258" r:id="rId15"/>
    <p:sldId id="259" r:id="rId16"/>
    <p:sldId id="262" r:id="rId17"/>
    <p:sldId id="296" r:id="rId18"/>
    <p:sldId id="263" r:id="rId19"/>
    <p:sldId id="268" r:id="rId20"/>
    <p:sldId id="310" r:id="rId21"/>
    <p:sldId id="348" r:id="rId22"/>
    <p:sldId id="298" r:id="rId23"/>
    <p:sldId id="299" r:id="rId24"/>
    <p:sldId id="349" r:id="rId25"/>
    <p:sldId id="356" r:id="rId26"/>
    <p:sldId id="355" r:id="rId27"/>
    <p:sldId id="269" r:id="rId28"/>
    <p:sldId id="300" r:id="rId29"/>
    <p:sldId id="270" r:id="rId30"/>
    <p:sldId id="301" r:id="rId31"/>
    <p:sldId id="271" r:id="rId32"/>
    <p:sldId id="297" r:id="rId33"/>
    <p:sldId id="302" r:id="rId34"/>
    <p:sldId id="350" r:id="rId35"/>
    <p:sldId id="272" r:id="rId36"/>
    <p:sldId id="303" r:id="rId37"/>
    <p:sldId id="273" r:id="rId38"/>
    <p:sldId id="304" r:id="rId39"/>
    <p:sldId id="357" r:id="rId40"/>
    <p:sldId id="358" r:id="rId41"/>
    <p:sldId id="359" r:id="rId42"/>
    <p:sldId id="360" r:id="rId43"/>
    <p:sldId id="361" r:id="rId44"/>
    <p:sldId id="362" r:id="rId45"/>
    <p:sldId id="471" r:id="rId46"/>
    <p:sldId id="456" r:id="rId47"/>
    <p:sldId id="370" r:id="rId48"/>
    <p:sldId id="371" r:id="rId49"/>
    <p:sldId id="372" r:id="rId50"/>
    <p:sldId id="373" r:id="rId51"/>
    <p:sldId id="374" r:id="rId52"/>
    <p:sldId id="457" r:id="rId53"/>
    <p:sldId id="458" r:id="rId54"/>
    <p:sldId id="459" r:id="rId55"/>
    <p:sldId id="460" r:id="rId56"/>
    <p:sldId id="461" r:id="rId57"/>
    <p:sldId id="462" r:id="rId58"/>
    <p:sldId id="463" r:id="rId59"/>
    <p:sldId id="472" r:id="rId60"/>
    <p:sldId id="477" r:id="rId61"/>
    <p:sldId id="474" r:id="rId62"/>
    <p:sldId id="464" r:id="rId63"/>
    <p:sldId id="465" r:id="rId64"/>
    <p:sldId id="466" r:id="rId65"/>
    <p:sldId id="467" r:id="rId66"/>
    <p:sldId id="468" r:id="rId67"/>
    <p:sldId id="470" r:id="rId68"/>
    <p:sldId id="469" r:id="rId69"/>
    <p:sldId id="478" r:id="rId70"/>
    <p:sldId id="481" r:id="rId71"/>
    <p:sldId id="375" r:id="rId72"/>
    <p:sldId id="376" r:id="rId73"/>
    <p:sldId id="377" r:id="rId74"/>
    <p:sldId id="378" r:id="rId75"/>
    <p:sldId id="379" r:id="rId76"/>
    <p:sldId id="380" r:id="rId77"/>
    <p:sldId id="381" r:id="rId78"/>
    <p:sldId id="382" r:id="rId79"/>
    <p:sldId id="383" r:id="rId80"/>
    <p:sldId id="384" r:id="rId81"/>
    <p:sldId id="385" r:id="rId82"/>
    <p:sldId id="386" r:id="rId83"/>
    <p:sldId id="480" r:id="rId84"/>
    <p:sldId id="479" r:id="rId85"/>
    <p:sldId id="387" r:id="rId86"/>
    <p:sldId id="388" r:id="rId87"/>
    <p:sldId id="389" r:id="rId88"/>
    <p:sldId id="390" r:id="rId89"/>
    <p:sldId id="391" r:id="rId90"/>
    <p:sldId id="392" r:id="rId91"/>
    <p:sldId id="393" r:id="rId92"/>
    <p:sldId id="394" r:id="rId93"/>
    <p:sldId id="395" r:id="rId94"/>
    <p:sldId id="482" r:id="rId95"/>
    <p:sldId id="483" r:id="rId96"/>
    <p:sldId id="396" r:id="rId97"/>
    <p:sldId id="397" r:id="rId98"/>
    <p:sldId id="398" r:id="rId99"/>
    <p:sldId id="399" r:id="rId100"/>
    <p:sldId id="400" r:id="rId101"/>
    <p:sldId id="401" r:id="rId102"/>
    <p:sldId id="402" r:id="rId103"/>
    <p:sldId id="403" r:id="rId104"/>
    <p:sldId id="404" r:id="rId105"/>
    <p:sldId id="405" r:id="rId106"/>
    <p:sldId id="406" r:id="rId107"/>
    <p:sldId id="407" r:id="rId108"/>
    <p:sldId id="408" r:id="rId109"/>
    <p:sldId id="409" r:id="rId110"/>
    <p:sldId id="410" r:id="rId111"/>
    <p:sldId id="411" r:id="rId112"/>
    <p:sldId id="412" r:id="rId113"/>
    <p:sldId id="413" r:id="rId114"/>
    <p:sldId id="414" r:id="rId115"/>
    <p:sldId id="415" r:id="rId116"/>
    <p:sldId id="416" r:id="rId117"/>
    <p:sldId id="417" r:id="rId118"/>
    <p:sldId id="418" r:id="rId119"/>
    <p:sldId id="419" r:id="rId120"/>
    <p:sldId id="420" r:id="rId121"/>
    <p:sldId id="421" r:id="rId122"/>
    <p:sldId id="422" r:id="rId123"/>
    <p:sldId id="423" r:id="rId124"/>
    <p:sldId id="424" r:id="rId125"/>
    <p:sldId id="425" r:id="rId126"/>
    <p:sldId id="426" r:id="rId127"/>
    <p:sldId id="427" r:id="rId128"/>
    <p:sldId id="428" r:id="rId129"/>
    <p:sldId id="429" r:id="rId130"/>
    <p:sldId id="430" r:id="rId131"/>
    <p:sldId id="431" r:id="rId132"/>
    <p:sldId id="432" r:id="rId133"/>
    <p:sldId id="433" r:id="rId134"/>
    <p:sldId id="434" r:id="rId135"/>
    <p:sldId id="435" r:id="rId136"/>
    <p:sldId id="436" r:id="rId137"/>
    <p:sldId id="437" r:id="rId138"/>
    <p:sldId id="438" r:id="rId139"/>
    <p:sldId id="439" r:id="rId140"/>
    <p:sldId id="440" r:id="rId141"/>
    <p:sldId id="441" r:id="rId142"/>
    <p:sldId id="442" r:id="rId143"/>
    <p:sldId id="443" r:id="rId144"/>
    <p:sldId id="444" r:id="rId145"/>
    <p:sldId id="445" r:id="rId146"/>
    <p:sldId id="446" r:id="rId147"/>
    <p:sldId id="447" r:id="rId148"/>
    <p:sldId id="448" r:id="rId149"/>
    <p:sldId id="449" r:id="rId150"/>
    <p:sldId id="450" r:id="rId151"/>
    <p:sldId id="451" r:id="rId152"/>
    <p:sldId id="452" r:id="rId153"/>
    <p:sldId id="453" r:id="rId154"/>
    <p:sldId id="454" r:id="rId155"/>
    <p:sldId id="455" r:id="rId156"/>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5" autoAdjust="0"/>
    <p:restoredTop sz="94651" autoAdjust="0"/>
  </p:normalViewPr>
  <p:slideViewPr>
    <p:cSldViewPr snapToGrid="0">
      <p:cViewPr varScale="1">
        <p:scale>
          <a:sx n="74" d="100"/>
          <a:sy n="74" d="100"/>
        </p:scale>
        <p:origin x="585" y="6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7577"/>
    </p:cViewPr>
  </p:sorterViewPr>
  <p:notesViewPr>
    <p:cSldViewPr snapToGrid="0">
      <p:cViewPr>
        <p:scale>
          <a:sx n="90" d="100"/>
          <a:sy n="90" d="100"/>
        </p:scale>
        <p:origin x="1209" y="3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4" Type="http://schemas.openxmlformats.org/officeDocument/2006/relationships/image" Target="../media/image12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138.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9.wmf"/><Relationship Id="rId1" Type="http://schemas.openxmlformats.org/officeDocument/2006/relationships/image" Target="../media/image14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image" Target="../media/image16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ECEFC6F3-3AB3-45BE-AA1F-860738344AB5}" type="datetimeFigureOut">
              <a:rPr lang="en-US" smtClean="0"/>
              <a:t>3/31/2020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E4F8B68-B31B-462B-A799-54253FA544B9}" type="slidenum">
              <a:rPr lang="en-US" smtClean="0"/>
              <a:t>‹#›</a:t>
            </a:fld>
            <a:endParaRPr lang="en-US"/>
          </a:p>
        </p:txBody>
      </p:sp>
    </p:spTree>
    <p:extLst>
      <p:ext uri="{BB962C8B-B14F-4D97-AF65-F5344CB8AC3E}">
        <p14:creationId xmlns:p14="http://schemas.microsoft.com/office/powerpoint/2010/main" val="848138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25547EB7-7C80-4117-98F5-B24F76591F3C}" type="datetimeFigureOut">
              <a:rPr lang="en-US" smtClean="0"/>
              <a:t>3/31/2020</a:t>
            </a:fld>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938B89F-BA46-4BBB-B197-04E1ED74117E}" type="slidenum">
              <a:rPr lang="en-US" smtClean="0"/>
              <a:t>‹#›</a:t>
            </a:fld>
            <a:endParaRPr lang="en-US"/>
          </a:p>
        </p:txBody>
      </p:sp>
      <p:sp>
        <p:nvSpPr>
          <p:cNvPr id="9" name="Notes Placeholder 8"/>
          <p:cNvSpPr>
            <a:spLocks noGrp="1"/>
          </p:cNvSpPr>
          <p:nvPr>
            <p:ph type="body" sz="quarter" idx="3"/>
          </p:nvPr>
        </p:nvSpPr>
        <p:spPr>
          <a:xfrm>
            <a:off x="38100" y="3286125"/>
            <a:ext cx="9063038"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9"/>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11" name="Slide Image Placeholder 10"/>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279441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2500" y="301625"/>
            <a:ext cx="1651000" cy="1238250"/>
          </a:xfrm>
          <a:prstGeom prst="rect">
            <a:avLst/>
          </a:prstGeom>
        </p:spPr>
      </p:sp>
      <p:sp>
        <p:nvSpPr>
          <p:cNvPr id="3" name="Notes Placeholder 2"/>
          <p:cNvSpPr>
            <a:spLocks noGrp="1"/>
          </p:cNvSpPr>
          <p:nvPr>
            <p:ph type="body" idx="1"/>
          </p:nvPr>
        </p:nvSpPr>
        <p:spPr>
          <a:xfrm>
            <a:off x="82624" y="1540148"/>
            <a:ext cx="8972550" cy="5083936"/>
          </a:xfrm>
          <a:prstGeom prst="rect">
            <a:avLst/>
          </a:prstGeom>
          <a:solidFill>
            <a:srgbClr val="FFFF99"/>
          </a:solidFill>
        </p:spPr>
        <p:txBody>
          <a:bodyPr/>
          <a:lstStyle/>
          <a:p>
            <a:endParaRPr lang="en-US" sz="1800" dirty="0"/>
          </a:p>
        </p:txBody>
      </p:sp>
      <p:sp>
        <p:nvSpPr>
          <p:cNvPr id="4" name="Slide Number Placeholder 3"/>
          <p:cNvSpPr>
            <a:spLocks noGrp="1"/>
          </p:cNvSpPr>
          <p:nvPr>
            <p:ph type="sldNum" sz="quarter" idx="10"/>
          </p:nvPr>
        </p:nvSpPr>
        <p:spPr/>
        <p:txBody>
          <a:bodyPr/>
          <a:lstStyle/>
          <a:p>
            <a:fld id="{A0D5798C-BFF0-6B41-B576-71BA2EEFE2A9}" type="slidenum">
              <a:rPr lang="en-US" smtClean="0"/>
              <a:pPr/>
              <a:t>1</a:t>
            </a:fld>
            <a:endParaRPr lang="en-US"/>
          </a:p>
        </p:txBody>
      </p:sp>
    </p:spTree>
    <p:extLst>
      <p:ext uri="{BB962C8B-B14F-4D97-AF65-F5344CB8AC3E}">
        <p14:creationId xmlns:p14="http://schemas.microsoft.com/office/powerpoint/2010/main" val="426734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AB38AEAA-C127-41A7-8E01-215C05E976FD}" type="slidenum">
              <a:rPr lang="en-US" altLang="en-US" sz="1200"/>
              <a:pPr/>
              <a:t>11</a:t>
            </a:fld>
            <a:endParaRPr lang="en-US" altLang="en-US" sz="1200"/>
          </a:p>
        </p:txBody>
      </p:sp>
      <p:sp>
        <p:nvSpPr>
          <p:cNvPr id="81923" name="Rectangle 2"/>
          <p:cNvSpPr>
            <a:spLocks noGrp="1" noRot="1" noChangeAspect="1" noChangeArrowheads="1" noTextEdit="1"/>
          </p:cNvSpPr>
          <p:nvPr>
            <p:ph type="sldImg"/>
          </p:nvPr>
        </p:nvSpPr>
        <p:spPr>
          <a:xfrm>
            <a:off x="3028950" y="857250"/>
            <a:ext cx="3086100" cy="2314575"/>
          </a:xfrm>
          <a:prstGeom prst="rect">
            <a:avLst/>
          </a:prstGeom>
          <a:ln/>
        </p:spPr>
      </p:sp>
      <p:sp>
        <p:nvSpPr>
          <p:cNvPr id="81924" name="Rectangle 3"/>
          <p:cNvSpPr>
            <a:spLocks noGrp="1" noChangeArrowheads="1"/>
          </p:cNvSpPr>
          <p:nvPr>
            <p:ph type="body" idx="1"/>
          </p:nvPr>
        </p:nvSpPr>
        <p:spPr>
          <a:xfrm>
            <a:off x="914400" y="3300412"/>
            <a:ext cx="7315200" cy="2700338"/>
          </a:xfrm>
          <a:prstGeom prst="rect">
            <a:avLst/>
          </a:prstGeom>
          <a:solidFill>
            <a:srgbClr val="FFFF99"/>
          </a:solidFill>
        </p:spPr>
        <p:txBody>
          <a:bodyPr/>
          <a:lstStyle/>
          <a:p>
            <a:r>
              <a:rPr lang="en-US" altLang="en-US" sz="1800" dirty="0" smtClean="0"/>
              <a:t>This is a more complete description of what we know about particle physics.  The quark like structure of matter is shown in the middle top;  the properties of the four interactions are shown in the bottom middle; some of the processes and important questions in the field are shown at the bottom of the chart.</a:t>
            </a:r>
          </a:p>
        </p:txBody>
      </p:sp>
    </p:spTree>
    <p:extLst>
      <p:ext uri="{BB962C8B-B14F-4D97-AF65-F5344CB8AC3E}">
        <p14:creationId xmlns:p14="http://schemas.microsoft.com/office/powerpoint/2010/main" val="299529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71913" y="825500"/>
            <a:ext cx="1506537" cy="1130300"/>
          </a:xfrm>
          <a:prstGeom prst="rect">
            <a:avLst/>
          </a:prstGeom>
        </p:spPr>
      </p:sp>
      <p:sp>
        <p:nvSpPr>
          <p:cNvPr id="3" name="Notes Placeholder 2"/>
          <p:cNvSpPr>
            <a:spLocks noGrp="1"/>
          </p:cNvSpPr>
          <p:nvPr>
            <p:ph type="body" idx="1"/>
          </p:nvPr>
        </p:nvSpPr>
        <p:spPr>
          <a:xfrm>
            <a:off x="69113" y="1897244"/>
            <a:ext cx="8963245" cy="4960755"/>
          </a:xfrm>
          <a:prstGeom prst="rect">
            <a:avLst/>
          </a:prstGeom>
          <a:solidFill>
            <a:srgbClr val="FFFF99"/>
          </a:solidFill>
        </p:spPr>
        <p:txBody>
          <a:bodyPr/>
          <a:lstStyle/>
          <a:p>
            <a:r>
              <a:rPr lang="en-US" sz="1700" dirty="0" smtClean="0"/>
              <a:t>Lets begin by going back to the beginning of this new century.   This illustrates both some of the key questions and goals in the field, as of that time, and we will be able to see how and what progress has been achieved.  We also will see what questions have not been answered, and what new questions we have 19 years later.  In the year 2000, I co-chaired a US Department of Energy study of the future of particle physics with Professor John Bagger, a particle theorist, who is now the Director of the TRIUMF Laboratory in Vancouver, Canada.  The purpose of the study was to assess the status of the particle physics field and to set the priorities and goals for the coming years.  The committee consisted of a group of prominent mostly U.S. physicists, representing experiment and theory, and spread over the subfields of particle physics.</a:t>
            </a:r>
          </a:p>
          <a:p>
            <a:endParaRPr lang="en-US" sz="1700" dirty="0"/>
          </a:p>
          <a:p>
            <a:r>
              <a:rPr lang="en-US" sz="1700" dirty="0" smtClean="0"/>
              <a:t>Our view of physics and the future goals is illustrated in this drawing.  The science of particle physics we described as “the Science of Matter, Energy, Space and Time”  That’s a very broad definition of particle physics, which historically was described in a more limited way as particles and their interactions.  The goals of particle physics, as we saw it in 2001 was to ultimately to ask and answer questions that could lead toward “Ultimate Unification,”  “Hidden Dimensions” or “Cosmic Connections”   For each, there are a set of experimental paths like studying neutrinos, understanding the Higgs phenomena, finding the dark matter of other connections to astrophysics.   In this lecture series, we will update this approach and talk specifically about frontier experiments: past, present and future.</a:t>
            </a:r>
          </a:p>
        </p:txBody>
      </p:sp>
      <p:sp>
        <p:nvSpPr>
          <p:cNvPr id="4" name="Slide Number Placeholder 3"/>
          <p:cNvSpPr>
            <a:spLocks noGrp="1"/>
          </p:cNvSpPr>
          <p:nvPr>
            <p:ph type="sldNum" sz="quarter" idx="10"/>
          </p:nvPr>
        </p:nvSpPr>
        <p:spPr/>
        <p:txBody>
          <a:bodyPr/>
          <a:lstStyle/>
          <a:p>
            <a:fld id="{E938B89F-BA46-4BBB-B197-04E1ED74117E}" type="slidenum">
              <a:rPr lang="en-US" smtClean="0"/>
              <a:t>12</a:t>
            </a:fld>
            <a:endParaRPr lang="en-US"/>
          </a:p>
        </p:txBody>
      </p:sp>
    </p:spTree>
    <p:extLst>
      <p:ext uri="{BB962C8B-B14F-4D97-AF65-F5344CB8AC3E}">
        <p14:creationId xmlns:p14="http://schemas.microsoft.com/office/powerpoint/2010/main" val="702027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90913" y="698500"/>
            <a:ext cx="2382837" cy="1787525"/>
          </a:xfrm>
          <a:prstGeom prst="rect">
            <a:avLst/>
          </a:prstGeom>
        </p:spPr>
      </p:sp>
      <p:sp>
        <p:nvSpPr>
          <p:cNvPr id="3" name="Notes Placeholder 2"/>
          <p:cNvSpPr>
            <a:spLocks noGrp="1"/>
          </p:cNvSpPr>
          <p:nvPr>
            <p:ph type="body" idx="1"/>
          </p:nvPr>
        </p:nvSpPr>
        <p:spPr>
          <a:xfrm>
            <a:off x="159488" y="2554209"/>
            <a:ext cx="9046190" cy="4131746"/>
          </a:xfrm>
          <a:prstGeom prst="rect">
            <a:avLst/>
          </a:prstGeom>
          <a:solidFill>
            <a:srgbClr val="FFFF99"/>
          </a:solidFill>
        </p:spPr>
        <p:txBody>
          <a:bodyPr/>
          <a:lstStyle/>
          <a:p>
            <a:r>
              <a:rPr lang="en-US" sz="1800" b="1" dirty="0" smtClean="0"/>
              <a:t>Physics – An inquiry based science</a:t>
            </a:r>
            <a:r>
              <a:rPr lang="en-US" sz="1800" dirty="0" smtClean="0"/>
              <a:t>.    Most of physics is “inquiry based,” while </a:t>
            </a:r>
            <a:r>
              <a:rPr lang="en-US" sz="1800" dirty="0" err="1" smtClean="0"/>
              <a:t>astonomy</a:t>
            </a:r>
            <a:r>
              <a:rPr lang="en-US" sz="1800" dirty="0" smtClean="0"/>
              <a:t> is “observation based.”   That is we ask and try to answer questions, rather than explore and explain observations.   This is not strictly true, but is central approach.</a:t>
            </a:r>
          </a:p>
          <a:p>
            <a:endParaRPr lang="en-US" sz="1800" dirty="0"/>
          </a:p>
          <a:p>
            <a:r>
              <a:rPr lang="en-US" sz="1800" dirty="0" smtClean="0"/>
              <a:t>One of the biggest questions that we all would like to understand is “How did it all begin?”   We have a pretty well accepted ‘big-bang’ theory and a story of how the universe has evolved since that time 13.7 billion years ago.  </a:t>
            </a:r>
          </a:p>
          <a:p>
            <a:endParaRPr lang="en-US" sz="1800" dirty="0"/>
          </a:p>
          <a:p>
            <a:r>
              <a:rPr lang="en-US" sz="1800" dirty="0" smtClean="0"/>
              <a:t>The biggest question perhaps is why we live in a “matter dominated universe.”   In the first instants of the big bang when energy was converted to particles, it made both particles and antiparticles, but why not an equal number, in which case they would have totally annihilated and we would not be here.   So, there was a small asymmetry and most annihilated, but some matter remained.   Today, we still have no good theory for that, but have ideas and some models for how that may have happened.  Of course, we need experimental information to understand what the early universe </a:t>
            </a:r>
            <a:r>
              <a:rPr lang="en-US" sz="1800" dirty="0"/>
              <a:t> </a:t>
            </a:r>
            <a:r>
              <a:rPr lang="en-US" sz="1800" dirty="0" smtClean="0"/>
              <a:t>was in reality, and that remains to be done in the future.</a:t>
            </a:r>
          </a:p>
        </p:txBody>
      </p:sp>
      <p:sp>
        <p:nvSpPr>
          <p:cNvPr id="4" name="Slide Number Placeholder 3"/>
          <p:cNvSpPr>
            <a:spLocks noGrp="1"/>
          </p:cNvSpPr>
          <p:nvPr>
            <p:ph type="sldNum" sz="quarter" idx="10"/>
          </p:nvPr>
        </p:nvSpPr>
        <p:spPr/>
        <p:txBody>
          <a:bodyPr/>
          <a:lstStyle/>
          <a:p>
            <a:fld id="{E938B89F-BA46-4BBB-B197-04E1ED74117E}" type="slidenum">
              <a:rPr lang="en-US" smtClean="0"/>
              <a:t>13</a:t>
            </a:fld>
            <a:endParaRPr lang="en-US"/>
          </a:p>
        </p:txBody>
      </p:sp>
    </p:spTree>
    <p:extLst>
      <p:ext uri="{BB962C8B-B14F-4D97-AF65-F5344CB8AC3E}">
        <p14:creationId xmlns:p14="http://schemas.microsoft.com/office/powerpoint/2010/main" val="1044300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1"/>
            <a:ext cx="7315200" cy="3111021"/>
          </a:xfrm>
          <a:prstGeom prst="rect">
            <a:avLst/>
          </a:prstGeom>
          <a:solidFill>
            <a:srgbClr val="FFFF99"/>
          </a:solidFill>
        </p:spPr>
        <p:txBody>
          <a:bodyPr/>
          <a:lstStyle/>
          <a:p>
            <a:r>
              <a:rPr lang="en-US" sz="1800" dirty="0" smtClean="0"/>
              <a:t>First, let me emphasize that since 2000 and the Quarks to Cosmos study, of course, we haven’t answered all the questions posed in Quarks to the Cosmos, but we have made very significant progress. We are in an era where the advances in technology,</a:t>
            </a:r>
            <a:r>
              <a:rPr lang="en-US" sz="1800" baseline="0" dirty="0" smtClean="0"/>
              <a:t> coupled with large international collaborations have led to developing unprecedented large-scale experimental facilities that are making incredible advances and discoveries in physics and astronomy.  Just since the new millennium, the three biggest and historic discoveries in fundamental physics have been 1) Neutrino Mass and Oscillations, 2) the discovery of the </a:t>
            </a:r>
            <a:r>
              <a:rPr lang="en-US" sz="1800" baseline="0" dirty="0" err="1" smtClean="0"/>
              <a:t>Higg‘s</a:t>
            </a:r>
            <a:r>
              <a:rPr lang="en-US" sz="1800" baseline="0" dirty="0" smtClean="0"/>
              <a:t> Boson, and 3) Gravitational Waves (the subject of todays talk).  All three were only possible by large-scale international high technology facilities.</a:t>
            </a:r>
            <a:endParaRPr lang="en-US" sz="1800" dirty="0"/>
          </a:p>
        </p:txBody>
      </p:sp>
      <p:sp>
        <p:nvSpPr>
          <p:cNvPr id="4" name="Slide Number Placeholder 3"/>
          <p:cNvSpPr>
            <a:spLocks noGrp="1"/>
          </p:cNvSpPr>
          <p:nvPr>
            <p:ph type="sldNum" sz="quarter" idx="10"/>
          </p:nvPr>
        </p:nvSpPr>
        <p:spPr/>
        <p:txBody>
          <a:bodyPr/>
          <a:lstStyle/>
          <a:p>
            <a:fld id="{996E9A03-97B9-4D87-A31C-BF050DCB823B}" type="slidenum">
              <a:rPr lang="en-US" smtClean="0"/>
              <a:t>14</a:t>
            </a:fld>
            <a:endParaRPr lang="en-US"/>
          </a:p>
        </p:txBody>
      </p:sp>
    </p:spTree>
    <p:extLst>
      <p:ext uri="{BB962C8B-B14F-4D97-AF65-F5344CB8AC3E}">
        <p14:creationId xmlns:p14="http://schemas.microsoft.com/office/powerpoint/2010/main" val="3985717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00350" y="889000"/>
            <a:ext cx="3086100" cy="2314575"/>
          </a:xfrm>
          <a:prstGeom prst="rect">
            <a:avLst/>
          </a:prstGeom>
        </p:spPr>
      </p:sp>
      <p:sp>
        <p:nvSpPr>
          <p:cNvPr id="3" name="Notes Placeholder 2"/>
          <p:cNvSpPr>
            <a:spLocks noGrp="1"/>
          </p:cNvSpPr>
          <p:nvPr>
            <p:ph type="body" idx="1"/>
          </p:nvPr>
        </p:nvSpPr>
        <p:spPr>
          <a:xfrm>
            <a:off x="914400" y="3300412"/>
            <a:ext cx="7315200" cy="2164723"/>
          </a:xfrm>
          <a:prstGeom prst="rect">
            <a:avLst/>
          </a:prstGeom>
          <a:solidFill>
            <a:srgbClr val="FFFF99"/>
          </a:solidFill>
        </p:spPr>
        <p:txBody>
          <a:bodyPr/>
          <a:lstStyle/>
          <a:p>
            <a:r>
              <a:rPr lang="en-US" sz="1800" dirty="0" smtClean="0"/>
              <a:t>Beyond these major discoveries we have made very large advances in various areas of fundamental physics.  For example, we have begun to do astronomy with probes beyond the electromagnetic spectrum.  Using neutrinos in the Ice Cube detector at the South Pole, they have seen evidence for neutrinos coming from an astrophysics source  -- Blazars.   And using detection of the microwave background, we have learned a tremendous amount about the early universe.</a:t>
            </a:r>
          </a:p>
          <a:p>
            <a:endParaRPr lang="en-US" sz="1800" dirty="0"/>
          </a:p>
          <a:p>
            <a:endParaRPr lang="en-US" sz="1800"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996E9A03-97B9-4D87-A31C-BF050DCB823B}" type="slidenum">
              <a:rPr lang="en-US" smtClean="0"/>
              <a:t>15</a:t>
            </a:fld>
            <a:endParaRPr lang="en-US"/>
          </a:p>
        </p:txBody>
      </p:sp>
    </p:spTree>
    <p:extLst>
      <p:ext uri="{BB962C8B-B14F-4D97-AF65-F5344CB8AC3E}">
        <p14:creationId xmlns:p14="http://schemas.microsoft.com/office/powerpoint/2010/main" val="2142160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1063" y="750888"/>
            <a:ext cx="2120900" cy="1590675"/>
          </a:xfrm>
          <a:prstGeom prst="rect">
            <a:avLst/>
          </a:prstGeom>
        </p:spPr>
      </p:sp>
      <p:sp>
        <p:nvSpPr>
          <p:cNvPr id="3" name="Notes Placeholder 2"/>
          <p:cNvSpPr>
            <a:spLocks noGrp="1"/>
          </p:cNvSpPr>
          <p:nvPr>
            <p:ph type="body" idx="1"/>
          </p:nvPr>
        </p:nvSpPr>
        <p:spPr>
          <a:xfrm>
            <a:off x="308344" y="2471072"/>
            <a:ext cx="8500730" cy="4042838"/>
          </a:xfrm>
          <a:prstGeom prst="rect">
            <a:avLst/>
          </a:prstGeom>
          <a:solidFill>
            <a:srgbClr val="FFFF99"/>
          </a:solidFill>
        </p:spPr>
        <p:txBody>
          <a:bodyPr/>
          <a:lstStyle/>
          <a:p>
            <a:r>
              <a:rPr lang="en-US" sz="1800" dirty="0" smtClean="0"/>
              <a:t>Interestingly, we can compare astronomy and particle physics as sciences.  Astronomy is primarily an observational science.  New instruments (e.g. telescopes) are developed to ‘observe’ the universe in different ways, different wavelengths, etc.  New observations and discoveries lead to new scientific understanding of our universe.  In particle physics, we develop questions from what we understand and what we don’t understand, and instruments are developed to address those questions.   We call that an ‘inquiry based’ science.</a:t>
            </a:r>
          </a:p>
          <a:p>
            <a:endParaRPr lang="en-US" sz="1800" dirty="0"/>
          </a:p>
          <a:p>
            <a:r>
              <a:rPr lang="en-US" sz="1800" dirty="0" smtClean="0"/>
              <a:t>The challenges listed in the National Academy Study can be described as ‘inquiry-based’ questions and science.  I will briefly go through those listed to set the stage for the next few lectures;  what we have learned and what we are trying to learn about particle physics.</a:t>
            </a:r>
          </a:p>
          <a:p>
            <a:endParaRPr lang="en-US" sz="1800" dirty="0"/>
          </a:p>
          <a:p>
            <a:r>
              <a:rPr lang="en-US" sz="1800" dirty="0" smtClean="0"/>
              <a:t>The first question to be understood is “Dark Matter”    Read description on the slide.   </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16</a:t>
            </a:fld>
            <a:endParaRPr lang="en-US"/>
          </a:p>
        </p:txBody>
      </p:sp>
    </p:spTree>
    <p:extLst>
      <p:ext uri="{BB962C8B-B14F-4D97-AF65-F5344CB8AC3E}">
        <p14:creationId xmlns:p14="http://schemas.microsoft.com/office/powerpoint/2010/main" val="2815171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526769"/>
          </a:xfrm>
          <a:prstGeom prst="rect">
            <a:avLst/>
          </a:prstGeom>
          <a:solidFill>
            <a:srgbClr val="FFFF99"/>
          </a:solidFill>
        </p:spPr>
        <p:txBody>
          <a:bodyPr/>
          <a:lstStyle/>
          <a:p>
            <a:r>
              <a:rPr lang="en-US" sz="1800" dirty="0" smtClean="0"/>
              <a:t>Interestingly, the Universe we know represents only about 4% of the total matter/energy in the universe.   In fact, dark matter is another 25% and there is much experimentation trying to identify the dark matter.  Dark energy is a big puzzle and the first task is to understand more about it, so we can try to understand what it is and how it affects the universe.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17</a:t>
            </a:fld>
            <a:endParaRPr lang="en-US"/>
          </a:p>
        </p:txBody>
      </p:sp>
    </p:spTree>
    <p:extLst>
      <p:ext uri="{BB962C8B-B14F-4D97-AF65-F5344CB8AC3E}">
        <p14:creationId xmlns:p14="http://schemas.microsoft.com/office/powerpoint/2010/main" val="3623488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702746"/>
          </a:xfrm>
          <a:prstGeom prst="rect">
            <a:avLst/>
          </a:prstGeom>
          <a:solidFill>
            <a:srgbClr val="FFFF99"/>
          </a:solidFill>
        </p:spPr>
        <p:txBody>
          <a:bodyPr/>
          <a:lstStyle/>
          <a:p>
            <a:r>
              <a:rPr lang="en-US" sz="1800" dirty="0" smtClean="0"/>
              <a:t>Read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18</a:t>
            </a:fld>
            <a:endParaRPr lang="en-US"/>
          </a:p>
        </p:txBody>
      </p:sp>
    </p:spTree>
    <p:extLst>
      <p:ext uri="{BB962C8B-B14F-4D97-AF65-F5344CB8AC3E}">
        <p14:creationId xmlns:p14="http://schemas.microsoft.com/office/powerpoint/2010/main" val="1321792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2111560"/>
          </a:xfrm>
          <a:prstGeom prst="rect">
            <a:avLst/>
          </a:prstGeom>
          <a:solidFill>
            <a:srgbClr val="FFFF99"/>
          </a:solidFill>
        </p:spPr>
        <p:txBody>
          <a:bodyPr/>
          <a:lstStyle/>
          <a:p>
            <a:r>
              <a:rPr lang="en-US" sz="1800" dirty="0" smtClean="0"/>
              <a:t>Read the text on the slide.</a:t>
            </a:r>
          </a:p>
          <a:p>
            <a:endParaRPr lang="en-US" sz="1800" dirty="0"/>
          </a:p>
          <a:p>
            <a:r>
              <a:rPr lang="en-US" sz="1800" dirty="0" smtClean="0"/>
              <a:t>Finally, we have two theories of fundamental physics:  Einstein’s theory of General Relativity (gravity), which describes physics at long distances and high velocities and accelerations; and we have quantum field theory of quantum physics that describes physics at very short distances.  How do we reconcile these and develop ONE theory of physics?</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19</a:t>
            </a:fld>
            <a:endParaRPr lang="en-US"/>
          </a:p>
        </p:txBody>
      </p:sp>
    </p:spTree>
    <p:extLst>
      <p:ext uri="{BB962C8B-B14F-4D97-AF65-F5344CB8AC3E}">
        <p14:creationId xmlns:p14="http://schemas.microsoft.com/office/powerpoint/2010/main" val="3752826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0" y="506413"/>
            <a:ext cx="3373438" cy="2528887"/>
          </a:xfrm>
          <a:prstGeom prst="rect">
            <a:avLst/>
          </a:prstGeom>
        </p:spPr>
      </p:sp>
      <p:sp>
        <p:nvSpPr>
          <p:cNvPr id="3" name="Notes Placeholder 2"/>
          <p:cNvSpPr>
            <a:spLocks noGrp="1"/>
          </p:cNvSpPr>
          <p:nvPr>
            <p:ph type="body" idx="1"/>
          </p:nvPr>
        </p:nvSpPr>
        <p:spPr>
          <a:xfrm>
            <a:off x="914400" y="3300412"/>
            <a:ext cx="7315200" cy="2700338"/>
          </a:xfrm>
          <a:prstGeom prst="rect">
            <a:avLst/>
          </a:prstGeom>
          <a:solidFill>
            <a:srgbClr val="FFFF99"/>
          </a:solidFill>
        </p:spPr>
        <p:txBody>
          <a:bodyPr/>
          <a:lstStyle/>
          <a:p>
            <a:r>
              <a:rPr lang="en-US" sz="1800" dirty="0" smtClean="0"/>
              <a:t>We all learned about gravity from Newton.  He taught us that the force between two massive objects varies as the product of their masses and inversely as the square of their distance apart.   His theory lasted more than 200 years, until Einstein brought forward his new theory of gravity.  He had added acceleration to the Special Theory of Relativity (E = mc</a:t>
            </a:r>
            <a:r>
              <a:rPr lang="en-US" sz="1800" baseline="30000" dirty="0" smtClean="0"/>
              <a:t>2</a:t>
            </a:r>
            <a:r>
              <a:rPr lang="en-US" sz="1800" dirty="0" smtClean="0"/>
              <a:t>).  It is a four dimensional theory that unifies space and time. This new theory described the orbit of Mercury around the sun, The bending of light as observed in 1919 by Eddington, as well as gravitational waves.  It is the theory that describes </a:t>
            </a:r>
            <a:r>
              <a:rPr lang="en-US" sz="1800" dirty="0" err="1" smtClean="0"/>
              <a:t>relativisitic</a:t>
            </a:r>
            <a:r>
              <a:rPr lang="en-US" sz="1800" dirty="0" smtClean="0"/>
              <a:t>  astrophysics.</a:t>
            </a:r>
            <a:endParaRPr lang="en-US" sz="1800" dirty="0"/>
          </a:p>
        </p:txBody>
      </p:sp>
      <p:sp>
        <p:nvSpPr>
          <p:cNvPr id="4" name="Slide Number Placeholder 3"/>
          <p:cNvSpPr>
            <a:spLocks noGrp="1"/>
          </p:cNvSpPr>
          <p:nvPr>
            <p:ph type="sldNum" sz="quarter" idx="10"/>
          </p:nvPr>
        </p:nvSpPr>
        <p:spPr/>
        <p:txBody>
          <a:bodyPr/>
          <a:lstStyle/>
          <a:p>
            <a:fld id="{A0D5798C-BFF0-6B41-B576-71BA2EEFE2A9}" type="slidenum">
              <a:rPr lang="en-US" smtClean="0"/>
              <a:pPr/>
              <a:t>20</a:t>
            </a:fld>
            <a:endParaRPr lang="en-US"/>
          </a:p>
        </p:txBody>
      </p:sp>
    </p:spTree>
    <p:extLst>
      <p:ext uri="{BB962C8B-B14F-4D97-AF65-F5344CB8AC3E}">
        <p14:creationId xmlns:p14="http://schemas.microsoft.com/office/powerpoint/2010/main" val="1572622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252413" y="3300412"/>
            <a:ext cx="8767761" cy="3213498"/>
          </a:xfrm>
          <a:prstGeom prst="rect">
            <a:avLst/>
          </a:prstGeom>
          <a:solidFill>
            <a:srgbClr val="FFFF99"/>
          </a:solidFill>
        </p:spPr>
        <p:txBody>
          <a:bodyPr/>
          <a:lstStyle/>
          <a:p>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2</a:t>
            </a:fld>
            <a:endParaRPr lang="en-US"/>
          </a:p>
        </p:txBody>
      </p:sp>
    </p:spTree>
    <p:extLst>
      <p:ext uri="{BB962C8B-B14F-4D97-AF65-F5344CB8AC3E}">
        <p14:creationId xmlns:p14="http://schemas.microsoft.com/office/powerpoint/2010/main" val="2789979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2276365"/>
          </a:xfrm>
          <a:prstGeom prst="rect">
            <a:avLst/>
          </a:prstGeom>
          <a:solidFill>
            <a:srgbClr val="FFFF99"/>
          </a:solidFill>
        </p:spPr>
        <p:txBody>
          <a:bodyPr/>
          <a:lstStyle/>
          <a:p>
            <a:r>
              <a:rPr lang="en-US" sz="1800" dirty="0" smtClean="0"/>
              <a:t>An apt expression often used in physics is that yesterday’s discoveries are todays or </a:t>
            </a:r>
            <a:r>
              <a:rPr lang="en-US" sz="1800" dirty="0" err="1" smtClean="0"/>
              <a:t>tomrrows</a:t>
            </a:r>
            <a:r>
              <a:rPr lang="en-US" sz="1800" dirty="0" smtClean="0"/>
              <a:t> backgrounds.  In other words, once we know something, it can become an obstacle to knowing more.    Another outcome of a discovery though is that yesterdays discoveries often become todays new innovations or tools.   An example in astronomy is Einstein’s bending of light, which can be used to ‘lens’ objects we could not otherwise see, gravitational lensing.</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21</a:t>
            </a:fld>
            <a:endParaRPr lang="en-US"/>
          </a:p>
        </p:txBody>
      </p:sp>
    </p:spTree>
    <p:extLst>
      <p:ext uri="{BB962C8B-B14F-4D97-AF65-F5344CB8AC3E}">
        <p14:creationId xmlns:p14="http://schemas.microsoft.com/office/powerpoint/2010/main" val="3669820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3164183"/>
          </a:xfrm>
          <a:prstGeom prst="rect">
            <a:avLst/>
          </a:prstGeom>
          <a:solidFill>
            <a:srgbClr val="FFFF99"/>
          </a:solidFill>
        </p:spPr>
        <p:txBody>
          <a:bodyPr/>
          <a:lstStyle/>
          <a:p>
            <a:r>
              <a:rPr lang="en-US" sz="1800" dirty="0" smtClean="0"/>
              <a:t>Testing Einstein’s Theory of General Relativity is very important.  Although it works well for GPS that is in the weak field limit.  Where GR may fail is in the strong field limit, which is being tested by LIGO with gravitational waves.  Other tests include predictions tested with Gravity Probe B, a NASA satellite experiment.  Tests of both Geodetic precession and frame-dragging agree to the accuracy of the measurements with Einstein’s theory.</a:t>
            </a:r>
          </a:p>
          <a:p>
            <a:r>
              <a:rPr lang="en-US" sz="1800" b="1" dirty="0" smtClean="0"/>
              <a:t>Geodesic Precession </a:t>
            </a:r>
            <a:r>
              <a:rPr lang="en-US" sz="1800" dirty="0" smtClean="0"/>
              <a:t>= Equals motion of the axis of spinning object, for example the earth.</a:t>
            </a:r>
          </a:p>
          <a:p>
            <a:r>
              <a:rPr lang="en-US" sz="1800" b="1" dirty="0" smtClean="0"/>
              <a:t>Frame Dragging </a:t>
            </a:r>
            <a:r>
              <a:rPr lang="en-US" sz="1800" dirty="0" smtClean="0"/>
              <a:t>= Effect of </a:t>
            </a:r>
            <a:r>
              <a:rPr lang="en-US" sz="1800" dirty="0" err="1" smtClean="0"/>
              <a:t>spacetime</a:t>
            </a:r>
            <a:r>
              <a:rPr lang="en-US" sz="1800" dirty="0" smtClean="0"/>
              <a:t> from the rotation of massive objects causes distortion of space time near another object causing a </a:t>
            </a:r>
            <a:r>
              <a:rPr lang="en-US" sz="1800" dirty="0" err="1" smtClean="0"/>
              <a:t>precesion</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22</a:t>
            </a:fld>
            <a:endParaRPr lang="en-US"/>
          </a:p>
        </p:txBody>
      </p:sp>
    </p:spTree>
    <p:extLst>
      <p:ext uri="{BB962C8B-B14F-4D97-AF65-F5344CB8AC3E}">
        <p14:creationId xmlns:p14="http://schemas.microsoft.com/office/powerpoint/2010/main" val="79343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696890"/>
          </a:xfrm>
          <a:prstGeom prst="rect">
            <a:avLst/>
          </a:prstGeom>
          <a:solidFill>
            <a:srgbClr val="FFFF99"/>
          </a:solidFill>
        </p:spPr>
        <p:txBody>
          <a:bodyPr/>
          <a:lstStyle/>
          <a:p>
            <a:r>
              <a:rPr lang="en-US" sz="1800" dirty="0" smtClean="0"/>
              <a:t>General Relativity has everyday applications.  The most evident is the Global Positioning System (GPS), which would not work without applying a correction for general relativity.  </a:t>
            </a:r>
          </a:p>
          <a:p>
            <a:endParaRPr lang="en-US" sz="1800" dirty="0"/>
          </a:p>
          <a:p>
            <a:r>
              <a:rPr lang="en-US" sz="1800" dirty="0" smtClean="0"/>
              <a:t>Talk about the description on slide.</a:t>
            </a:r>
            <a:endParaRPr lang="en-US" sz="1800" dirty="0"/>
          </a:p>
        </p:txBody>
      </p:sp>
      <p:sp>
        <p:nvSpPr>
          <p:cNvPr id="4" name="Slide Number Placeholder 3"/>
          <p:cNvSpPr>
            <a:spLocks noGrp="1"/>
          </p:cNvSpPr>
          <p:nvPr>
            <p:ph type="sldNum" sz="quarter" idx="10"/>
          </p:nvPr>
        </p:nvSpPr>
        <p:spPr/>
        <p:txBody>
          <a:bodyPr/>
          <a:lstStyle/>
          <a:p>
            <a:fld id="{996E9A03-97B9-4D87-A31C-BF050DCB823B}" type="slidenum">
              <a:rPr lang="en-US" smtClean="0"/>
              <a:t>23</a:t>
            </a:fld>
            <a:endParaRPr lang="en-US"/>
          </a:p>
        </p:txBody>
      </p:sp>
    </p:spTree>
    <p:extLst>
      <p:ext uri="{BB962C8B-B14F-4D97-AF65-F5344CB8AC3E}">
        <p14:creationId xmlns:p14="http://schemas.microsoft.com/office/powerpoint/2010/main" val="224205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2106244"/>
          </a:xfrm>
          <a:prstGeom prst="rect">
            <a:avLst/>
          </a:prstGeom>
          <a:solidFill>
            <a:srgbClr val="FFFF99"/>
          </a:solidFill>
        </p:spPr>
        <p:txBody>
          <a:bodyPr/>
          <a:lstStyle/>
          <a:p>
            <a:r>
              <a:rPr lang="en-US" sz="1800" dirty="0" smtClean="0"/>
              <a:t>One</a:t>
            </a:r>
            <a:r>
              <a:rPr lang="en-US" sz="1800" baseline="0" dirty="0" smtClean="0"/>
              <a:t> year after announcing his theory of General Relativity, Einstein published a paper that predicted gravitational waves.   It took another forty years before Einstein and the broader General Relativity theory community fully believed in their existence.  This was due to the theoretical subtleties in understanding whether they really exist in the theory.   At this point (~1960), the problem became one for experimentalists to detect gravitational waves, or prove the theory wrong.</a:t>
            </a:r>
            <a:endParaRPr lang="en-US" sz="1800" dirty="0"/>
          </a:p>
        </p:txBody>
      </p:sp>
      <p:sp>
        <p:nvSpPr>
          <p:cNvPr id="4" name="Slide Number Placeholder 3"/>
          <p:cNvSpPr>
            <a:spLocks noGrp="1"/>
          </p:cNvSpPr>
          <p:nvPr>
            <p:ph type="sldNum" sz="quarter" idx="10"/>
          </p:nvPr>
        </p:nvSpPr>
        <p:spPr/>
        <p:txBody>
          <a:bodyPr/>
          <a:lstStyle/>
          <a:p>
            <a:fld id="{A0D5798C-BFF0-6B41-B576-71BA2EEFE2A9}" type="slidenum">
              <a:rPr lang="en-US" smtClean="0"/>
              <a:pPr/>
              <a:t>24</a:t>
            </a:fld>
            <a:endParaRPr lang="en-US"/>
          </a:p>
        </p:txBody>
      </p:sp>
    </p:spTree>
    <p:extLst>
      <p:ext uri="{BB962C8B-B14F-4D97-AF65-F5344CB8AC3E}">
        <p14:creationId xmlns:p14="http://schemas.microsoft.com/office/powerpoint/2010/main" val="765159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3925" y="530225"/>
            <a:ext cx="2332038" cy="1749425"/>
          </a:xfrm>
        </p:spPr>
      </p:sp>
      <p:sp>
        <p:nvSpPr>
          <p:cNvPr id="3" name="Notes Placeholder 2"/>
          <p:cNvSpPr>
            <a:spLocks noGrp="1"/>
          </p:cNvSpPr>
          <p:nvPr>
            <p:ph type="body" idx="1"/>
          </p:nvPr>
        </p:nvSpPr>
        <p:spPr>
          <a:xfrm>
            <a:off x="213537" y="2478051"/>
            <a:ext cx="6644463" cy="3497447"/>
          </a:xfrm>
          <a:solidFill>
            <a:srgbClr val="FFFF99"/>
          </a:solidFill>
        </p:spPr>
        <p:txBody>
          <a:bodyPr/>
          <a:lstStyle/>
          <a:p>
            <a:r>
              <a:rPr lang="en-US" sz="1800" dirty="0" smtClean="0">
                <a:cs typeface="Arial" panose="020B0604020202020204" pitchFamily="34" charset="0"/>
              </a:rPr>
              <a:t>This is a view of LIGO, the detectors that discovered gravitational waves in 2015, and for which I was awarded the Nobel Prize.  I will describe the experiment and gravitational waves in this lecture series in January.</a:t>
            </a:r>
          </a:p>
          <a:p>
            <a:endParaRPr lang="en-US" sz="1800" dirty="0">
              <a:cs typeface="Arial" panose="020B0604020202020204" pitchFamily="34" charset="0"/>
            </a:endParaRPr>
          </a:p>
          <a:p>
            <a:r>
              <a:rPr lang="en-US" sz="1800" dirty="0" smtClean="0">
                <a:cs typeface="Arial" panose="020B0604020202020204" pitchFamily="34" charset="0"/>
              </a:rPr>
              <a:t>The effect is extremely small, about 1/1000</a:t>
            </a:r>
            <a:r>
              <a:rPr lang="en-US" sz="1800" baseline="30000" dirty="0" smtClean="0">
                <a:cs typeface="Arial" panose="020B0604020202020204" pitchFamily="34" charset="0"/>
              </a:rPr>
              <a:t>th</a:t>
            </a:r>
            <a:r>
              <a:rPr lang="en-US" sz="1800" dirty="0" smtClean="0">
                <a:cs typeface="Arial" panose="020B0604020202020204" pitchFamily="34" charset="0"/>
              </a:rPr>
              <a:t> the size of a proton.  We used what is called an interferometer to make the observation of two black holes that collided 1.3 Billion years ago and the signal just arrived on the earth when we detected them.  </a:t>
            </a:r>
            <a:endParaRPr lang="en-US" sz="1800" dirty="0">
              <a:cs typeface="Arial" panose="020B0604020202020204" pitchFamily="34" charset="0"/>
            </a:endParaRPr>
          </a:p>
          <a:p>
            <a:endParaRPr lang="en-US" sz="1800" dirty="0" smtClean="0">
              <a:cs typeface="Arial" panose="020B0604020202020204" pitchFamily="34" charset="0"/>
            </a:endParaRPr>
          </a:p>
          <a:p>
            <a:r>
              <a:rPr lang="en-US" sz="1800" dirty="0" smtClean="0">
                <a:cs typeface="Arial" panose="020B0604020202020204" pitchFamily="34" charset="0"/>
              </a:rPr>
              <a:t>We have two detectors, one in the state of Louisiana and the other in Washington State.  I will describe them in January.</a:t>
            </a:r>
            <a:endParaRPr lang="en-US" sz="1800" dirty="0">
              <a:cs typeface="Arial" panose="020B0604020202020204" pitchFamily="34" charset="0"/>
            </a:endParaRPr>
          </a:p>
        </p:txBody>
      </p:sp>
      <p:sp>
        <p:nvSpPr>
          <p:cNvPr id="4" name="Slide Number Placeholder 3"/>
          <p:cNvSpPr>
            <a:spLocks noGrp="1"/>
          </p:cNvSpPr>
          <p:nvPr>
            <p:ph type="sldNum" sz="quarter" idx="10"/>
          </p:nvPr>
        </p:nvSpPr>
        <p:spPr/>
        <p:txBody>
          <a:bodyPr/>
          <a:lstStyle/>
          <a:p>
            <a:fld id="{996E9A03-97B9-4D87-A31C-BF050DCB823B}" type="slidenum">
              <a:rPr lang="en-US" smtClean="0"/>
              <a:t>25</a:t>
            </a:fld>
            <a:endParaRPr lang="en-US"/>
          </a:p>
        </p:txBody>
      </p:sp>
    </p:spTree>
    <p:extLst>
      <p:ext uri="{BB962C8B-B14F-4D97-AF65-F5344CB8AC3E}">
        <p14:creationId xmlns:p14="http://schemas.microsoft.com/office/powerpoint/2010/main" val="1531079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a:xfrm>
            <a:off x="38100" y="3302074"/>
            <a:ext cx="6591300" cy="2700337"/>
          </a:xfrm>
          <a:solidFill>
            <a:srgbClr val="FFFF99"/>
          </a:solidFill>
        </p:spPr>
        <p:txBody>
          <a:bodyPr/>
          <a:lstStyle/>
          <a:p>
            <a:r>
              <a:rPr lang="en-US" sz="1800" dirty="0" smtClean="0"/>
              <a:t>The data recording the black holes colliding is shown here.   The vertical scale is 10</a:t>
            </a:r>
            <a:r>
              <a:rPr lang="en-US" sz="1800" baseline="30000" dirty="0" smtClean="0"/>
              <a:t>-21 </a:t>
            </a:r>
            <a:r>
              <a:rPr lang="en-US" sz="1800" dirty="0" smtClean="0"/>
              <a:t>an incredibly small number and the reason it was so difficult to measure.   It turns out that space is very stiff (lucky for us) and the distortions are very </a:t>
            </a:r>
            <a:r>
              <a:rPr lang="en-US" sz="1800" dirty="0" err="1" smtClean="0"/>
              <a:t>very</a:t>
            </a:r>
            <a:r>
              <a:rPr lang="en-US" sz="1800" dirty="0" smtClean="0"/>
              <a:t> small.</a:t>
            </a:r>
            <a:endParaRPr lang="en-US" sz="1800" baseline="30000" dirty="0" smtClean="0"/>
          </a:p>
          <a:p>
            <a:endParaRPr lang="en-US" sz="1800" dirty="0"/>
          </a:p>
          <a:p>
            <a:r>
              <a:rPr lang="en-US" sz="1800" dirty="0" smtClean="0"/>
              <a:t>The data fit Einstein’s theory beautifully, as shown at in</a:t>
            </a:r>
            <a:r>
              <a:rPr lang="en-US" sz="1800" baseline="0" dirty="0" smtClean="0"/>
              <a:t> the top figure and the bottom frame indicates the velocity of the merging black holes are highly relativistic and only a few hundred kilometers apart when we observer them.</a:t>
            </a:r>
            <a:endParaRPr lang="en-US" sz="1800" dirty="0"/>
          </a:p>
        </p:txBody>
      </p:sp>
      <p:sp>
        <p:nvSpPr>
          <p:cNvPr id="4" name="Slide Number Placeholder 3"/>
          <p:cNvSpPr>
            <a:spLocks noGrp="1"/>
          </p:cNvSpPr>
          <p:nvPr>
            <p:ph type="sldNum" sz="quarter" idx="10"/>
          </p:nvPr>
        </p:nvSpPr>
        <p:spPr/>
        <p:txBody>
          <a:bodyPr/>
          <a:lstStyle/>
          <a:p>
            <a:fld id="{996E9A03-97B9-4D87-A31C-BF050DCB823B}" type="slidenum">
              <a:rPr lang="en-US" smtClean="0"/>
              <a:t>26</a:t>
            </a:fld>
            <a:endParaRPr lang="en-US"/>
          </a:p>
        </p:txBody>
      </p:sp>
    </p:spTree>
    <p:extLst>
      <p:ext uri="{BB962C8B-B14F-4D97-AF65-F5344CB8AC3E}">
        <p14:creationId xmlns:p14="http://schemas.microsoft.com/office/powerpoint/2010/main" val="466515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2100928"/>
          </a:xfrm>
          <a:prstGeom prst="rect">
            <a:avLst/>
          </a:prstGeom>
          <a:solidFill>
            <a:srgbClr val="FFFF99"/>
          </a:solidFill>
        </p:spPr>
        <p:txBody>
          <a:bodyPr/>
          <a:lstStyle/>
          <a:p>
            <a:r>
              <a:rPr lang="en-US" sz="1800" dirty="0" smtClean="0"/>
              <a:t>Neutrinos are one of our most interesting and puzzling  particles.  I will spend some time later in this lecture series talking about neutrinos, especially since past research has been revolutionary in our thinking  and future research hopefully will reveal much that we still do not understand about particle physics and the role of neutrinos.</a:t>
            </a:r>
          </a:p>
          <a:p>
            <a:endParaRPr lang="en-US" sz="1800" dirty="0"/>
          </a:p>
          <a:p>
            <a:r>
              <a:rPr lang="en-US" sz="1800" dirty="0" smtClean="0"/>
              <a:t>Read text on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27</a:t>
            </a:fld>
            <a:endParaRPr lang="en-US"/>
          </a:p>
        </p:txBody>
      </p:sp>
    </p:spTree>
    <p:extLst>
      <p:ext uri="{BB962C8B-B14F-4D97-AF65-F5344CB8AC3E}">
        <p14:creationId xmlns:p14="http://schemas.microsoft.com/office/powerpoint/2010/main" val="519771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781951"/>
          </a:xfrm>
          <a:prstGeom prst="rect">
            <a:avLst/>
          </a:prstGeom>
          <a:solidFill>
            <a:srgbClr val="FFFFCC"/>
          </a:solidFill>
        </p:spPr>
        <p:txBody>
          <a:bodyPr/>
          <a:lstStyle/>
          <a:p>
            <a:r>
              <a:rPr lang="en-US" sz="1800" dirty="0" smtClean="0"/>
              <a:t>There are three neutrinos and we have observed what is called neutrino oscillations (we will discuss this later).  This phenomena occurs if the three neutrinos have mass, but is dependent on the mass difference, not the actual neutrino mass.  Experiments to determine the neutrino mass use the beta decay spectrum from radioactive decay measuring the end point as shown in the lower figure.  </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28</a:t>
            </a:fld>
            <a:endParaRPr lang="en-US"/>
          </a:p>
        </p:txBody>
      </p:sp>
    </p:spTree>
    <p:extLst>
      <p:ext uri="{BB962C8B-B14F-4D97-AF65-F5344CB8AC3E}">
        <p14:creationId xmlns:p14="http://schemas.microsoft.com/office/powerpoint/2010/main" val="756923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851602"/>
          </a:xfrm>
          <a:prstGeom prst="rect">
            <a:avLst/>
          </a:prstGeom>
          <a:solidFill>
            <a:srgbClr val="FFFFCC"/>
          </a:solidFill>
        </p:spPr>
        <p:txBody>
          <a:bodyPr/>
          <a:lstStyle/>
          <a:p>
            <a:r>
              <a:rPr lang="en-US" sz="1800" dirty="0" smtClean="0"/>
              <a:t>The mechanisms and existence of high energy cosmic rays gives us information for the mechanisms in the sources.   Read the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29</a:t>
            </a:fld>
            <a:endParaRPr lang="en-US"/>
          </a:p>
        </p:txBody>
      </p:sp>
    </p:spTree>
    <p:extLst>
      <p:ext uri="{BB962C8B-B14F-4D97-AF65-F5344CB8AC3E}">
        <p14:creationId xmlns:p14="http://schemas.microsoft.com/office/powerpoint/2010/main" val="1604073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000458"/>
          </a:xfrm>
          <a:prstGeom prst="rect">
            <a:avLst/>
          </a:prstGeom>
          <a:solidFill>
            <a:srgbClr val="FFFFCC"/>
          </a:solidFill>
        </p:spPr>
        <p:txBody>
          <a:bodyPr/>
          <a:lstStyle/>
          <a:p>
            <a:r>
              <a:rPr lang="en-US" sz="1800" dirty="0" smtClean="0">
                <a:cs typeface="Arial" panose="020B0604020202020204" pitchFamily="34" charset="0"/>
              </a:rPr>
              <a:t>Some mechanisms for the acceleration of particles in astrophysics sources.  Protons can be produced in nuclear reactions and accelerated in electric fields.  Collisions and decays can produce pi-mesons, photons, etc.</a:t>
            </a:r>
            <a:endParaRPr lang="en-US" sz="1800" dirty="0">
              <a:cs typeface="Arial" panose="020B0604020202020204" pitchFamily="34" charset="0"/>
            </a:endParaRPr>
          </a:p>
        </p:txBody>
      </p:sp>
      <p:sp>
        <p:nvSpPr>
          <p:cNvPr id="4" name="Slide Number Placeholder 3"/>
          <p:cNvSpPr>
            <a:spLocks noGrp="1"/>
          </p:cNvSpPr>
          <p:nvPr>
            <p:ph type="sldNum" sz="quarter" idx="10"/>
          </p:nvPr>
        </p:nvSpPr>
        <p:spPr/>
        <p:txBody>
          <a:bodyPr/>
          <a:lstStyle/>
          <a:p>
            <a:fld id="{E938B89F-BA46-4BBB-B197-04E1ED74117E}" type="slidenum">
              <a:rPr lang="en-US" smtClean="0"/>
              <a:t>30</a:t>
            </a:fld>
            <a:endParaRPr lang="en-US"/>
          </a:p>
        </p:txBody>
      </p:sp>
    </p:spTree>
    <p:extLst>
      <p:ext uri="{BB962C8B-B14F-4D97-AF65-F5344CB8AC3E}">
        <p14:creationId xmlns:p14="http://schemas.microsoft.com/office/powerpoint/2010/main" val="139833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171450" y="3353538"/>
            <a:ext cx="8753475" cy="3194900"/>
          </a:xfrm>
          <a:prstGeom prst="rect">
            <a:avLst/>
          </a:prstGeom>
          <a:solidFill>
            <a:srgbClr val="FFFF99"/>
          </a:solidFill>
        </p:spPr>
        <p:txBody>
          <a:bodyPr/>
          <a:lstStyle/>
          <a:p>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solidFill>
                  <a:srgbClr val="0070C0"/>
                </a:solidFill>
              </a:rPr>
              <a:t>3</a:t>
            </a:fld>
            <a:endParaRPr lang="en-US">
              <a:solidFill>
                <a:srgbClr val="0070C0"/>
              </a:solidFill>
            </a:endParaRPr>
          </a:p>
        </p:txBody>
      </p:sp>
    </p:spTree>
    <p:extLst>
      <p:ext uri="{BB962C8B-B14F-4D97-AF65-F5344CB8AC3E}">
        <p14:creationId xmlns:p14="http://schemas.microsoft.com/office/powerpoint/2010/main" val="947955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893593"/>
          </a:xfrm>
          <a:prstGeom prst="rect">
            <a:avLst/>
          </a:prstGeom>
          <a:solidFill>
            <a:srgbClr val="FFFFCC"/>
          </a:solidFill>
        </p:spPr>
        <p:txBody>
          <a:bodyPr/>
          <a:lstStyle/>
          <a:p>
            <a:r>
              <a:rPr lang="en-US" sz="1800" dirty="0" smtClean="0"/>
              <a:t>We believe that is the proton is unstable and we can discover that, it will give us some firm information to understand why we live in a matter dominated universe.</a:t>
            </a:r>
          </a:p>
          <a:p>
            <a:endParaRPr lang="en-US" sz="1800" dirty="0"/>
          </a:p>
          <a:p>
            <a:endParaRPr lang="en-US" sz="1800" dirty="0" smtClean="0"/>
          </a:p>
          <a:p>
            <a:r>
              <a:rPr lang="en-US" sz="1800" dirty="0" smtClean="0"/>
              <a:t>Read the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31</a:t>
            </a:fld>
            <a:endParaRPr lang="en-US"/>
          </a:p>
        </p:txBody>
      </p:sp>
    </p:spTree>
    <p:extLst>
      <p:ext uri="{BB962C8B-B14F-4D97-AF65-F5344CB8AC3E}">
        <p14:creationId xmlns:p14="http://schemas.microsoft.com/office/powerpoint/2010/main" val="2777321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51213" y="830263"/>
            <a:ext cx="2500312" cy="1874837"/>
          </a:xfrm>
          <a:prstGeom prst="rect">
            <a:avLst/>
          </a:prstGeom>
        </p:spPr>
      </p:sp>
      <p:sp>
        <p:nvSpPr>
          <p:cNvPr id="3" name="Notes Placeholder 2"/>
          <p:cNvSpPr>
            <a:spLocks noGrp="1"/>
          </p:cNvSpPr>
          <p:nvPr>
            <p:ph type="body" idx="1"/>
          </p:nvPr>
        </p:nvSpPr>
        <p:spPr>
          <a:xfrm>
            <a:off x="318978" y="2816630"/>
            <a:ext cx="8596422" cy="3578854"/>
          </a:xfrm>
          <a:prstGeom prst="rect">
            <a:avLst/>
          </a:prstGeom>
          <a:solidFill>
            <a:srgbClr val="FFFFCC"/>
          </a:solidFill>
        </p:spPr>
        <p:txBody>
          <a:bodyPr/>
          <a:lstStyle/>
          <a:p>
            <a:r>
              <a:rPr lang="en-US" sz="1800" dirty="0" smtClean="0"/>
              <a:t>Our picture of the evolution of the universe is seen in this picture.  It began 13.77 years ago, the so-called big bang.  Near the beginning we had various quantum effects and then to explain the later </a:t>
            </a:r>
            <a:r>
              <a:rPr lang="en-US" sz="1800" dirty="0" err="1" smtClean="0"/>
              <a:t>observatons</a:t>
            </a:r>
            <a:r>
              <a:rPr lang="en-US" sz="1800" dirty="0" smtClean="0"/>
              <a:t> a period of inflation.  Inflation is a mysterious exponential expansion of space and we cannot characterize it very well, but is needed to explain the conditions at later time.   We cannot observe before about 370,000 years after the big bang. After that we have many observations from astrophysics that gives us a picture of the stars, then galaxies, planets, etc.   In the present era, we observe that most of the matter is dark matter and that the acceleration of the expansion implies that there is also “dark energy” which we seek to understand.  </a:t>
            </a:r>
          </a:p>
          <a:p>
            <a:endParaRPr lang="en-US" sz="1800" dirty="0"/>
          </a:p>
          <a:p>
            <a:r>
              <a:rPr lang="en-US" sz="1800" dirty="0" smtClean="0"/>
              <a:t>We will spend quite a bit of time later in the course on what we understand and how about this picture and what are the uncertainties and questions.</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32</a:t>
            </a:fld>
            <a:endParaRPr lang="en-US"/>
          </a:p>
        </p:txBody>
      </p:sp>
    </p:spTree>
    <p:extLst>
      <p:ext uri="{BB962C8B-B14F-4D97-AF65-F5344CB8AC3E}">
        <p14:creationId xmlns:p14="http://schemas.microsoft.com/office/powerpoint/2010/main" val="1288124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2154090"/>
          </a:xfrm>
          <a:prstGeom prst="rect">
            <a:avLst/>
          </a:prstGeom>
          <a:solidFill>
            <a:srgbClr val="FFFFCC"/>
          </a:solidFill>
        </p:spPr>
        <p:txBody>
          <a:bodyPr/>
          <a:lstStyle/>
          <a:p>
            <a:r>
              <a:rPr lang="en-US" sz="1800" dirty="0" smtClean="0"/>
              <a:t>The most ambitious experiment to try to determine whether the proton has a finite lifetime is the </a:t>
            </a:r>
            <a:r>
              <a:rPr lang="en-US" sz="1800" dirty="0" err="1" smtClean="0"/>
              <a:t>Kamioka</a:t>
            </a:r>
            <a:r>
              <a:rPr lang="en-US" sz="1800" dirty="0" smtClean="0"/>
              <a:t> experiment in Japan.  It is a huge volume of ultra-pure water viewed by a very sensitive array of phototubes.   Shown in the figure is a decay of a proton into positron and neutral pion.  The pion decays into two gamma rays.  These are detected by what is called Cerenkov radiation, which occurs when a charged particle goes faster than the speed of light in a medium.</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33</a:t>
            </a:fld>
            <a:endParaRPr lang="en-US"/>
          </a:p>
        </p:txBody>
      </p:sp>
    </p:spTree>
    <p:extLst>
      <p:ext uri="{BB962C8B-B14F-4D97-AF65-F5344CB8AC3E}">
        <p14:creationId xmlns:p14="http://schemas.microsoft.com/office/powerpoint/2010/main" val="395672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49625" y="857250"/>
            <a:ext cx="2811463" cy="2108200"/>
          </a:xfrm>
          <a:prstGeom prst="rect">
            <a:avLst/>
          </a:prstGeom>
        </p:spPr>
      </p:sp>
      <p:sp>
        <p:nvSpPr>
          <p:cNvPr id="3" name="Notes Placeholder 2"/>
          <p:cNvSpPr>
            <a:spLocks noGrp="1"/>
          </p:cNvSpPr>
          <p:nvPr>
            <p:ph type="body" idx="1"/>
          </p:nvPr>
        </p:nvSpPr>
        <p:spPr>
          <a:xfrm>
            <a:off x="239233" y="3066496"/>
            <a:ext cx="8734647" cy="3722392"/>
          </a:xfrm>
          <a:prstGeom prst="rect">
            <a:avLst/>
          </a:prstGeom>
          <a:solidFill>
            <a:srgbClr val="FFFFCC"/>
          </a:solidFill>
        </p:spPr>
        <p:txBody>
          <a:bodyPr/>
          <a:lstStyle/>
          <a:p>
            <a:r>
              <a:rPr lang="en-US" sz="1800" dirty="0" smtClean="0"/>
              <a:t>This is the ambitious future project in Japan – Hyper </a:t>
            </a:r>
            <a:r>
              <a:rPr lang="en-US" sz="1800" dirty="0" err="1" smtClean="0"/>
              <a:t>Kamiokande</a:t>
            </a:r>
            <a:r>
              <a:rPr lang="en-US" sz="1800" dirty="0" smtClean="0"/>
              <a:t>, very recently approved and funded.   </a:t>
            </a:r>
            <a:r>
              <a:rPr lang="en-US" sz="1800" dirty="0" err="1" smtClean="0"/>
              <a:t>Kamiokande</a:t>
            </a:r>
            <a:r>
              <a:rPr lang="en-US" sz="1800" dirty="0" smtClean="0"/>
              <a:t> is the name of the mine in the mountains of Japan.  Already there has been the </a:t>
            </a:r>
            <a:r>
              <a:rPr lang="en-US" sz="1800" dirty="0" err="1" smtClean="0"/>
              <a:t>Kamiokande</a:t>
            </a:r>
            <a:r>
              <a:rPr lang="en-US" sz="1800" dirty="0" smtClean="0"/>
              <a:t> neutrino detector that established neutrinos come from the sun, which is because the sun burns by the nuclear fusion process, and neutrinos emerge from the decays of unstable particles made in this process.</a:t>
            </a:r>
          </a:p>
          <a:p>
            <a:endParaRPr lang="en-US" sz="1800" dirty="0"/>
          </a:p>
          <a:p>
            <a:r>
              <a:rPr lang="en-US" sz="1800" dirty="0" smtClean="0"/>
              <a:t>Then a larger more sophisticated version was built, called Super-K and this experiment was instrumental in discovering that neutrinos have mass and decay from one type to another.</a:t>
            </a:r>
          </a:p>
          <a:p>
            <a:endParaRPr lang="en-US" sz="1800" dirty="0"/>
          </a:p>
          <a:p>
            <a:r>
              <a:rPr lang="en-US" sz="1800" dirty="0" smtClean="0"/>
              <a:t>And now, the Japanese have recently approved embarking on yet more ambitious detector, Hyper-K, that can test the most </a:t>
            </a:r>
            <a:r>
              <a:rPr lang="en-US" sz="1800" dirty="0" err="1" smtClean="0"/>
              <a:t>subltle</a:t>
            </a:r>
            <a:r>
              <a:rPr lang="en-US" sz="1800" dirty="0" smtClean="0"/>
              <a:t> but important conjectures around neutrinos.  What is the mass ordering and does it got in the same sequence as the electron, muon and tau leptons? Or not??</a:t>
            </a:r>
          </a:p>
          <a:p>
            <a:endParaRPr lang="en-US" sz="1800" dirty="0"/>
          </a:p>
          <a:p>
            <a:r>
              <a:rPr lang="en-US" sz="1800" dirty="0" smtClean="0"/>
              <a:t>Finally, it will provide the most sensitive search yet for whether the proton has a finite lifetime.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34</a:t>
            </a:fld>
            <a:endParaRPr lang="en-US"/>
          </a:p>
        </p:txBody>
      </p:sp>
    </p:spTree>
    <p:extLst>
      <p:ext uri="{BB962C8B-B14F-4D97-AF65-F5344CB8AC3E}">
        <p14:creationId xmlns:p14="http://schemas.microsoft.com/office/powerpoint/2010/main" val="3359759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33713" y="857250"/>
            <a:ext cx="3086100" cy="2314575"/>
          </a:xfrm>
          <a:prstGeom prst="rect">
            <a:avLst/>
          </a:prstGeom>
        </p:spPr>
      </p:sp>
      <p:sp>
        <p:nvSpPr>
          <p:cNvPr id="3" name="Notes Placeholder 2"/>
          <p:cNvSpPr>
            <a:spLocks noGrp="1"/>
          </p:cNvSpPr>
          <p:nvPr>
            <p:ph type="body" idx="1"/>
          </p:nvPr>
        </p:nvSpPr>
        <p:spPr>
          <a:xfrm>
            <a:off x="914400" y="3300412"/>
            <a:ext cx="7315200" cy="1670309"/>
          </a:xfrm>
          <a:prstGeom prst="rect">
            <a:avLst/>
          </a:prstGeom>
          <a:solidFill>
            <a:srgbClr val="FFFFCC"/>
          </a:solidFill>
        </p:spPr>
        <p:txBody>
          <a:bodyPr/>
          <a:lstStyle/>
          <a:p>
            <a:r>
              <a:rPr lang="en-US" sz="1800" dirty="0" smtClean="0"/>
              <a:t>Understanding the physics of the early universe means knowing the nuclear physics under extreme conditions of pressure and temperature.  This can be achieved on accelerators, for example the RHIC (relativistic heavy ion collider) at Brookhaven National Laboratory on Long Island, New York.    </a:t>
            </a:r>
          </a:p>
          <a:p>
            <a:endParaRPr lang="en-US" sz="1800" dirty="0"/>
          </a:p>
          <a:p>
            <a:r>
              <a:rPr lang="en-US" sz="1800" dirty="0" smtClean="0"/>
              <a:t>Read text on slide.</a:t>
            </a:r>
          </a:p>
          <a:p>
            <a:endParaRPr lang="en-US" sz="1800" dirty="0"/>
          </a:p>
          <a:p>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35</a:t>
            </a:fld>
            <a:endParaRPr lang="en-US"/>
          </a:p>
        </p:txBody>
      </p:sp>
    </p:spTree>
    <p:extLst>
      <p:ext uri="{BB962C8B-B14F-4D97-AF65-F5344CB8AC3E}">
        <p14:creationId xmlns:p14="http://schemas.microsoft.com/office/powerpoint/2010/main" val="539611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2074346"/>
          </a:xfrm>
          <a:prstGeom prst="rect">
            <a:avLst/>
          </a:prstGeom>
          <a:solidFill>
            <a:srgbClr val="FFFFCC"/>
          </a:solidFill>
        </p:spPr>
        <p:txBody>
          <a:bodyPr/>
          <a:lstStyle/>
          <a:p>
            <a:r>
              <a:rPr lang="en-US" sz="1800" dirty="0" smtClean="0">
                <a:latin typeface="Arial" panose="020B0604020202020204" pitchFamily="34" charset="0"/>
                <a:cs typeface="Arial" panose="020B0604020202020204" pitchFamily="34" charset="0"/>
              </a:rPr>
              <a:t>This figure illustrates the region of temperature and particle density that exists in the early universe.  This region is called the quark-gluon plasma, because it is described theoretically as a plasma.   Different regions are indicated – neutron </a:t>
            </a:r>
            <a:r>
              <a:rPr lang="en-US" sz="1800" dirty="0" err="1" smtClean="0">
                <a:latin typeface="Arial" panose="020B0604020202020204" pitchFamily="34" charset="0"/>
                <a:cs typeface="Arial" panose="020B0604020202020204" pitchFamily="34" charset="0"/>
              </a:rPr>
              <a:t>stars,atomic</a:t>
            </a:r>
            <a:r>
              <a:rPr lang="en-US" sz="1800" dirty="0" smtClean="0">
                <a:latin typeface="Arial" panose="020B0604020202020204" pitchFamily="34" charset="0"/>
                <a:cs typeface="Arial" panose="020B0604020202020204" pitchFamily="34" charset="0"/>
              </a:rPr>
              <a:t> nuclei, quark gluon plasma and the region accessible by RHIC.  They have established that a quark-gluon plasma exists.</a:t>
            </a:r>
            <a:endParaRPr lang="en-US" sz="18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E938B89F-BA46-4BBB-B197-04E1ED74117E}" type="slidenum">
              <a:rPr lang="en-US" smtClean="0"/>
              <a:t>36</a:t>
            </a:fld>
            <a:endParaRPr lang="en-US"/>
          </a:p>
        </p:txBody>
      </p:sp>
    </p:spTree>
    <p:extLst>
      <p:ext uri="{BB962C8B-B14F-4D97-AF65-F5344CB8AC3E}">
        <p14:creationId xmlns:p14="http://schemas.microsoft.com/office/powerpoint/2010/main" val="542934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3515058"/>
          </a:xfrm>
          <a:prstGeom prst="rect">
            <a:avLst/>
          </a:prstGeom>
          <a:solidFill>
            <a:srgbClr val="FFFFCC"/>
          </a:solidFill>
        </p:spPr>
        <p:txBody>
          <a:bodyPr/>
          <a:lstStyle/>
          <a:p>
            <a:r>
              <a:rPr lang="en-US" sz="1800" dirty="0" smtClean="0"/>
              <a:t>String theory is a very popular area for theoretical physics.  It solves many theoretical problems, but involves extra dimensions (e.g. eleven), which may or may not be visible.  This opens up the whole question of the existence of extra dimensions beyond the three space and one time dimension of our everyday world.</a:t>
            </a:r>
          </a:p>
          <a:p>
            <a:endParaRPr lang="en-US" sz="1800" dirty="0"/>
          </a:p>
          <a:p>
            <a:r>
              <a:rPr lang="en-US" sz="1800" dirty="0" smtClean="0"/>
              <a:t>But, since we live in a four-dimensional world, the other dimensions, if they exist, must be hidden (curl up on the themselves).  It is not unique how this happens, so the ability of string-theory to predict of explain phenomena in our world is very limited.   As a result, since this course is from an experimental perspective, I will not cover much about string theory during this course.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37</a:t>
            </a:fld>
            <a:endParaRPr lang="en-US"/>
          </a:p>
        </p:txBody>
      </p:sp>
    </p:spTree>
    <p:extLst>
      <p:ext uri="{BB962C8B-B14F-4D97-AF65-F5344CB8AC3E}">
        <p14:creationId xmlns:p14="http://schemas.microsoft.com/office/powerpoint/2010/main" val="3661602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314118"/>
          </a:xfrm>
          <a:prstGeom prst="rect">
            <a:avLst/>
          </a:prstGeom>
          <a:solidFill>
            <a:srgbClr val="FFFFCC"/>
          </a:solidFill>
        </p:spPr>
        <p:txBody>
          <a:bodyPr/>
          <a:lstStyle/>
          <a:p>
            <a:r>
              <a:rPr lang="en-US" sz="1800" dirty="0" smtClean="0"/>
              <a:t>Some illustrations of extra dimensions.  See slide – hidden worlds and extra dimensions in various theories.</a:t>
            </a:r>
          </a:p>
          <a:p>
            <a:endParaRPr lang="en-US" sz="1800" dirty="0"/>
          </a:p>
          <a:p>
            <a:r>
              <a:rPr lang="en-US" sz="1800" dirty="0" smtClean="0"/>
              <a:t>Talk to text on the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38</a:t>
            </a:fld>
            <a:endParaRPr lang="en-US"/>
          </a:p>
        </p:txBody>
      </p:sp>
    </p:spTree>
    <p:extLst>
      <p:ext uri="{BB962C8B-B14F-4D97-AF65-F5344CB8AC3E}">
        <p14:creationId xmlns:p14="http://schemas.microsoft.com/office/powerpoint/2010/main" val="596867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217967" y="3300412"/>
            <a:ext cx="8649585" cy="3408732"/>
          </a:xfrm>
          <a:prstGeom prst="rect">
            <a:avLst/>
          </a:prstGeom>
          <a:solidFill>
            <a:srgbClr val="FFFFCC"/>
          </a:solidFill>
        </p:spPr>
        <p:txBody>
          <a:bodyPr/>
          <a:lstStyle/>
          <a:p>
            <a:r>
              <a:rPr lang="en-US" sz="1800" dirty="0" smtClean="0"/>
              <a:t>It has been a puzzle for many years where the heavy elements (beyond iron) came from in the earth.  We know that most of the universe is made from hydrogen and helium.   We also know that heavier elements are made in the burning of stars.  The burning is through the nuclear fusion process, and begins with the light elements and keeps going up to iron, but does not produce in any abundance elements beyond iron.  </a:t>
            </a:r>
          </a:p>
          <a:p>
            <a:endParaRPr lang="en-US" sz="1800" dirty="0"/>
          </a:p>
          <a:p>
            <a:r>
              <a:rPr lang="en-US" sz="1800" dirty="0" smtClean="0"/>
              <a:t>Some are produced though more exotic nuclear physics processes, like what is called the r-process.  But, it has still difficult to reconcile the abundances of heavy elements.  The recent observation by LIGO (my gravitational wave experiment) of a merger of a binary neutron star system, may well be a much more prolific source of heavy elements.  It will take more observations to determine how valid this explanation is.</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39</a:t>
            </a:fld>
            <a:endParaRPr lang="en-US"/>
          </a:p>
        </p:txBody>
      </p:sp>
    </p:spTree>
    <p:extLst>
      <p:ext uri="{BB962C8B-B14F-4D97-AF65-F5344CB8AC3E}">
        <p14:creationId xmlns:p14="http://schemas.microsoft.com/office/powerpoint/2010/main" val="3303838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2866472"/>
          </a:xfrm>
          <a:prstGeom prst="rect">
            <a:avLst/>
          </a:prstGeom>
          <a:solidFill>
            <a:srgbClr val="FFFFCC"/>
          </a:solidFill>
        </p:spPr>
        <p:txBody>
          <a:bodyPr/>
          <a:lstStyle/>
          <a:p>
            <a:r>
              <a:rPr lang="en-US" sz="1800" dirty="0" smtClean="0"/>
              <a:t>An artists view of the merger of two neutron stars.  This spectacular collisions can be viewed and experimentally probe nuclear physics in the most extreme conditions. </a:t>
            </a:r>
          </a:p>
          <a:p>
            <a:endParaRPr lang="en-US" sz="1800" dirty="0"/>
          </a:p>
          <a:p>
            <a:r>
              <a:rPr lang="en-US" sz="1800" dirty="0" smtClean="0"/>
              <a:t>Neutron Stars are objects of very compact nuclear matter.  They result from the collapse of a star, called a supernova.  After a star burns it fuel by the fusion process, gravity pulls it into a 20 mile diameter object of nuclear matter having a mass of about 1.4 times the mass of the earth.  Observing the collision is a new probe of nuclear physics in the most extreme conditions.</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40</a:t>
            </a:fld>
            <a:endParaRPr lang="en-US"/>
          </a:p>
        </p:txBody>
      </p:sp>
    </p:spTree>
    <p:extLst>
      <p:ext uri="{BB962C8B-B14F-4D97-AF65-F5344CB8AC3E}">
        <p14:creationId xmlns:p14="http://schemas.microsoft.com/office/powerpoint/2010/main" val="4150575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1"/>
            <a:ext cx="7315200" cy="3028951"/>
          </a:xfrm>
          <a:prstGeom prst="rect">
            <a:avLst/>
          </a:prstGeom>
          <a:solidFill>
            <a:srgbClr val="FFFF99"/>
          </a:solidFill>
        </p:spPr>
        <p:txBody>
          <a:bodyPr/>
          <a:lstStyle/>
          <a:p>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4</a:t>
            </a:fld>
            <a:endParaRPr lang="en-US"/>
          </a:p>
        </p:txBody>
      </p:sp>
    </p:spTree>
    <p:extLst>
      <p:ext uri="{BB962C8B-B14F-4D97-AF65-F5344CB8AC3E}">
        <p14:creationId xmlns:p14="http://schemas.microsoft.com/office/powerpoint/2010/main" val="1757425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a:solidFill>
            <a:srgbClr val="FFFFCC"/>
          </a:solidFill>
        </p:spPr>
        <p:txBody>
          <a:bodyPr/>
          <a:lstStyle/>
          <a:p>
            <a:r>
              <a:rPr lang="en-US" sz="1800" dirty="0" smtClean="0"/>
              <a:t>In the laboratory, we have made many heavy elements beyond iron.   Generally, the technique is to bombard neutrons on heavy elements and that produces yet heavier ones and we have filled out the periodic table using those techniques.    Physicists have conjectured that in the fusion burning of stars, there is a  process that enhances the production of heavy particles – the “r-process.”   Now that neutron star collisions have been observed the alternate mechanism that such collisions in the distant past made the heavy elements we find in the earth.   It will take many more observations of neutron star collisions to determine if that is correct.</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41</a:t>
            </a:fld>
            <a:endParaRPr lang="en-US"/>
          </a:p>
        </p:txBody>
      </p:sp>
    </p:spTree>
    <p:extLst>
      <p:ext uri="{BB962C8B-B14F-4D97-AF65-F5344CB8AC3E}">
        <p14:creationId xmlns:p14="http://schemas.microsoft.com/office/powerpoint/2010/main" val="3379401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548574"/>
          </a:xfrm>
          <a:prstGeom prst="rect">
            <a:avLst/>
          </a:prstGeom>
          <a:solidFill>
            <a:srgbClr val="FFFFCC"/>
          </a:solidFill>
        </p:spPr>
        <p:txBody>
          <a:bodyPr/>
          <a:lstStyle/>
          <a:p>
            <a:r>
              <a:rPr lang="en-US" sz="1800" dirty="0" smtClean="0"/>
              <a:t>Show slide, read test</a:t>
            </a:r>
            <a:endParaRPr lang="en-US" sz="1800" dirty="0"/>
          </a:p>
        </p:txBody>
      </p:sp>
      <p:sp>
        <p:nvSpPr>
          <p:cNvPr id="4" name="Slide Number Placeholder 3"/>
          <p:cNvSpPr>
            <a:spLocks noGrp="1"/>
          </p:cNvSpPr>
          <p:nvPr>
            <p:ph type="sldNum" sz="quarter" idx="10"/>
          </p:nvPr>
        </p:nvSpPr>
        <p:spPr/>
        <p:txBody>
          <a:bodyPr/>
          <a:lstStyle/>
          <a:p>
            <a:fld id="{996E9A03-97B9-4D87-A31C-BF050DCB823B}" type="slidenum">
              <a:rPr lang="en-US" smtClean="0"/>
              <a:t>42</a:t>
            </a:fld>
            <a:endParaRPr lang="en-US"/>
          </a:p>
        </p:txBody>
      </p:sp>
    </p:spTree>
    <p:extLst>
      <p:ext uri="{BB962C8B-B14F-4D97-AF65-F5344CB8AC3E}">
        <p14:creationId xmlns:p14="http://schemas.microsoft.com/office/powerpoint/2010/main" val="37541589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532625"/>
          </a:xfrm>
          <a:prstGeom prst="rect">
            <a:avLst/>
          </a:prstGeom>
          <a:solidFill>
            <a:srgbClr val="FFFFCC"/>
          </a:solidFill>
        </p:spPr>
        <p:txBody>
          <a:bodyPr/>
          <a:lstStyle/>
          <a:p>
            <a:r>
              <a:rPr lang="en-US" sz="1800" dirty="0" smtClean="0"/>
              <a:t>Read from the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43</a:t>
            </a:fld>
            <a:endParaRPr lang="en-US"/>
          </a:p>
        </p:txBody>
      </p:sp>
    </p:spTree>
    <p:extLst>
      <p:ext uri="{BB962C8B-B14F-4D97-AF65-F5344CB8AC3E}">
        <p14:creationId xmlns:p14="http://schemas.microsoft.com/office/powerpoint/2010/main" val="1141389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447565"/>
          </a:xfrm>
          <a:prstGeom prst="rect">
            <a:avLst/>
          </a:prstGeom>
          <a:solidFill>
            <a:srgbClr val="FFFFCC"/>
          </a:solidFill>
        </p:spPr>
        <p:txBody>
          <a:bodyPr/>
          <a:lstStyle/>
          <a:p>
            <a:r>
              <a:rPr lang="en-US" sz="1800" dirty="0" smtClean="0"/>
              <a:t>Read the text</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46</a:t>
            </a:fld>
            <a:endParaRPr lang="en-US"/>
          </a:p>
        </p:txBody>
      </p:sp>
    </p:spTree>
    <p:extLst>
      <p:ext uri="{BB962C8B-B14F-4D97-AF65-F5344CB8AC3E}">
        <p14:creationId xmlns:p14="http://schemas.microsoft.com/office/powerpoint/2010/main" val="45962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2700338"/>
          </a:xfrm>
          <a:prstGeom prst="rect">
            <a:avLst/>
          </a:prstGeom>
        </p:spPr>
        <p:txBody>
          <a:bodyPr/>
          <a:lstStyle/>
          <a:p>
            <a:r>
              <a:rPr lang="en-US" dirty="0" smtClean="0"/>
              <a:t>Read from the slide.</a:t>
            </a:r>
          </a:p>
          <a:p>
            <a:endParaRPr lang="en-US" dirty="0"/>
          </a:p>
          <a:p>
            <a:r>
              <a:rPr lang="en-US" dirty="0" smtClean="0"/>
              <a:t>The causal connections and chronology  are our best glues as to the evolution of the universe.  The other important point is ‘what do we know’  The combination, plus the development of new experimental tools, presents us with the opportunities to make fundamental advances in physics in the future.  What we know about the evolution of the universe.  Of course, the converse what don’t we know is equally important.</a:t>
            </a:r>
            <a:endParaRPr lang="en-US" dirty="0"/>
          </a:p>
        </p:txBody>
      </p:sp>
      <p:sp>
        <p:nvSpPr>
          <p:cNvPr id="4" name="Slide Number Placeholder 3"/>
          <p:cNvSpPr>
            <a:spLocks noGrp="1"/>
          </p:cNvSpPr>
          <p:nvPr>
            <p:ph type="sldNum" sz="quarter" idx="10"/>
          </p:nvPr>
        </p:nvSpPr>
        <p:spPr/>
        <p:txBody>
          <a:bodyPr/>
          <a:lstStyle/>
          <a:p>
            <a:fld id="{E938B89F-BA46-4BBB-B197-04E1ED74117E}" type="slidenum">
              <a:rPr lang="en-US" smtClean="0"/>
              <a:t>47</a:t>
            </a:fld>
            <a:endParaRPr lang="en-US"/>
          </a:p>
        </p:txBody>
      </p:sp>
    </p:spTree>
    <p:extLst>
      <p:ext uri="{BB962C8B-B14F-4D97-AF65-F5344CB8AC3E}">
        <p14:creationId xmlns:p14="http://schemas.microsoft.com/office/powerpoint/2010/main" val="1634962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9716" y="3300412"/>
            <a:ext cx="7315200" cy="3461895"/>
          </a:xfrm>
          <a:prstGeom prst="rect">
            <a:avLst/>
          </a:prstGeom>
          <a:solidFill>
            <a:srgbClr val="FFFFCC"/>
          </a:solidFill>
        </p:spPr>
        <p:txBody>
          <a:bodyPr/>
          <a:lstStyle/>
          <a:p>
            <a:r>
              <a:rPr lang="en-US" sz="1800" dirty="0" smtClean="0"/>
              <a:t>Shown in this figure is what we know about the history of the universe in temperature, and in creating particles, stars, galaxies, </a:t>
            </a:r>
            <a:r>
              <a:rPr lang="en-US" sz="1800" dirty="0" err="1" smtClean="0"/>
              <a:t>etc</a:t>
            </a:r>
            <a:r>
              <a:rPr lang="en-US" sz="1800" dirty="0" smtClean="0"/>
              <a:t> over the history since the big bang.  Some of this figure is better known than others, coming from hard experimental facts and the combination of real observations and our best extrapolations of the science, gives us our understanding of the evolution of the universe.</a:t>
            </a:r>
          </a:p>
          <a:p>
            <a:endParaRPr lang="en-US" sz="1800" dirty="0"/>
          </a:p>
          <a:p>
            <a:r>
              <a:rPr lang="en-US" sz="1800" dirty="0" smtClean="0"/>
              <a:t>Other parts are our inferred picture. Certainly the early universe is not known directly, but inferred, because the furthest back we can look experimentally is about 400,000 years after the big bang, as the universe was too dense and key information, like the cosmic microwave background experiments cannot look directly before that time.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48</a:t>
            </a:fld>
            <a:endParaRPr lang="en-US"/>
          </a:p>
        </p:txBody>
      </p:sp>
    </p:spTree>
    <p:extLst>
      <p:ext uri="{BB962C8B-B14F-4D97-AF65-F5344CB8AC3E}">
        <p14:creationId xmlns:p14="http://schemas.microsoft.com/office/powerpoint/2010/main" val="3662084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463514"/>
          </a:xfrm>
          <a:prstGeom prst="rect">
            <a:avLst/>
          </a:prstGeom>
          <a:solidFill>
            <a:srgbClr val="FFFFCC"/>
          </a:solidFill>
        </p:spPr>
        <p:txBody>
          <a:bodyPr/>
          <a:lstStyle/>
          <a:p>
            <a:r>
              <a:rPr lang="en-US" sz="1800" dirty="0" smtClean="0"/>
              <a:t>What we know about the vacuum.    IT IS NOT EMPTY!!!   Read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49</a:t>
            </a:fld>
            <a:endParaRPr lang="en-US"/>
          </a:p>
        </p:txBody>
      </p:sp>
    </p:spTree>
    <p:extLst>
      <p:ext uri="{BB962C8B-B14F-4D97-AF65-F5344CB8AC3E}">
        <p14:creationId xmlns:p14="http://schemas.microsoft.com/office/powerpoint/2010/main" val="3368057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771318"/>
          </a:xfrm>
          <a:prstGeom prst="rect">
            <a:avLst/>
          </a:prstGeom>
          <a:solidFill>
            <a:srgbClr val="FFFFCC"/>
          </a:solidFill>
        </p:spPr>
        <p:txBody>
          <a:bodyPr/>
          <a:lstStyle/>
          <a:p>
            <a:r>
              <a:rPr lang="en-US" sz="1800" dirty="0" smtClean="0"/>
              <a:t>Since this 2002 report, we have discovered the Higgs Particle at CERN (We will describe the discovery later).  This is motivated by the Higgs Field, which describes the vacuum and its ability to create mass.  Read cartoon.</a:t>
            </a:r>
          </a:p>
          <a:p>
            <a:endParaRPr lang="en-US" sz="1800" dirty="0"/>
          </a:p>
          <a:p>
            <a:r>
              <a:rPr lang="en-US" sz="1800" dirty="0" smtClean="0"/>
              <a:t>We will discuss the discovery of the Higgs Boson at the CERN Large Hadron Collider.</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50</a:t>
            </a:fld>
            <a:endParaRPr lang="en-US"/>
          </a:p>
        </p:txBody>
      </p:sp>
    </p:spTree>
    <p:extLst>
      <p:ext uri="{BB962C8B-B14F-4D97-AF65-F5344CB8AC3E}">
        <p14:creationId xmlns:p14="http://schemas.microsoft.com/office/powerpoint/2010/main" val="245563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234374"/>
          </a:xfrm>
          <a:prstGeom prst="rect">
            <a:avLst/>
          </a:prstGeom>
          <a:solidFill>
            <a:srgbClr val="FFFFCC"/>
          </a:solidFill>
        </p:spPr>
        <p:txBody>
          <a:bodyPr/>
          <a:lstStyle/>
          <a:p>
            <a:r>
              <a:rPr lang="en-US" sz="1800" dirty="0" smtClean="0"/>
              <a:t>We have learned a lot about particles and fields.  This figure summarizes what we know about the fundamental particles and their interactions.  Read the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51</a:t>
            </a:fld>
            <a:endParaRPr lang="en-US"/>
          </a:p>
        </p:txBody>
      </p:sp>
    </p:spTree>
    <p:extLst>
      <p:ext uri="{BB962C8B-B14F-4D97-AF65-F5344CB8AC3E}">
        <p14:creationId xmlns:p14="http://schemas.microsoft.com/office/powerpoint/2010/main" val="4045820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D41AAB29-65E2-47AC-84CC-FD3A458DC53A}" type="slidenum">
              <a:rPr lang="en-US" altLang="en-US" sz="1200"/>
              <a:pPr/>
              <a:t>52</a:t>
            </a:fld>
            <a:endParaRPr lang="en-US" altLang="en-US" sz="1200"/>
          </a:p>
        </p:txBody>
      </p:sp>
      <p:sp>
        <p:nvSpPr>
          <p:cNvPr id="61443" name="Rectangle 2"/>
          <p:cNvSpPr>
            <a:spLocks noGrp="1" noRot="1" noChangeAspect="1" noChangeArrowheads="1" noTextEdit="1"/>
          </p:cNvSpPr>
          <p:nvPr>
            <p:ph type="sldImg"/>
          </p:nvPr>
        </p:nvSpPr>
        <p:spPr>
          <a:xfrm>
            <a:off x="3028950" y="857250"/>
            <a:ext cx="3086100" cy="2314575"/>
          </a:xfrm>
          <a:prstGeom prst="rect">
            <a:avLst/>
          </a:prstGeom>
          <a:ln/>
        </p:spPr>
      </p:sp>
      <p:sp>
        <p:nvSpPr>
          <p:cNvPr id="61444" name="Rectangle 3"/>
          <p:cNvSpPr>
            <a:spLocks noGrp="1" noChangeArrowheads="1"/>
          </p:cNvSpPr>
          <p:nvPr>
            <p:ph type="body" idx="1"/>
          </p:nvPr>
        </p:nvSpPr>
        <p:spPr>
          <a:xfrm>
            <a:off x="776177" y="3287855"/>
            <a:ext cx="7315200" cy="3398100"/>
          </a:xfrm>
          <a:prstGeom prst="rect">
            <a:avLst/>
          </a:prstGeom>
          <a:solidFill>
            <a:srgbClr val="FFFFCC"/>
          </a:solidFill>
        </p:spPr>
        <p:txBody>
          <a:bodyPr/>
          <a:lstStyle/>
          <a:p>
            <a:r>
              <a:rPr lang="en-US" altLang="en-US" sz="1800" dirty="0" smtClean="0"/>
              <a:t>Now, over the next few lectures we will explain</a:t>
            </a:r>
            <a:r>
              <a:rPr lang="en-US" altLang="en-US" sz="1800" baseline="0" dirty="0" smtClean="0"/>
              <a:t> both how the standard model of particle physics has evolved and the evidence for the different parts.  Later, we will look at why it is a “model” not a theory, and some of the future probes toward revealing the physics beyond the standard model.  </a:t>
            </a:r>
          </a:p>
          <a:p>
            <a:endParaRPr lang="en-US" altLang="en-US" sz="1800" dirty="0"/>
          </a:p>
          <a:p>
            <a:r>
              <a:rPr lang="en-US" altLang="en-US" sz="1800" dirty="0" smtClean="0"/>
              <a:t>There are many features of elementary particles and their interactions that have been essential in understanding  particle physics.   As a first example, the particles we observe in the laboratory (accelerators) have a quantum feature we call the spin that is intrinsic and distinguishes the different particles.</a:t>
            </a:r>
          </a:p>
          <a:p>
            <a:endParaRPr lang="en-US" altLang="en-US" sz="1800" dirty="0"/>
          </a:p>
          <a:p>
            <a:r>
              <a:rPr lang="en-US" altLang="en-US" sz="1800" dirty="0" smtClean="0"/>
              <a:t>So, first … what is spin?    See description on the slide.</a:t>
            </a:r>
          </a:p>
        </p:txBody>
      </p:sp>
    </p:spTree>
    <p:extLst>
      <p:ext uri="{BB962C8B-B14F-4D97-AF65-F5344CB8AC3E}">
        <p14:creationId xmlns:p14="http://schemas.microsoft.com/office/powerpoint/2010/main" val="244556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86150" y="663575"/>
            <a:ext cx="1811338" cy="1357313"/>
          </a:xfrm>
          <a:prstGeom prst="rect">
            <a:avLst/>
          </a:prstGeom>
        </p:spPr>
      </p:sp>
      <p:sp>
        <p:nvSpPr>
          <p:cNvPr id="3" name="Notes Placeholder 2"/>
          <p:cNvSpPr>
            <a:spLocks noGrp="1"/>
          </p:cNvSpPr>
          <p:nvPr>
            <p:ph type="body" idx="1"/>
          </p:nvPr>
        </p:nvSpPr>
        <p:spPr>
          <a:xfrm>
            <a:off x="2116" y="2063866"/>
            <a:ext cx="9141884" cy="4719706"/>
          </a:xfrm>
          <a:prstGeom prst="rect">
            <a:avLst/>
          </a:prstGeom>
          <a:solidFill>
            <a:srgbClr val="FFFF99"/>
          </a:solidFill>
        </p:spPr>
        <p:txBody>
          <a:bodyPr/>
          <a:lstStyle/>
          <a:p>
            <a:r>
              <a:rPr lang="en-US" sz="1800" dirty="0" smtClean="0"/>
              <a:t>Physics is usually taught from a conceptual point of view, explaining as best we can the laws and applications of physics, as well as the primary experimental discoveries.  My approach will be a little different.  I will be treating physics as a dynamic subject that evolves as we learn more.  I will illustrate this historically and discuss the present understanding, both in terms of how we got to where we are, and the prospects and plans for the future.</a:t>
            </a:r>
          </a:p>
          <a:p>
            <a:endParaRPr lang="en-US" sz="1800" dirty="0"/>
          </a:p>
          <a:p>
            <a:r>
              <a:rPr lang="en-US" sz="1800" dirty="0" smtClean="0"/>
              <a:t>Let’s start with a short historical view, BUT RECENT HISTORY.  I do this to show how physics is a dynamical  subject, even on rather short time scales.  By going back only 15-20 years, we will look then at what was the status of fundamental physics then, and what were considered the key questions, and moving to now, which we have answered and how, which remain, and what new questions we have today.   </a:t>
            </a:r>
          </a:p>
          <a:p>
            <a:endParaRPr lang="en-US" sz="1800" dirty="0"/>
          </a:p>
          <a:p>
            <a:r>
              <a:rPr lang="en-US" sz="1800" dirty="0" smtClean="0"/>
              <a:t>Let’s project ourselves back to the early two thousands.  What did we know and what were the key questions for the future.  An illustration of that is a </a:t>
            </a:r>
            <a:r>
              <a:rPr lang="en-US" sz="1800" dirty="0" err="1" smtClean="0"/>
              <a:t>serioius</a:t>
            </a:r>
            <a:r>
              <a:rPr lang="en-US" sz="1800" dirty="0" smtClean="0"/>
              <a:t> report written by a committee of prominent physicists in a U.S. National Academy of Sciences study.  The study was called – Quarks to the Cosmos.  The title is prophetic, because since that time, particle physics and astrophysics have become much closer together.</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5</a:t>
            </a:fld>
            <a:endParaRPr lang="en-US"/>
          </a:p>
        </p:txBody>
      </p:sp>
    </p:spTree>
    <p:extLst>
      <p:ext uri="{BB962C8B-B14F-4D97-AF65-F5344CB8AC3E}">
        <p14:creationId xmlns:p14="http://schemas.microsoft.com/office/powerpoint/2010/main" val="1186407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8D337AE1-D8A4-4DBF-A1C0-1D48D68B3725}" type="slidenum">
              <a:rPr lang="en-US" altLang="en-US" sz="1200"/>
              <a:pPr/>
              <a:t>53</a:t>
            </a:fld>
            <a:endParaRPr lang="en-US" altLang="en-US" sz="1200"/>
          </a:p>
        </p:txBody>
      </p:sp>
      <p:sp>
        <p:nvSpPr>
          <p:cNvPr id="63491" name="Rectangle 2"/>
          <p:cNvSpPr>
            <a:spLocks noGrp="1" noRot="1" noChangeAspect="1" noChangeArrowheads="1" noTextEdit="1"/>
          </p:cNvSpPr>
          <p:nvPr>
            <p:ph type="sldImg"/>
          </p:nvPr>
        </p:nvSpPr>
        <p:spPr>
          <a:xfrm>
            <a:off x="3024188" y="857250"/>
            <a:ext cx="3086100" cy="2314575"/>
          </a:xfrm>
          <a:prstGeom prst="rect">
            <a:avLst/>
          </a:prstGeom>
          <a:ln/>
        </p:spPr>
      </p:sp>
      <p:sp>
        <p:nvSpPr>
          <p:cNvPr id="63492" name="Rectangle 3"/>
          <p:cNvSpPr>
            <a:spLocks noGrp="1" noChangeArrowheads="1"/>
          </p:cNvSpPr>
          <p:nvPr>
            <p:ph type="body" idx="1"/>
          </p:nvPr>
        </p:nvSpPr>
        <p:spPr>
          <a:xfrm>
            <a:off x="914400" y="3300412"/>
            <a:ext cx="7315200" cy="2871788"/>
          </a:xfrm>
          <a:prstGeom prst="rect">
            <a:avLst/>
          </a:prstGeom>
          <a:solidFill>
            <a:srgbClr val="FFFFCC"/>
          </a:solidFill>
        </p:spPr>
        <p:txBody>
          <a:bodyPr/>
          <a:lstStyle/>
          <a:p>
            <a:pPr>
              <a:buFontTx/>
              <a:buChar char="•"/>
            </a:pPr>
            <a:r>
              <a:rPr lang="en-US" altLang="en-US" sz="1800" dirty="0" smtClean="0"/>
              <a:t> Total Isospin (I)  of each lepton is </a:t>
            </a:r>
            <a:r>
              <a:rPr lang="en-US" altLang="en-US" sz="1800" dirty="0" err="1" smtClean="0"/>
              <a:t>sqrt</a:t>
            </a:r>
            <a:r>
              <a:rPr lang="en-US" altLang="en-US" sz="1800" dirty="0" smtClean="0"/>
              <a:t>(3/4)</a:t>
            </a:r>
          </a:p>
          <a:p>
            <a:pPr>
              <a:buFontTx/>
              <a:buChar char="•"/>
            </a:pPr>
            <a:r>
              <a:rPr lang="en-US" altLang="en-US" sz="1800" dirty="0" smtClean="0"/>
              <a:t> Imagine an abstract space, which obeys similar laws as that of spin angular momentum.  So </a:t>
            </a:r>
            <a:r>
              <a:rPr lang="en-US" altLang="en-US" sz="1800" dirty="0" smtClean="0">
                <a:latin typeface="Symbol" panose="05050102010706020507" pitchFamily="18" charset="2"/>
              </a:rPr>
              <a:t>n</a:t>
            </a:r>
            <a:r>
              <a:rPr lang="en-US" altLang="en-US" sz="1800" dirty="0" smtClean="0"/>
              <a:t> and e are analogous to up and down charged particles (like electrons) in magnetic fields.</a:t>
            </a:r>
          </a:p>
          <a:p>
            <a:pPr>
              <a:buFontTx/>
              <a:buChar char="•"/>
            </a:pPr>
            <a:r>
              <a:rPr lang="en-US" altLang="en-US" sz="1800" dirty="0" smtClean="0"/>
              <a:t> The different masses within a family are due to breaking of the isospin symmetry (in Weak Interactions)</a:t>
            </a:r>
          </a:p>
          <a:p>
            <a:pPr>
              <a:buFontTx/>
              <a:buChar char="•"/>
            </a:pPr>
            <a:r>
              <a:rPr lang="en-US" altLang="en-US" sz="1800" dirty="0" smtClean="0"/>
              <a:t> But each family is specified by a total Lepton family number (+1 for particles above): Electron, Muon, &amp; Tau numbers</a:t>
            </a:r>
          </a:p>
          <a:p>
            <a:pPr>
              <a:buFontTx/>
              <a:buChar char="•"/>
            </a:pPr>
            <a:r>
              <a:rPr lang="en-US" altLang="en-US" sz="1800" dirty="0" smtClean="0"/>
              <a:t> The antiparticles have the opposite values of L, the opposite values of I3 and the opposite values of Q.</a:t>
            </a:r>
          </a:p>
        </p:txBody>
      </p:sp>
    </p:spTree>
    <p:extLst>
      <p:ext uri="{BB962C8B-B14F-4D97-AF65-F5344CB8AC3E}">
        <p14:creationId xmlns:p14="http://schemas.microsoft.com/office/powerpoint/2010/main" val="18585492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0019C651-80A2-4659-8DF7-B15FFDD05193}" type="slidenum">
              <a:rPr lang="en-US" altLang="en-US" sz="1200"/>
              <a:pPr/>
              <a:t>54</a:t>
            </a:fld>
            <a:endParaRPr lang="en-US" altLang="en-US" sz="1200"/>
          </a:p>
        </p:txBody>
      </p:sp>
      <p:sp>
        <p:nvSpPr>
          <p:cNvPr id="86019" name="Rectangle 2"/>
          <p:cNvSpPr>
            <a:spLocks noGrp="1" noRot="1" noChangeAspect="1" noChangeArrowheads="1" noTextEdit="1"/>
          </p:cNvSpPr>
          <p:nvPr>
            <p:ph type="sldImg"/>
          </p:nvPr>
        </p:nvSpPr>
        <p:spPr>
          <a:xfrm>
            <a:off x="3028950" y="857250"/>
            <a:ext cx="3086100" cy="2314575"/>
          </a:xfrm>
          <a:prstGeom prst="rect">
            <a:avLst/>
          </a:prstGeom>
          <a:ln/>
        </p:spPr>
      </p:sp>
      <p:sp>
        <p:nvSpPr>
          <p:cNvPr id="86020" name="Rectangle 3"/>
          <p:cNvSpPr>
            <a:spLocks noGrp="1" noChangeArrowheads="1"/>
          </p:cNvSpPr>
          <p:nvPr>
            <p:ph type="body" idx="1"/>
          </p:nvPr>
        </p:nvSpPr>
        <p:spPr>
          <a:xfrm>
            <a:off x="914400" y="3300412"/>
            <a:ext cx="7315200" cy="2956848"/>
          </a:xfrm>
          <a:prstGeom prst="rect">
            <a:avLst/>
          </a:prstGeom>
          <a:solidFill>
            <a:srgbClr val="FFFFCC"/>
          </a:solidFill>
        </p:spPr>
        <p:txBody>
          <a:bodyPr/>
          <a:lstStyle/>
          <a:p>
            <a:pPr>
              <a:buFontTx/>
              <a:buChar char="•"/>
            </a:pPr>
            <a:r>
              <a:rPr lang="en-US" altLang="en-US" sz="1400" dirty="0" smtClean="0"/>
              <a:t> </a:t>
            </a:r>
            <a:r>
              <a:rPr lang="en-US" altLang="en-US" sz="1800" dirty="0" smtClean="0"/>
              <a:t>Hypothesize that strong interactions do NOT depend on I</a:t>
            </a:r>
            <a:r>
              <a:rPr lang="en-US" altLang="en-US" sz="1800" baseline="-25000" dirty="0" smtClean="0"/>
              <a:t>3</a:t>
            </a:r>
            <a:r>
              <a:rPr lang="en-US" altLang="en-US" sz="1800" dirty="0" smtClean="0"/>
              <a:t>.  </a:t>
            </a:r>
          </a:p>
          <a:p>
            <a:pPr>
              <a:buFontTx/>
              <a:buChar char="•"/>
            </a:pPr>
            <a:r>
              <a:rPr lang="en-US" altLang="en-US" sz="1800" dirty="0" smtClean="0"/>
              <a:t> The charge of Strong Interactions is something different!</a:t>
            </a:r>
          </a:p>
          <a:p>
            <a:pPr>
              <a:buFontTx/>
              <a:buChar char="•"/>
            </a:pPr>
            <a:r>
              <a:rPr lang="en-US" altLang="en-US" sz="1800" dirty="0" smtClean="0"/>
              <a:t> Turn off Weak Interactions and Electromagnetic </a:t>
            </a:r>
            <a:r>
              <a:rPr lang="en-US" altLang="en-US" sz="1800" dirty="0" err="1" smtClean="0"/>
              <a:t>Interations</a:t>
            </a:r>
            <a:r>
              <a:rPr lang="en-US" altLang="en-US" sz="1800" dirty="0" smtClean="0"/>
              <a:t>, then the p and n look exactly the same, same mass, no electric charge (or other EM properties), ...!</a:t>
            </a:r>
          </a:p>
          <a:p>
            <a:pPr>
              <a:buFontTx/>
              <a:buChar char="•"/>
            </a:pPr>
            <a:r>
              <a:rPr lang="en-US" altLang="en-US" sz="1800" dirty="0" smtClean="0"/>
              <a:t> The breaking of the isospin symmetry (e.g., slightly different masses), occurs because of the EM and WI, making the masses slightly different.  But clearly, MOST of the nucleon mass comes from the Strong Interactions.  The breaking causes a PERTURBATION which is about 1.3 MeV out of 1000 MeV … not a large effect.</a:t>
            </a:r>
          </a:p>
        </p:txBody>
      </p:sp>
    </p:spTree>
    <p:extLst>
      <p:ext uri="{BB962C8B-B14F-4D97-AF65-F5344CB8AC3E}">
        <p14:creationId xmlns:p14="http://schemas.microsoft.com/office/powerpoint/2010/main" val="14327019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4A9C6022-B954-425D-95DC-AB71F7D3B695}" type="slidenum">
              <a:rPr lang="en-US" altLang="en-US" sz="1200"/>
              <a:pPr/>
              <a:t>55</a:t>
            </a:fld>
            <a:endParaRPr lang="en-US" altLang="en-US" sz="1200"/>
          </a:p>
        </p:txBody>
      </p:sp>
      <p:sp>
        <p:nvSpPr>
          <p:cNvPr id="65539" name="Rectangle 2050"/>
          <p:cNvSpPr>
            <a:spLocks noGrp="1" noRot="1" noChangeAspect="1" noChangeArrowheads="1" noTextEdit="1"/>
          </p:cNvSpPr>
          <p:nvPr>
            <p:ph type="sldImg"/>
          </p:nvPr>
        </p:nvSpPr>
        <p:spPr>
          <a:xfrm>
            <a:off x="3028950" y="857250"/>
            <a:ext cx="3086100" cy="2314575"/>
          </a:xfrm>
          <a:prstGeom prst="rect">
            <a:avLst/>
          </a:prstGeom>
          <a:ln/>
        </p:spPr>
      </p:sp>
      <p:sp>
        <p:nvSpPr>
          <p:cNvPr id="65540" name="Rectangle 2051"/>
          <p:cNvSpPr>
            <a:spLocks noGrp="1" noChangeArrowheads="1"/>
          </p:cNvSpPr>
          <p:nvPr>
            <p:ph type="body" idx="1"/>
          </p:nvPr>
        </p:nvSpPr>
        <p:spPr>
          <a:xfrm>
            <a:off x="914400" y="3300412"/>
            <a:ext cx="7315200" cy="1611830"/>
          </a:xfrm>
          <a:prstGeom prst="rect">
            <a:avLst/>
          </a:prstGeom>
          <a:solidFill>
            <a:srgbClr val="FFFFCC"/>
          </a:solidFill>
        </p:spPr>
        <p:txBody>
          <a:bodyPr/>
          <a:lstStyle/>
          <a:p>
            <a:r>
              <a:rPr lang="en-US" altLang="en-US" sz="1800" dirty="0" smtClean="0"/>
              <a:t>Particles come in what we call families.  This slide illustrates this for three families of leptons.   Each family has two particles, a charged lepton and a neutral, almost zero mass, neutral lepton, we call a neutrino.</a:t>
            </a:r>
          </a:p>
          <a:p>
            <a:endParaRPr lang="en-US" altLang="en-US" sz="1800" dirty="0"/>
          </a:p>
          <a:p>
            <a:r>
              <a:rPr lang="en-US" altLang="en-US" sz="1800" dirty="0" smtClean="0"/>
              <a:t>Read features on the slides</a:t>
            </a:r>
          </a:p>
        </p:txBody>
      </p:sp>
    </p:spTree>
    <p:extLst>
      <p:ext uri="{BB962C8B-B14F-4D97-AF65-F5344CB8AC3E}">
        <p14:creationId xmlns:p14="http://schemas.microsoft.com/office/powerpoint/2010/main" val="2240525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B8C1808D-486D-4B47-BEAB-AD3966837AB4}" type="slidenum">
              <a:rPr lang="en-US" altLang="en-US" sz="1200"/>
              <a:pPr/>
              <a:t>56</a:t>
            </a:fld>
            <a:endParaRPr lang="en-US" altLang="en-US" sz="1200"/>
          </a:p>
        </p:txBody>
      </p:sp>
      <p:sp>
        <p:nvSpPr>
          <p:cNvPr id="67587" name="Rectangle 2"/>
          <p:cNvSpPr>
            <a:spLocks noGrp="1" noRot="1" noChangeAspect="1" noChangeArrowheads="1" noTextEdit="1"/>
          </p:cNvSpPr>
          <p:nvPr>
            <p:ph type="sldImg"/>
          </p:nvPr>
        </p:nvSpPr>
        <p:spPr>
          <a:xfrm>
            <a:off x="3028950" y="857250"/>
            <a:ext cx="3086100" cy="2314575"/>
          </a:xfrm>
          <a:prstGeom prst="rect">
            <a:avLst/>
          </a:prstGeom>
          <a:ln/>
        </p:spPr>
      </p:sp>
      <p:sp>
        <p:nvSpPr>
          <p:cNvPr id="67588" name="Rectangle 3"/>
          <p:cNvSpPr>
            <a:spLocks noGrp="1" noChangeArrowheads="1"/>
          </p:cNvSpPr>
          <p:nvPr>
            <p:ph type="body" idx="1"/>
          </p:nvPr>
        </p:nvSpPr>
        <p:spPr>
          <a:xfrm>
            <a:off x="122274" y="3300411"/>
            <a:ext cx="8872870" cy="3041909"/>
          </a:xfrm>
          <a:prstGeom prst="rect">
            <a:avLst/>
          </a:prstGeom>
          <a:solidFill>
            <a:srgbClr val="FFFFCC"/>
          </a:solidFill>
        </p:spPr>
        <p:txBody>
          <a:bodyPr/>
          <a:lstStyle/>
          <a:p>
            <a:r>
              <a:rPr lang="en-US" altLang="en-US" sz="1800" u="sng" dirty="0" smtClean="0"/>
              <a:t>Feynman diagrams</a:t>
            </a:r>
            <a:r>
              <a:rPr lang="en-US" altLang="en-US" sz="1800" dirty="0" smtClean="0"/>
              <a:t> showing the interaction of particles. Time flows to the right, the vertices are where we calculate the strength of the interactions and the wavy line in the middle is the interaction between the  particle on the top and the one on the bottom.  </a:t>
            </a:r>
          </a:p>
          <a:p>
            <a:endParaRPr lang="en-US" altLang="en-US" sz="1800" dirty="0"/>
          </a:p>
          <a:p>
            <a:r>
              <a:rPr lang="en-US" altLang="en-US" sz="1800" dirty="0" smtClean="0"/>
              <a:t>On the left is the electromagnetic interaction between an electron and a proton, in other words, describes the scattering of an electron on a proton.  It is characterized by an exchange of a virtual particle, in this case the photon and the strength is proportional inversely to the square of the momentum transferred between the electron and proton.  </a:t>
            </a:r>
          </a:p>
          <a:p>
            <a:endParaRPr lang="en-US" altLang="en-US" sz="1800" dirty="0"/>
          </a:p>
          <a:p>
            <a:r>
              <a:rPr lang="en-US" altLang="en-US" sz="1800" dirty="0" smtClean="0"/>
              <a:t>On the right is the weak scattering, which is by its name much weaker as described on the bottom of the slide.</a:t>
            </a:r>
          </a:p>
        </p:txBody>
      </p:sp>
    </p:spTree>
    <p:extLst>
      <p:ext uri="{BB962C8B-B14F-4D97-AF65-F5344CB8AC3E}">
        <p14:creationId xmlns:p14="http://schemas.microsoft.com/office/powerpoint/2010/main" val="29261850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A13A45A2-67AB-466A-B84B-3AA9DC17E2E9}" type="slidenum">
              <a:rPr lang="en-US" altLang="en-US" sz="1200"/>
              <a:pPr/>
              <a:t>57</a:t>
            </a:fld>
            <a:endParaRPr lang="en-US" altLang="en-US" sz="1200"/>
          </a:p>
        </p:txBody>
      </p:sp>
      <p:sp>
        <p:nvSpPr>
          <p:cNvPr id="69635" name="Rectangle 2"/>
          <p:cNvSpPr>
            <a:spLocks noGrp="1" noRot="1" noChangeAspect="1" noChangeArrowheads="1" noTextEdit="1"/>
          </p:cNvSpPr>
          <p:nvPr>
            <p:ph type="sldImg"/>
          </p:nvPr>
        </p:nvSpPr>
        <p:spPr>
          <a:xfrm>
            <a:off x="3028950" y="857250"/>
            <a:ext cx="3086100" cy="2314575"/>
          </a:xfrm>
          <a:prstGeom prst="rect">
            <a:avLst/>
          </a:prstGeom>
          <a:ln/>
        </p:spPr>
      </p:sp>
      <p:sp>
        <p:nvSpPr>
          <p:cNvPr id="69636" name="Rectangle 3"/>
          <p:cNvSpPr>
            <a:spLocks noGrp="1" noChangeArrowheads="1"/>
          </p:cNvSpPr>
          <p:nvPr>
            <p:ph type="body" idx="1"/>
          </p:nvPr>
        </p:nvSpPr>
        <p:spPr>
          <a:xfrm>
            <a:off x="914400" y="3300412"/>
            <a:ext cx="7315200" cy="1106783"/>
          </a:xfrm>
          <a:prstGeom prst="rect">
            <a:avLst/>
          </a:prstGeom>
          <a:solidFill>
            <a:srgbClr val="FFFFCC"/>
          </a:solidFill>
        </p:spPr>
        <p:txBody>
          <a:bodyPr/>
          <a:lstStyle/>
          <a:p>
            <a:r>
              <a:rPr lang="en-US" altLang="en-US" sz="1800" dirty="0" smtClean="0"/>
              <a:t>The big synthesis was that of Glashow, Weinberg and Salam, who were awarded the Nobel prize by unifying electromagnetic and weak forces.    Read the slide.</a:t>
            </a:r>
          </a:p>
        </p:txBody>
      </p:sp>
    </p:spTree>
    <p:extLst>
      <p:ext uri="{BB962C8B-B14F-4D97-AF65-F5344CB8AC3E}">
        <p14:creationId xmlns:p14="http://schemas.microsoft.com/office/powerpoint/2010/main" val="206316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99B0B344-939D-40FB-BFF7-D8F426B98647}" type="slidenum">
              <a:rPr lang="en-US" altLang="en-US" sz="1200"/>
              <a:pPr/>
              <a:t>58</a:t>
            </a:fld>
            <a:endParaRPr lang="en-US" altLang="en-US" sz="1200"/>
          </a:p>
        </p:txBody>
      </p:sp>
      <p:sp>
        <p:nvSpPr>
          <p:cNvPr id="71683" name="Rectangle 2"/>
          <p:cNvSpPr>
            <a:spLocks noGrp="1" noRot="1" noChangeAspect="1" noChangeArrowheads="1" noTextEdit="1"/>
          </p:cNvSpPr>
          <p:nvPr>
            <p:ph type="sldImg"/>
          </p:nvPr>
        </p:nvSpPr>
        <p:spPr>
          <a:xfrm>
            <a:off x="2865438" y="936625"/>
            <a:ext cx="2811462" cy="2108200"/>
          </a:xfrm>
          <a:prstGeom prst="rect">
            <a:avLst/>
          </a:prstGeom>
          <a:ln/>
        </p:spPr>
      </p:sp>
      <p:sp>
        <p:nvSpPr>
          <p:cNvPr id="71684" name="Rectangle 3"/>
          <p:cNvSpPr>
            <a:spLocks noGrp="1" noChangeArrowheads="1"/>
          </p:cNvSpPr>
          <p:nvPr>
            <p:ph type="body" idx="1"/>
          </p:nvPr>
        </p:nvSpPr>
        <p:spPr>
          <a:xfrm>
            <a:off x="207336" y="3093077"/>
            <a:ext cx="8745278" cy="3589486"/>
          </a:xfrm>
          <a:prstGeom prst="rect">
            <a:avLst/>
          </a:prstGeom>
          <a:solidFill>
            <a:srgbClr val="FFFFCC"/>
          </a:solidFill>
        </p:spPr>
        <p:txBody>
          <a:bodyPr/>
          <a:lstStyle/>
          <a:p>
            <a:r>
              <a:rPr lang="en-US" altLang="en-US" sz="1800" dirty="0" smtClean="0"/>
              <a:t>The new prediction of the electroweak unified models of Glashow , Weinberg and Salaam was that there would be not only weak reactions that exchanged charged particles, but also neutral ones.   This was the key prediction of the weak </a:t>
            </a:r>
            <a:r>
              <a:rPr lang="en-US" altLang="en-US" sz="1800" u="sng" dirty="0" smtClean="0"/>
              <a:t>neutral</a:t>
            </a:r>
            <a:r>
              <a:rPr lang="en-US" altLang="en-US" sz="1800" dirty="0" smtClean="0"/>
              <a:t> current.  No such reactions had been seen at that time (1970s), either in weak decays of scattering involving the weak interaction.</a:t>
            </a:r>
          </a:p>
          <a:p>
            <a:endParaRPr lang="en-US" altLang="en-US" sz="1800" dirty="0"/>
          </a:p>
          <a:p>
            <a:r>
              <a:rPr lang="en-US" altLang="en-US" sz="1800" dirty="0" smtClean="0"/>
              <a:t>The left diagram shows electromagnetic scattering of an electron on a proton.  The middle diagram shows the scattering I described on the earlier slide of a weak scattering of particles, involving the exchange of a charged weak particle (called the W boson).  </a:t>
            </a:r>
          </a:p>
          <a:p>
            <a:endParaRPr lang="en-US" altLang="en-US" sz="1800" dirty="0"/>
          </a:p>
          <a:p>
            <a:r>
              <a:rPr lang="en-US" altLang="en-US" sz="1800" dirty="0" smtClean="0"/>
              <a:t>On the right is shown the new process involving the exchange of a ‘new’ neutral intermediate particle called a Z boson.   The first evidence for such an interaction was produced in the </a:t>
            </a:r>
            <a:r>
              <a:rPr lang="en-US" altLang="en-US" sz="1800" dirty="0" err="1" smtClean="0"/>
              <a:t>Gargamelle</a:t>
            </a:r>
            <a:r>
              <a:rPr lang="en-US" altLang="en-US" sz="1800" dirty="0" smtClean="0"/>
              <a:t> bubble chamber at CERN in 1973, based on one event.</a:t>
            </a:r>
          </a:p>
        </p:txBody>
      </p:sp>
    </p:spTree>
    <p:extLst>
      <p:ext uri="{BB962C8B-B14F-4D97-AF65-F5344CB8AC3E}">
        <p14:creationId xmlns:p14="http://schemas.microsoft.com/office/powerpoint/2010/main" val="1596483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46477114-0167-4B71-8007-2A4056C21FB5}" type="slidenum">
              <a:rPr lang="en-US" altLang="en-US" sz="1200"/>
              <a:pPr/>
              <a:t>62</a:t>
            </a:fld>
            <a:endParaRPr lang="en-US" altLang="en-US" sz="1200"/>
          </a:p>
        </p:txBody>
      </p:sp>
      <p:sp>
        <p:nvSpPr>
          <p:cNvPr id="73731" name="Rectangle 2"/>
          <p:cNvSpPr>
            <a:spLocks noGrp="1" noRot="1" noChangeAspect="1" noChangeArrowheads="1" noTextEdit="1"/>
          </p:cNvSpPr>
          <p:nvPr>
            <p:ph type="sldImg"/>
          </p:nvPr>
        </p:nvSpPr>
        <p:spPr>
          <a:xfrm>
            <a:off x="3028950" y="857250"/>
            <a:ext cx="3086100" cy="2314575"/>
          </a:xfrm>
          <a:prstGeom prst="rect">
            <a:avLst/>
          </a:prstGeom>
          <a:ln/>
        </p:spPr>
      </p:sp>
      <p:sp>
        <p:nvSpPr>
          <p:cNvPr id="73732" name="Rectangle 3"/>
          <p:cNvSpPr>
            <a:spLocks noGrp="1" noChangeArrowheads="1"/>
          </p:cNvSpPr>
          <p:nvPr>
            <p:ph type="body" idx="1"/>
          </p:nvPr>
        </p:nvSpPr>
        <p:spPr>
          <a:xfrm>
            <a:off x="914400" y="3300412"/>
            <a:ext cx="7315200" cy="2611290"/>
          </a:xfrm>
          <a:prstGeom prst="rect">
            <a:avLst/>
          </a:prstGeom>
          <a:solidFill>
            <a:srgbClr val="FFFFCC"/>
          </a:solidFill>
        </p:spPr>
        <p:txBody>
          <a:bodyPr/>
          <a:lstStyle/>
          <a:p>
            <a:r>
              <a:rPr lang="en-US" altLang="en-US" sz="1800" dirty="0" smtClean="0"/>
              <a:t>I collaborated with Frank </a:t>
            </a:r>
            <a:r>
              <a:rPr lang="en-US" altLang="en-US" sz="1800" dirty="0" err="1" smtClean="0"/>
              <a:t>Sciulli</a:t>
            </a:r>
            <a:r>
              <a:rPr lang="en-US" altLang="en-US" sz="1800" dirty="0" smtClean="0"/>
              <a:t> of Columbia </a:t>
            </a:r>
            <a:r>
              <a:rPr lang="en-US" altLang="en-US" sz="1800" dirty="0" err="1" smtClean="0"/>
              <a:t>Univesity</a:t>
            </a:r>
            <a:r>
              <a:rPr lang="en-US" altLang="en-US" sz="1800" dirty="0" smtClean="0"/>
              <a:t>, but at that time, Caltech, to do the definitive experiment verifying  the weak neutral current in neutrino interactions at high energy at </a:t>
            </a:r>
            <a:r>
              <a:rPr lang="en-US" altLang="en-US" sz="1800" dirty="0" err="1" smtClean="0"/>
              <a:t>Fermilab</a:t>
            </a:r>
            <a:r>
              <a:rPr lang="en-US" altLang="en-US" sz="1800" dirty="0" smtClean="0"/>
              <a:t> using a high energy neutrino beam.    This was perhaps the key piece of evidence that proved the standard model of particle physics, which we will refer to throughout the course</a:t>
            </a:r>
          </a:p>
          <a:p>
            <a:endParaRPr lang="en-US" altLang="en-US" sz="1800" dirty="0"/>
          </a:p>
          <a:p>
            <a:r>
              <a:rPr lang="en-US" altLang="en-US" sz="1800" dirty="0" smtClean="0"/>
              <a:t>Describe the slide.   This discovery is in the bottom of the slide.  Neutrino interactions that do not result in the production of a charged lepton</a:t>
            </a:r>
          </a:p>
        </p:txBody>
      </p:sp>
    </p:spTree>
    <p:extLst>
      <p:ext uri="{BB962C8B-B14F-4D97-AF65-F5344CB8AC3E}">
        <p14:creationId xmlns:p14="http://schemas.microsoft.com/office/powerpoint/2010/main" val="37170628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E9C0AC1B-4FC7-4320-835C-2B2ECBC42AD5}" type="slidenum">
              <a:rPr lang="en-US" altLang="en-US" sz="1200"/>
              <a:pPr/>
              <a:t>63</a:t>
            </a:fld>
            <a:endParaRPr lang="en-US" altLang="en-US" sz="1200"/>
          </a:p>
        </p:txBody>
      </p:sp>
      <p:sp>
        <p:nvSpPr>
          <p:cNvPr id="77827" name="Rectangle 2"/>
          <p:cNvSpPr>
            <a:spLocks noGrp="1" noRot="1" noChangeAspect="1" noChangeArrowheads="1" noTextEdit="1"/>
          </p:cNvSpPr>
          <p:nvPr>
            <p:ph type="sldImg"/>
          </p:nvPr>
        </p:nvSpPr>
        <p:spPr>
          <a:xfrm>
            <a:off x="3028950" y="857250"/>
            <a:ext cx="3086100" cy="2314575"/>
          </a:xfrm>
          <a:prstGeom prst="rect">
            <a:avLst/>
          </a:prstGeom>
          <a:ln/>
        </p:spPr>
      </p:sp>
      <p:sp>
        <p:nvSpPr>
          <p:cNvPr id="77828" name="Rectangle 3"/>
          <p:cNvSpPr>
            <a:spLocks noGrp="1" noChangeArrowheads="1"/>
          </p:cNvSpPr>
          <p:nvPr>
            <p:ph type="body" idx="1"/>
          </p:nvPr>
        </p:nvSpPr>
        <p:spPr>
          <a:xfrm>
            <a:off x="914400" y="3300412"/>
            <a:ext cx="7315200" cy="2700338"/>
          </a:xfrm>
          <a:prstGeom prst="rect">
            <a:avLst/>
          </a:prstGeom>
          <a:solidFill>
            <a:srgbClr val="FFFFCC"/>
          </a:solidFill>
        </p:spPr>
        <p:txBody>
          <a:bodyPr/>
          <a:lstStyle/>
          <a:p>
            <a:r>
              <a:rPr lang="en-US" altLang="en-US" sz="1800" dirty="0" smtClean="0"/>
              <a:t>Then, 10 years later, a dedicated effort was made at CERN to produce and detect this particle, the Z-boson, in the laboratory.  The weak propagators, charged W and neutral Z, were discovered by a group led by Carlo Rubbia.   He was awarded the Nobel Prize in 1984.</a:t>
            </a:r>
          </a:p>
          <a:p>
            <a:endParaRPr lang="en-US" altLang="en-US" sz="1800" dirty="0"/>
          </a:p>
          <a:p>
            <a:r>
              <a:rPr lang="en-US" altLang="en-US" sz="1800" dirty="0" smtClean="0"/>
              <a:t>There is much more to come in experiments in the following years:</a:t>
            </a:r>
          </a:p>
          <a:p>
            <a:r>
              <a:rPr lang="en-US" altLang="en-US" sz="1800" dirty="0" smtClean="0"/>
              <a:t>More refined measurements at CERN and </a:t>
            </a:r>
            <a:r>
              <a:rPr lang="en-US" altLang="en-US" sz="1800" dirty="0" err="1" smtClean="0"/>
              <a:t>Fermilab</a:t>
            </a:r>
            <a:endParaRPr lang="en-US" altLang="en-US" sz="1800" dirty="0" smtClean="0"/>
          </a:p>
          <a:p>
            <a:r>
              <a:rPr lang="en-US" altLang="en-US" sz="1800" dirty="0" smtClean="0"/>
              <a:t>Exquisite measurements of Z at SLAC and CERN LEP</a:t>
            </a:r>
          </a:p>
        </p:txBody>
      </p:sp>
    </p:spTree>
    <p:extLst>
      <p:ext uri="{BB962C8B-B14F-4D97-AF65-F5344CB8AC3E}">
        <p14:creationId xmlns:p14="http://schemas.microsoft.com/office/powerpoint/2010/main" val="29442248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53719471-A80E-4F47-9798-22CE73AF1235}" type="slidenum">
              <a:rPr lang="en-US" altLang="en-US" sz="1200"/>
              <a:pPr/>
              <a:t>64</a:t>
            </a:fld>
            <a:endParaRPr lang="en-US" altLang="en-US" sz="1200"/>
          </a:p>
        </p:txBody>
      </p:sp>
      <p:sp>
        <p:nvSpPr>
          <p:cNvPr id="79875" name="Rectangle 2"/>
          <p:cNvSpPr>
            <a:spLocks noGrp="1" noRot="1" noChangeAspect="1" noChangeArrowheads="1" noTextEdit="1"/>
          </p:cNvSpPr>
          <p:nvPr>
            <p:ph type="sldImg"/>
          </p:nvPr>
        </p:nvSpPr>
        <p:spPr>
          <a:xfrm>
            <a:off x="3028950" y="857250"/>
            <a:ext cx="3086100" cy="2314575"/>
          </a:xfrm>
          <a:prstGeom prst="rect">
            <a:avLst/>
          </a:prstGeom>
          <a:ln/>
        </p:spPr>
      </p:sp>
      <p:sp>
        <p:nvSpPr>
          <p:cNvPr id="79876" name="Rectangle 3"/>
          <p:cNvSpPr>
            <a:spLocks noGrp="1" noChangeArrowheads="1"/>
          </p:cNvSpPr>
          <p:nvPr>
            <p:ph type="body" idx="1"/>
          </p:nvPr>
        </p:nvSpPr>
        <p:spPr>
          <a:xfrm>
            <a:off x="914400" y="3300412"/>
            <a:ext cx="7315200" cy="596421"/>
          </a:xfrm>
          <a:prstGeom prst="rect">
            <a:avLst/>
          </a:prstGeom>
          <a:solidFill>
            <a:srgbClr val="FFFFCC"/>
          </a:solidFill>
        </p:spPr>
        <p:txBody>
          <a:bodyPr/>
          <a:lstStyle/>
          <a:p>
            <a:r>
              <a:rPr lang="en-US" altLang="en-US" sz="1800" dirty="0" smtClean="0"/>
              <a:t>Read the slide</a:t>
            </a:r>
            <a:r>
              <a:rPr lang="en-US" altLang="en-US" dirty="0" smtClean="0"/>
              <a:t>.</a:t>
            </a:r>
          </a:p>
        </p:txBody>
      </p:sp>
    </p:spTree>
    <p:extLst>
      <p:ext uri="{BB962C8B-B14F-4D97-AF65-F5344CB8AC3E}">
        <p14:creationId xmlns:p14="http://schemas.microsoft.com/office/powerpoint/2010/main" val="1898081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170579"/>
          </a:xfrm>
          <a:prstGeom prst="rect">
            <a:avLst/>
          </a:prstGeom>
          <a:solidFill>
            <a:srgbClr val="FFFFCC"/>
          </a:solidFill>
        </p:spPr>
        <p:txBody>
          <a:bodyPr/>
          <a:lstStyle/>
          <a:p>
            <a:r>
              <a:rPr lang="en-US" sz="1800" dirty="0" smtClean="0"/>
              <a:t>Let me quickly summarize what we know, at least some highlights.</a:t>
            </a:r>
          </a:p>
          <a:p>
            <a:endParaRPr lang="en-US" sz="1800" dirty="0"/>
          </a:p>
          <a:p>
            <a:r>
              <a:rPr lang="en-US" sz="1800" dirty="0" smtClean="0"/>
              <a:t>Read the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65</a:t>
            </a:fld>
            <a:endParaRPr lang="en-US"/>
          </a:p>
        </p:txBody>
      </p:sp>
    </p:spTree>
    <p:extLst>
      <p:ext uri="{BB962C8B-B14F-4D97-AF65-F5344CB8AC3E}">
        <p14:creationId xmlns:p14="http://schemas.microsoft.com/office/powerpoint/2010/main" val="203833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76588" y="876300"/>
            <a:ext cx="2008187" cy="1504950"/>
          </a:xfrm>
          <a:prstGeom prst="rect">
            <a:avLst/>
          </a:prstGeom>
        </p:spPr>
      </p:sp>
      <p:sp>
        <p:nvSpPr>
          <p:cNvPr id="3" name="Notes Placeholder 2"/>
          <p:cNvSpPr>
            <a:spLocks noGrp="1"/>
          </p:cNvSpPr>
          <p:nvPr>
            <p:ph type="body" idx="1"/>
          </p:nvPr>
        </p:nvSpPr>
        <p:spPr>
          <a:xfrm>
            <a:off x="78846" y="2579391"/>
            <a:ext cx="9063038" cy="3643313"/>
          </a:xfrm>
          <a:prstGeom prst="rect">
            <a:avLst/>
          </a:prstGeom>
          <a:solidFill>
            <a:srgbClr val="FFFF99"/>
          </a:solidFill>
        </p:spPr>
        <p:txBody>
          <a:bodyPr/>
          <a:lstStyle/>
          <a:p>
            <a:r>
              <a:rPr lang="en-US" sz="1800" dirty="0" smtClean="0"/>
              <a:t>The Standard Model of Particle Physics.  This chart is a summary of many of the key elements of what we call the Standard Model (I will describe later).  The fundamental building blocks of nature – the quarks and the leptons are shown, as well as the force particles for the strong, electromagnetic and weak forces.   We will explore and explain the main ideas and experimentation that enables making this summary chart and the implications in terms of particles and their interactions will be explained over the next few lectures.  We will also see what is in this chart that we have still to explain …. And that is why it is called a ‘model,’ not a theory.</a:t>
            </a:r>
          </a:p>
          <a:p>
            <a:endParaRPr lang="en-US" sz="1800" dirty="0"/>
          </a:p>
          <a:p>
            <a:r>
              <a:rPr lang="en-US" sz="1800" dirty="0" smtClean="0"/>
              <a:t>Notice that this figure is deceptively simple, but each particle has detailed information and roles, there are types of particles … e.g. leptons and quarks, there are three families of </a:t>
            </a:r>
            <a:r>
              <a:rPr lang="en-US" sz="1800" dirty="0" err="1" smtClean="0"/>
              <a:t>constiuents</a:t>
            </a:r>
            <a:r>
              <a:rPr lang="en-US" sz="1800" dirty="0" smtClean="0"/>
              <a:t>, there are four force particle and there is the recently discovered Higgs particle, responsible for creating the masses of these </a:t>
            </a:r>
            <a:r>
              <a:rPr lang="en-US" sz="1800" dirty="0" err="1" smtClean="0"/>
              <a:t>constiuents</a:t>
            </a:r>
            <a:r>
              <a:rPr lang="en-US" sz="1800" dirty="0" smtClean="0"/>
              <a:t>.</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7</a:t>
            </a:fld>
            <a:endParaRPr lang="en-US"/>
          </a:p>
        </p:txBody>
      </p:sp>
    </p:spTree>
    <p:extLst>
      <p:ext uri="{BB962C8B-B14F-4D97-AF65-F5344CB8AC3E}">
        <p14:creationId xmlns:p14="http://schemas.microsoft.com/office/powerpoint/2010/main" val="1468918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904765"/>
          </a:xfrm>
          <a:prstGeom prst="rect">
            <a:avLst/>
          </a:prstGeom>
          <a:solidFill>
            <a:srgbClr val="FFFFCC"/>
          </a:solidFill>
        </p:spPr>
        <p:txBody>
          <a:bodyPr/>
          <a:lstStyle/>
          <a:p>
            <a:r>
              <a:rPr lang="en-US" sz="1800" dirty="0" smtClean="0"/>
              <a:t>We also know about the heaviest quark, the top quark or t-</a:t>
            </a:r>
            <a:r>
              <a:rPr lang="en-US" sz="1800" dirty="0" err="1" smtClean="0"/>
              <a:t>quard</a:t>
            </a:r>
            <a:r>
              <a:rPr lang="en-US" sz="1800" dirty="0" smtClean="0"/>
              <a:t>.</a:t>
            </a:r>
          </a:p>
          <a:p>
            <a:endParaRPr lang="en-US" sz="1800" dirty="0"/>
          </a:p>
          <a:p>
            <a:r>
              <a:rPr lang="en-US" sz="1800" dirty="0" smtClean="0"/>
              <a:t>Read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66</a:t>
            </a:fld>
            <a:endParaRPr lang="en-US"/>
          </a:p>
        </p:txBody>
      </p:sp>
    </p:spTree>
    <p:extLst>
      <p:ext uri="{BB962C8B-B14F-4D97-AF65-F5344CB8AC3E}">
        <p14:creationId xmlns:p14="http://schemas.microsoft.com/office/powerpoint/2010/main" val="2630978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245007"/>
          </a:xfrm>
          <a:prstGeom prst="rect">
            <a:avLst/>
          </a:prstGeom>
          <a:solidFill>
            <a:srgbClr val="FFFFCC"/>
          </a:solidFill>
        </p:spPr>
        <p:txBody>
          <a:bodyPr/>
          <a:lstStyle/>
          <a:p>
            <a:r>
              <a:rPr lang="en-US" sz="1800" dirty="0" smtClean="0"/>
              <a:t>We put this altogether into the standard model, summarized in this slide and I will continue to  show you what makes up this diagram and what we know and don’t know about some of the key features.</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67</a:t>
            </a:fld>
            <a:endParaRPr lang="en-US"/>
          </a:p>
        </p:txBody>
      </p:sp>
    </p:spTree>
    <p:extLst>
      <p:ext uri="{BB962C8B-B14F-4D97-AF65-F5344CB8AC3E}">
        <p14:creationId xmlns:p14="http://schemas.microsoft.com/office/powerpoint/2010/main" val="28413784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856379"/>
          </a:xfrm>
          <a:prstGeom prst="rect">
            <a:avLst/>
          </a:prstGeom>
          <a:solidFill>
            <a:srgbClr val="FFFFCC"/>
          </a:solidFill>
        </p:spPr>
        <p:txBody>
          <a:bodyPr/>
          <a:lstStyle/>
          <a:p>
            <a:r>
              <a:rPr lang="en-US" sz="1800" dirty="0" smtClean="0"/>
              <a:t>A popular (unproven) conjecture is that the fundamental forces of nature come together at sufficiently high energy (unification).   This energy is expected to be quite high and a popular model, called supersymmetry brings thee forces together at about 10</a:t>
            </a:r>
            <a:r>
              <a:rPr lang="en-US" sz="1800" baseline="30000" dirty="0" smtClean="0"/>
              <a:t>15</a:t>
            </a:r>
            <a:r>
              <a:rPr lang="en-US" sz="1800" dirty="0" smtClean="0"/>
              <a:t> GeV</a:t>
            </a:r>
          </a:p>
          <a:p>
            <a:endParaRPr lang="en-US" sz="1800" dirty="0"/>
          </a:p>
          <a:p>
            <a:r>
              <a:rPr lang="en-US" sz="1800" dirty="0" smtClean="0"/>
              <a:t>Read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68</a:t>
            </a:fld>
            <a:endParaRPr lang="en-US"/>
          </a:p>
        </p:txBody>
      </p:sp>
    </p:spTree>
    <p:extLst>
      <p:ext uri="{BB962C8B-B14F-4D97-AF65-F5344CB8AC3E}">
        <p14:creationId xmlns:p14="http://schemas.microsoft.com/office/powerpoint/2010/main" val="42201632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38B89F-BA46-4BBB-B197-04E1ED74117E}" type="slidenum">
              <a:rPr lang="en-US" smtClean="0"/>
              <a:t>71</a:t>
            </a:fld>
            <a:endParaRPr lang="en-US"/>
          </a:p>
        </p:txBody>
      </p:sp>
    </p:spTree>
    <p:extLst>
      <p:ext uri="{BB962C8B-B14F-4D97-AF65-F5344CB8AC3E}">
        <p14:creationId xmlns:p14="http://schemas.microsoft.com/office/powerpoint/2010/main" val="5609821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
          <p:cNvSpPr>
            <a:spLocks noGrp="1" noRot="1" noChangeAspect="1" noChangeArrowheads="1" noTextEdit="1"/>
          </p:cNvSpPr>
          <p:nvPr>
            <p:ph type="sldImg"/>
          </p:nvPr>
        </p:nvSpPr>
        <p:spPr>
          <a:ln/>
        </p:spPr>
      </p:sp>
      <p:sp>
        <p:nvSpPr>
          <p:cNvPr id="43011"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5602248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1"/>
          <p:cNvSpPr>
            <a:spLocks noGrp="1" noRot="1" noChangeAspect="1" noChangeArrowheads="1" noTextEdit="1"/>
          </p:cNvSpPr>
          <p:nvPr>
            <p:ph type="sldImg"/>
          </p:nvPr>
        </p:nvSpPr>
        <p:spPr>
          <a:ln/>
        </p:spPr>
      </p:sp>
      <p:sp>
        <p:nvSpPr>
          <p:cNvPr id="47107"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0581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4737" y="4400550"/>
            <a:ext cx="6619284" cy="4638254"/>
          </a:xfrm>
        </p:spPr>
        <p:txBody>
          <a:bodyPr/>
          <a:lstStyle/>
          <a:p>
            <a:r>
              <a:rPr lang="en-US" sz="1800" dirty="0"/>
              <a:t>Fermi, who had invited Glaser to Chicago to find out more about his invention, had already seemingly proved that a bubble chamber could not work. But when Glaser found a mistake in Fermi’s authoritative textbook, he dedicated himself to redoing the calculations.</a:t>
            </a:r>
          </a:p>
          <a:p>
            <a:r>
              <a:rPr lang="en-US" sz="1800" dirty="0"/>
              <a:t>Glaser found that, if he was correct, that the bubble chamber should work with water. To make absolutely certain he “wasn’t being stupid”, Glaser conducted this curious nocturnal experiment at his Michigan laboratory. He also discovered that the bubble chamber worked just as well when using lager as it had with other chemicals.</a:t>
            </a:r>
          </a:p>
          <a:p>
            <a:r>
              <a:rPr lang="en-US" sz="1800" dirty="0"/>
              <a:t>There was one practical issue however, the beer caused the whole physics department to smell like a brewery. “And this was a problem for two reasons,” Glaser recalled. “One is that it was illegal to have any alcoholic beverage within 500 yards of the university. The other problem was that the chairman was a very devout teetotaler, and he was furious. He almost fired me on the spot”.</a:t>
            </a:r>
          </a:p>
          <a:p>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78</a:t>
            </a:fld>
            <a:endParaRPr lang="en-US"/>
          </a:p>
        </p:txBody>
      </p:sp>
    </p:spTree>
    <p:extLst>
      <p:ext uri="{BB962C8B-B14F-4D97-AF65-F5344CB8AC3E}">
        <p14:creationId xmlns:p14="http://schemas.microsoft.com/office/powerpoint/2010/main" val="16938278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
          <p:cNvSpPr>
            <a:spLocks noGrp="1" noRot="1" noChangeAspect="1" noChangeArrowheads="1" noTextEdit="1"/>
          </p:cNvSpPr>
          <p:nvPr>
            <p:ph type="sldImg"/>
          </p:nvPr>
        </p:nvSpPr>
        <p:spPr>
          <a:ln/>
        </p:spPr>
      </p:sp>
      <p:sp>
        <p:nvSpPr>
          <p:cNvPr id="51203"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5768801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
          <p:cNvSpPr>
            <a:spLocks noGrp="1" noRot="1" noChangeAspect="1" noChangeArrowheads="1" noTextEdit="1"/>
          </p:cNvSpPr>
          <p:nvPr>
            <p:ph type="sldImg"/>
          </p:nvPr>
        </p:nvSpPr>
        <p:spPr>
          <a:ln/>
        </p:spPr>
      </p:sp>
      <p:sp>
        <p:nvSpPr>
          <p:cNvPr id="53251"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237209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
          <p:cNvSpPr>
            <a:spLocks noGrp="1" noRot="1" noChangeAspect="1" noChangeArrowheads="1" noTextEdit="1"/>
          </p:cNvSpPr>
          <p:nvPr>
            <p:ph type="sldImg"/>
          </p:nvPr>
        </p:nvSpPr>
        <p:spPr>
          <a:ln/>
        </p:spPr>
      </p:sp>
      <p:sp>
        <p:nvSpPr>
          <p:cNvPr id="55299"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890630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247650" y="3300412"/>
            <a:ext cx="8743950" cy="2700338"/>
          </a:xfrm>
          <a:prstGeom prst="rect">
            <a:avLst/>
          </a:prstGeom>
          <a:solidFill>
            <a:srgbClr val="FFFF99"/>
          </a:solidFill>
        </p:spPr>
        <p:txBody>
          <a:bodyPr/>
          <a:lstStyle/>
          <a:p>
            <a:endParaRPr lang="en-US" sz="1800" dirty="0"/>
          </a:p>
          <a:p>
            <a:r>
              <a:rPr lang="en-US" sz="1800" dirty="0" smtClean="0"/>
              <a:t>Note that this is my first illustration of large scale experimentation, in this case a large particle accelerator at </a:t>
            </a:r>
            <a:r>
              <a:rPr lang="en-US" sz="1800" dirty="0" err="1" smtClean="0"/>
              <a:t>Fermilab</a:t>
            </a:r>
            <a:r>
              <a:rPr lang="en-US" sz="1800" dirty="0" smtClean="0"/>
              <a:t> colliding protons at 1 </a:t>
            </a:r>
            <a:r>
              <a:rPr lang="en-US" sz="1800" dirty="0" err="1" smtClean="0"/>
              <a:t>TeV</a:t>
            </a:r>
            <a:r>
              <a:rPr lang="en-US" sz="1800" dirty="0" smtClean="0"/>
              <a:t> in the center of mass system, and very sophisticated detectors that could identify and measure the characteristics of the emerging collisions. </a:t>
            </a:r>
          </a:p>
          <a:p>
            <a:endParaRPr lang="en-US" sz="1800" dirty="0"/>
          </a:p>
          <a:p>
            <a:r>
              <a:rPr lang="en-US" sz="1800" dirty="0" smtClean="0"/>
              <a:t>(I will then explain the slide, using the text below the figures)</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8</a:t>
            </a:fld>
            <a:endParaRPr lang="en-US" dirty="0"/>
          </a:p>
        </p:txBody>
      </p:sp>
    </p:spTree>
    <p:extLst>
      <p:ext uri="{BB962C8B-B14F-4D97-AF65-F5344CB8AC3E}">
        <p14:creationId xmlns:p14="http://schemas.microsoft.com/office/powerpoint/2010/main" val="15012941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
          <p:cNvSpPr>
            <a:spLocks noGrp="1" noRot="1" noChangeAspect="1" noChangeArrowheads="1" noTextEdit="1"/>
          </p:cNvSpPr>
          <p:nvPr>
            <p:ph type="sldImg"/>
          </p:nvPr>
        </p:nvSpPr>
        <p:spPr>
          <a:ln/>
        </p:spPr>
      </p:sp>
      <p:sp>
        <p:nvSpPr>
          <p:cNvPr id="57347"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959273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1"/>
          <p:cNvSpPr>
            <a:spLocks noGrp="1" noRot="1" noChangeAspect="1" noChangeArrowheads="1" noTextEdit="1"/>
          </p:cNvSpPr>
          <p:nvPr>
            <p:ph type="sldImg"/>
          </p:nvPr>
        </p:nvSpPr>
        <p:spPr>
          <a:ln/>
        </p:spPr>
      </p:sp>
      <p:sp>
        <p:nvSpPr>
          <p:cNvPr id="96259"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608454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03338" y="674688"/>
            <a:ext cx="4495800" cy="33718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D5798C-BFF0-6B41-B576-71BA2EEFE2A9}" type="slidenum">
              <a:rPr lang="en-US" smtClean="0"/>
              <a:pPr/>
              <a:t>89</a:t>
            </a:fld>
            <a:endParaRPr lang="en-US"/>
          </a:p>
        </p:txBody>
      </p:sp>
    </p:spTree>
    <p:extLst>
      <p:ext uri="{BB962C8B-B14F-4D97-AF65-F5344CB8AC3E}">
        <p14:creationId xmlns:p14="http://schemas.microsoft.com/office/powerpoint/2010/main" val="4892236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6E9A03-97B9-4D87-A31C-BF050DCB823B}" type="slidenum">
              <a:rPr lang="en-US" smtClean="0"/>
              <a:t>91</a:t>
            </a:fld>
            <a:endParaRPr lang="en-US"/>
          </a:p>
        </p:txBody>
      </p:sp>
    </p:spTree>
    <p:extLst>
      <p:ext uri="{BB962C8B-B14F-4D97-AF65-F5344CB8AC3E}">
        <p14:creationId xmlns:p14="http://schemas.microsoft.com/office/powerpoint/2010/main" val="6135159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1"/>
          <p:cNvSpPr>
            <a:spLocks noGrp="1" noRot="1" noChangeAspect="1" noChangeArrowheads="1" noTextEdit="1"/>
          </p:cNvSpPr>
          <p:nvPr>
            <p:ph type="sldImg"/>
          </p:nvPr>
        </p:nvSpPr>
        <p:spPr>
          <a:ln/>
        </p:spPr>
      </p:sp>
      <p:sp>
        <p:nvSpPr>
          <p:cNvPr id="98307" name="Text Box 2"/>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135900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604C5E2B-EDD6-47E3-8B41-F71601884BAC}" type="slidenum">
              <a:rPr lang="en-US" altLang="en-US" sz="1200"/>
              <a:pPr/>
              <a:t>97</a:t>
            </a:fld>
            <a:endParaRPr lang="en-US" altLang="en-US" sz="1200"/>
          </a:p>
        </p:txBody>
      </p:sp>
      <p:sp>
        <p:nvSpPr>
          <p:cNvPr id="90115" name="Rectangle 2"/>
          <p:cNvSpPr>
            <a:spLocks noGrp="1" noRot="1" noChangeAspect="1" noChangeArrowheads="1" noTextEdit="1"/>
          </p:cNvSpPr>
          <p:nvPr>
            <p:ph type="sldImg"/>
          </p:nvPr>
        </p:nvSpPr>
        <p:spPr>
          <a:xfrm>
            <a:off x="3028950" y="857250"/>
            <a:ext cx="3086100" cy="2314575"/>
          </a:xfrm>
          <a:prstGeom prst="rect">
            <a:avLst/>
          </a:prstGeom>
          <a:ln/>
        </p:spPr>
      </p:sp>
      <p:sp>
        <p:nvSpPr>
          <p:cNvPr id="90116" name="Rectangle 3"/>
          <p:cNvSpPr>
            <a:spLocks noGrp="1" noChangeArrowheads="1"/>
          </p:cNvSpPr>
          <p:nvPr>
            <p:ph type="body" idx="1"/>
          </p:nvPr>
        </p:nvSpPr>
        <p:spPr>
          <a:xfrm>
            <a:off x="914400" y="3300412"/>
            <a:ext cx="7315200" cy="564523"/>
          </a:xfrm>
          <a:prstGeom prst="rect">
            <a:avLst/>
          </a:prstGeom>
          <a:solidFill>
            <a:srgbClr val="FFFFCC"/>
          </a:solidFill>
        </p:spPr>
        <p:txBody>
          <a:bodyPr/>
          <a:lstStyle/>
          <a:p>
            <a:r>
              <a:rPr lang="en-US" altLang="en-US" sz="1800" dirty="0" smtClean="0"/>
              <a:t>Read Slide</a:t>
            </a:r>
          </a:p>
        </p:txBody>
      </p:sp>
    </p:spTree>
    <p:extLst>
      <p:ext uri="{BB962C8B-B14F-4D97-AF65-F5344CB8AC3E}">
        <p14:creationId xmlns:p14="http://schemas.microsoft.com/office/powerpoint/2010/main" val="190853826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D97DD739-4B5F-4BA1-9D54-ECD7EAEBE3DB}" type="slidenum">
              <a:rPr lang="en-US" altLang="en-US" sz="1200"/>
              <a:pPr/>
              <a:t>98</a:t>
            </a:fld>
            <a:endParaRPr lang="en-US" altLang="en-US" sz="1200"/>
          </a:p>
        </p:txBody>
      </p:sp>
      <p:sp>
        <p:nvSpPr>
          <p:cNvPr id="92163" name="Rectangle 2"/>
          <p:cNvSpPr>
            <a:spLocks noGrp="1" noRot="1" noChangeAspect="1" noChangeArrowheads="1" noTextEdit="1"/>
          </p:cNvSpPr>
          <p:nvPr>
            <p:ph type="sldImg"/>
          </p:nvPr>
        </p:nvSpPr>
        <p:spPr>
          <a:xfrm>
            <a:off x="3028950" y="857250"/>
            <a:ext cx="3086100" cy="2314575"/>
          </a:xfrm>
          <a:prstGeom prst="rect">
            <a:avLst/>
          </a:prstGeom>
          <a:ln/>
        </p:spPr>
      </p:sp>
      <p:sp>
        <p:nvSpPr>
          <p:cNvPr id="92164" name="Rectangle 3"/>
          <p:cNvSpPr>
            <a:spLocks noGrp="1" noChangeArrowheads="1"/>
          </p:cNvSpPr>
          <p:nvPr>
            <p:ph type="body" idx="1"/>
          </p:nvPr>
        </p:nvSpPr>
        <p:spPr>
          <a:xfrm>
            <a:off x="914400" y="3300412"/>
            <a:ext cx="7315200" cy="686797"/>
          </a:xfrm>
          <a:prstGeom prst="rect">
            <a:avLst/>
          </a:prstGeom>
          <a:solidFill>
            <a:srgbClr val="FFFFCC"/>
          </a:solidFill>
        </p:spPr>
        <p:txBody>
          <a:bodyPr/>
          <a:lstStyle/>
          <a:p>
            <a:r>
              <a:rPr lang="en-US" altLang="en-US" sz="1800" dirty="0" smtClean="0"/>
              <a:t>Read slide.</a:t>
            </a:r>
          </a:p>
        </p:txBody>
      </p:sp>
    </p:spTree>
    <p:extLst>
      <p:ext uri="{BB962C8B-B14F-4D97-AF65-F5344CB8AC3E}">
        <p14:creationId xmlns:p14="http://schemas.microsoft.com/office/powerpoint/2010/main" val="10631600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7D10C9A2-6200-4988-9044-D5B318D6CA16}" type="slidenum">
              <a:rPr lang="en-US" altLang="en-US" sz="1200"/>
              <a:pPr/>
              <a:t>99</a:t>
            </a:fld>
            <a:endParaRPr lang="en-US" altLang="en-US" sz="1200"/>
          </a:p>
        </p:txBody>
      </p:sp>
      <p:sp>
        <p:nvSpPr>
          <p:cNvPr id="94211" name="Rectangle 2"/>
          <p:cNvSpPr>
            <a:spLocks noGrp="1" noRot="1" noChangeAspect="1" noChangeArrowheads="1" noTextEdit="1"/>
          </p:cNvSpPr>
          <p:nvPr>
            <p:ph type="sldImg"/>
          </p:nvPr>
        </p:nvSpPr>
        <p:spPr>
          <a:xfrm>
            <a:off x="3028950" y="857250"/>
            <a:ext cx="3086100" cy="2314575"/>
          </a:xfrm>
          <a:prstGeom prst="rect">
            <a:avLst/>
          </a:prstGeom>
          <a:ln/>
        </p:spPr>
      </p:sp>
      <p:sp>
        <p:nvSpPr>
          <p:cNvPr id="94212" name="Rectangle 3"/>
          <p:cNvSpPr>
            <a:spLocks noGrp="1" noChangeArrowheads="1"/>
          </p:cNvSpPr>
          <p:nvPr>
            <p:ph type="body" idx="1"/>
          </p:nvPr>
        </p:nvSpPr>
        <p:spPr>
          <a:xfrm>
            <a:off x="914400" y="3300413"/>
            <a:ext cx="7315200" cy="660216"/>
          </a:xfrm>
          <a:prstGeom prst="rect">
            <a:avLst/>
          </a:prstGeom>
          <a:solidFill>
            <a:srgbClr val="FFFFCC"/>
          </a:solidFill>
        </p:spPr>
        <p:txBody>
          <a:bodyPr/>
          <a:lstStyle/>
          <a:p>
            <a:r>
              <a:rPr lang="en-US" altLang="en-US" sz="1800" dirty="0" smtClean="0"/>
              <a:t>Read slide</a:t>
            </a:r>
          </a:p>
        </p:txBody>
      </p:sp>
    </p:spTree>
    <p:extLst>
      <p:ext uri="{BB962C8B-B14F-4D97-AF65-F5344CB8AC3E}">
        <p14:creationId xmlns:p14="http://schemas.microsoft.com/office/powerpoint/2010/main" val="14451809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F9B86E55-9C6F-475A-94FC-AA67A64674EF}" type="slidenum">
              <a:rPr lang="en-US" altLang="en-US" sz="1200"/>
              <a:pPr/>
              <a:t>100</a:t>
            </a:fld>
            <a:endParaRPr lang="en-US" altLang="en-US" sz="1200"/>
          </a:p>
        </p:txBody>
      </p:sp>
      <p:sp>
        <p:nvSpPr>
          <p:cNvPr id="96259" name="Rectangle 2"/>
          <p:cNvSpPr>
            <a:spLocks noGrp="1" noRot="1" noChangeAspect="1" noChangeArrowheads="1" noTextEdit="1"/>
          </p:cNvSpPr>
          <p:nvPr>
            <p:ph type="sldImg"/>
          </p:nvPr>
        </p:nvSpPr>
        <p:spPr>
          <a:xfrm>
            <a:off x="3028950" y="857250"/>
            <a:ext cx="3086100" cy="2314575"/>
          </a:xfrm>
          <a:prstGeom prst="rect">
            <a:avLst/>
          </a:prstGeom>
          <a:ln/>
        </p:spPr>
      </p:sp>
      <p:sp>
        <p:nvSpPr>
          <p:cNvPr id="96260" name="Rectangle 3"/>
          <p:cNvSpPr>
            <a:spLocks noGrp="1" noChangeArrowheads="1"/>
          </p:cNvSpPr>
          <p:nvPr>
            <p:ph type="body" idx="1"/>
          </p:nvPr>
        </p:nvSpPr>
        <p:spPr>
          <a:xfrm>
            <a:off x="632638" y="3443951"/>
            <a:ext cx="7315200" cy="2159407"/>
          </a:xfrm>
          <a:prstGeom prst="rect">
            <a:avLst/>
          </a:prstGeom>
          <a:solidFill>
            <a:srgbClr val="FFFFCC"/>
          </a:solidFill>
        </p:spPr>
        <p:txBody>
          <a:bodyPr/>
          <a:lstStyle/>
          <a:p>
            <a:r>
              <a:rPr lang="en-US" altLang="en-US" sz="1800" dirty="0" smtClean="0"/>
              <a:t>Here we see the formula and a table of the lifetimes of well known particles.  Note the huge differences in lifetime.  This has to do with which are allowed to decay strongly, electromagnetically or weakly.</a:t>
            </a:r>
          </a:p>
          <a:p>
            <a:endParaRPr lang="en-US" altLang="en-US" sz="1800" dirty="0"/>
          </a:p>
          <a:p>
            <a:r>
              <a:rPr lang="en-US" altLang="en-US" sz="1800" dirty="0" smtClean="0"/>
              <a:t>Point to the </a:t>
            </a:r>
            <a:r>
              <a:rPr lang="en-US" altLang="en-US" sz="1800" dirty="0" err="1" smtClean="0"/>
              <a:t>formjla</a:t>
            </a:r>
            <a:r>
              <a:rPr lang="en-US" altLang="en-US" sz="1800" dirty="0" smtClean="0"/>
              <a:t>, and show features in table</a:t>
            </a:r>
          </a:p>
          <a:p>
            <a:r>
              <a:rPr lang="en-US" altLang="en-US" sz="1800" dirty="0" smtClean="0"/>
              <a:t>1) Big differences in </a:t>
            </a:r>
            <a:r>
              <a:rPr lang="en-US" altLang="en-US" sz="1800" dirty="0" err="1" smtClean="0"/>
              <a:t>liftetimes</a:t>
            </a:r>
            <a:r>
              <a:rPr lang="en-US" altLang="en-US" sz="1800" dirty="0" smtClean="0"/>
              <a:t> and mass uncertainty for Weak, Electromagnetic and Strong forces </a:t>
            </a:r>
          </a:p>
        </p:txBody>
      </p:sp>
    </p:spTree>
    <p:extLst>
      <p:ext uri="{BB962C8B-B14F-4D97-AF65-F5344CB8AC3E}">
        <p14:creationId xmlns:p14="http://schemas.microsoft.com/office/powerpoint/2010/main" val="41069581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824481"/>
          </a:xfrm>
          <a:prstGeom prst="rect">
            <a:avLst/>
          </a:prstGeom>
          <a:solidFill>
            <a:srgbClr val="FFFFCC"/>
          </a:solidFill>
        </p:spPr>
        <p:txBody>
          <a:bodyPr/>
          <a:lstStyle/>
          <a:p>
            <a:r>
              <a:rPr lang="en-US" sz="1800" dirty="0" smtClean="0"/>
              <a:t>For many years  most experiments collided a moving particle from an accelerator on a fixed target and much was learned that way, but following the formula the energy range is limited since it varies like E squared goes like 2 ME.</a:t>
            </a:r>
          </a:p>
          <a:p>
            <a:endParaRPr lang="en-US" sz="1800" dirty="0"/>
          </a:p>
          <a:p>
            <a:r>
              <a:rPr lang="en-US" sz="1800" dirty="0" smtClean="0"/>
              <a:t>Describe slide, figure and formula.</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101</a:t>
            </a:fld>
            <a:endParaRPr lang="en-US"/>
          </a:p>
        </p:txBody>
      </p:sp>
    </p:spTree>
    <p:extLst>
      <p:ext uri="{BB962C8B-B14F-4D97-AF65-F5344CB8AC3E}">
        <p14:creationId xmlns:p14="http://schemas.microsoft.com/office/powerpoint/2010/main" val="4109833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xfrm>
            <a:off x="5169958" y="6513910"/>
            <a:ext cx="3962400" cy="344090"/>
          </a:xfrm>
          <a:noFill/>
        </p:spPr>
        <p:txBody>
          <a:bodyPr/>
          <a:lstStyle>
            <a:lvl1pPr defTabSz="925513">
              <a:defRPr sz="2800">
                <a:solidFill>
                  <a:schemeClr val="tx1"/>
                </a:solidFill>
                <a:latin typeface="Comic Sans MS" panose="030F0702030302020204" pitchFamily="66" charset="0"/>
              </a:defRPr>
            </a:lvl1pPr>
            <a:lvl2pPr marL="742950" indent="-285750" defTabSz="925513">
              <a:defRPr sz="2800">
                <a:solidFill>
                  <a:schemeClr val="tx1"/>
                </a:solidFill>
                <a:latin typeface="Comic Sans MS" panose="030F0702030302020204" pitchFamily="66" charset="0"/>
              </a:defRPr>
            </a:lvl2pPr>
            <a:lvl3pPr marL="1143000" indent="-228600" defTabSz="925513">
              <a:defRPr sz="2800">
                <a:solidFill>
                  <a:schemeClr val="tx1"/>
                </a:solidFill>
                <a:latin typeface="Comic Sans MS" panose="030F0702030302020204" pitchFamily="66" charset="0"/>
              </a:defRPr>
            </a:lvl3pPr>
            <a:lvl4pPr marL="1600200" indent="-228600" defTabSz="925513">
              <a:defRPr sz="2800">
                <a:solidFill>
                  <a:schemeClr val="tx1"/>
                </a:solidFill>
                <a:latin typeface="Comic Sans MS" panose="030F0702030302020204" pitchFamily="66" charset="0"/>
              </a:defRPr>
            </a:lvl4pPr>
            <a:lvl5pPr marL="2057400" indent="-228600" defTabSz="925513">
              <a:defRPr sz="2800">
                <a:solidFill>
                  <a:schemeClr val="tx1"/>
                </a:solidFill>
                <a:latin typeface="Comic Sans MS" panose="030F0702030302020204" pitchFamily="66" charset="0"/>
              </a:defRPr>
            </a:lvl5pPr>
            <a:lvl6pPr marL="2514600" indent="-228600" defTabSz="92551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92551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92551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925513" eaLnBrk="0" fontAlgn="base" hangingPunct="0">
              <a:spcBef>
                <a:spcPct val="0"/>
              </a:spcBef>
              <a:spcAft>
                <a:spcPct val="0"/>
              </a:spcAft>
              <a:defRPr sz="2800">
                <a:solidFill>
                  <a:schemeClr val="tx1"/>
                </a:solidFill>
                <a:latin typeface="Comic Sans MS" panose="030F0702030302020204" pitchFamily="66" charset="0"/>
              </a:defRPr>
            </a:lvl9pPr>
          </a:lstStyle>
          <a:p>
            <a:fld id="{AB38AEAA-C127-41A7-8E01-215C05E976FD}" type="slidenum">
              <a:rPr lang="en-US" altLang="en-US" sz="1200"/>
              <a:pPr/>
              <a:t>9</a:t>
            </a:fld>
            <a:endParaRPr lang="en-US" altLang="en-US" sz="1200"/>
          </a:p>
        </p:txBody>
      </p:sp>
      <p:sp>
        <p:nvSpPr>
          <p:cNvPr id="81923" name="Rectangle 2"/>
          <p:cNvSpPr>
            <a:spLocks noGrp="1" noRot="1" noChangeAspect="1" noChangeArrowheads="1" noTextEdit="1"/>
          </p:cNvSpPr>
          <p:nvPr>
            <p:ph type="sldImg"/>
          </p:nvPr>
        </p:nvSpPr>
        <p:spPr>
          <a:xfrm>
            <a:off x="3028950" y="857250"/>
            <a:ext cx="3086100" cy="2314575"/>
          </a:xfrm>
          <a:prstGeom prst="rect">
            <a:avLst/>
          </a:prstGeom>
          <a:ln/>
        </p:spPr>
      </p:sp>
      <p:sp>
        <p:nvSpPr>
          <p:cNvPr id="81924" name="Rectangle 3"/>
          <p:cNvSpPr>
            <a:spLocks noGrp="1" noChangeArrowheads="1"/>
          </p:cNvSpPr>
          <p:nvPr>
            <p:ph type="body" idx="1"/>
          </p:nvPr>
        </p:nvSpPr>
        <p:spPr>
          <a:xfrm>
            <a:off x="914400" y="3300412"/>
            <a:ext cx="7315200" cy="2700338"/>
          </a:xfrm>
          <a:prstGeom prst="rect">
            <a:avLst/>
          </a:prstGeom>
          <a:solidFill>
            <a:srgbClr val="FFFF99"/>
          </a:solidFill>
        </p:spPr>
        <p:txBody>
          <a:bodyPr/>
          <a:lstStyle/>
          <a:p>
            <a:r>
              <a:rPr lang="en-US" altLang="en-US" sz="1800" dirty="0" smtClean="0"/>
              <a:t>The big advances using particle accelerators during the last half of the 20</a:t>
            </a:r>
            <a:r>
              <a:rPr lang="en-US" altLang="en-US" sz="1800" baseline="30000" dirty="0" smtClean="0"/>
              <a:t>th</a:t>
            </a:r>
            <a:r>
              <a:rPr lang="en-US" altLang="en-US" sz="1800" dirty="0" smtClean="0"/>
              <a:t> century established that there are very many short-lived particles discovered, leading to an understanding of the quark-like structure, which we will come to.  In terms of interactions, a crucial feature is that hadrons have a spatial extent characterized by the formula shown.   </a:t>
            </a:r>
          </a:p>
        </p:txBody>
      </p:sp>
    </p:spTree>
    <p:extLst>
      <p:ext uri="{BB962C8B-B14F-4D97-AF65-F5344CB8AC3E}">
        <p14:creationId xmlns:p14="http://schemas.microsoft.com/office/powerpoint/2010/main" val="23919155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09C3C571-99EF-4F93-BA85-3411D23FE063}" type="slidenum">
              <a:rPr lang="en-US" altLang="en-US" sz="1200"/>
              <a:pPr/>
              <a:t>102</a:t>
            </a:fld>
            <a:endParaRPr lang="en-US" altLang="en-US" sz="1200"/>
          </a:p>
        </p:txBody>
      </p:sp>
      <p:sp>
        <p:nvSpPr>
          <p:cNvPr id="10243" name="Rectangle 2"/>
          <p:cNvSpPr>
            <a:spLocks noGrp="1" noRot="1" noChangeAspect="1" noChangeArrowheads="1" noTextEdit="1"/>
          </p:cNvSpPr>
          <p:nvPr>
            <p:ph type="sldImg"/>
          </p:nvPr>
        </p:nvSpPr>
        <p:spPr>
          <a:xfrm>
            <a:off x="3028950" y="857250"/>
            <a:ext cx="3086100" cy="2314575"/>
          </a:xfrm>
          <a:prstGeom prst="rect">
            <a:avLst/>
          </a:prstGeom>
          <a:ln/>
        </p:spPr>
      </p:sp>
      <p:sp>
        <p:nvSpPr>
          <p:cNvPr id="10244" name="Rectangle 3"/>
          <p:cNvSpPr>
            <a:spLocks noGrp="1" noChangeArrowheads="1"/>
          </p:cNvSpPr>
          <p:nvPr>
            <p:ph type="body" idx="1"/>
          </p:nvPr>
        </p:nvSpPr>
        <p:spPr>
          <a:xfrm>
            <a:off x="393405" y="3300412"/>
            <a:ext cx="8314659" cy="3063174"/>
          </a:xfrm>
          <a:prstGeom prst="rect">
            <a:avLst/>
          </a:prstGeom>
          <a:solidFill>
            <a:srgbClr val="FFFFCC"/>
          </a:solidFill>
        </p:spPr>
        <p:txBody>
          <a:bodyPr/>
          <a:lstStyle/>
          <a:p>
            <a:r>
              <a:rPr lang="en-US" altLang="en-US" sz="1800" dirty="0" smtClean="0"/>
              <a:t>During the late ‘40’s, early ‘50’s, big competition.  How far one could go depended on  how high in energy your accelerator could go!</a:t>
            </a:r>
          </a:p>
          <a:p>
            <a:endParaRPr lang="en-US" altLang="en-US" sz="1800" dirty="0" smtClean="0"/>
          </a:p>
          <a:p>
            <a:r>
              <a:rPr lang="en-US" altLang="en-US" sz="1800" dirty="0" smtClean="0"/>
              <a:t>J=3/2 means (since j1=0 and j2=1/2), that l=1.  Hence, called a p-wave resonance.  Can tell from decay distributions.</a:t>
            </a:r>
          </a:p>
          <a:p>
            <a:endParaRPr lang="en-US" altLang="en-US" sz="1800" dirty="0" smtClean="0"/>
          </a:p>
          <a:p>
            <a:r>
              <a:rPr lang="en-US" altLang="en-US" sz="1800" dirty="0" smtClean="0"/>
              <a:t>Spin algebra permitted calculation of relative decay mode probabilities:  </a:t>
            </a:r>
            <a:r>
              <a:rPr lang="en-US" altLang="en-US" sz="1800" dirty="0" err="1" smtClean="0"/>
              <a:t>eg</a:t>
            </a:r>
            <a:r>
              <a:rPr lang="en-US" altLang="en-US" sz="1800" dirty="0" smtClean="0"/>
              <a:t>  pi+ n makes delta+ decays to</a:t>
            </a:r>
          </a:p>
          <a:p>
            <a:r>
              <a:rPr lang="en-US" altLang="en-US" sz="1800" dirty="0" smtClean="0"/>
              <a:t>	pi+  n</a:t>
            </a:r>
          </a:p>
          <a:p>
            <a:r>
              <a:rPr lang="en-US" altLang="en-US" sz="1800" dirty="0" smtClean="0"/>
              <a:t>	pi0 p</a:t>
            </a:r>
          </a:p>
          <a:p>
            <a:r>
              <a:rPr lang="en-US" altLang="en-US" sz="1800" dirty="0" smtClean="0"/>
              <a:t>Relative probabilities predicted and verified.</a:t>
            </a:r>
          </a:p>
          <a:p>
            <a:endParaRPr lang="en-US" altLang="en-US" sz="1800" dirty="0" smtClean="0"/>
          </a:p>
          <a:p>
            <a:r>
              <a:rPr lang="en-US" altLang="en-US" sz="1800" dirty="0" smtClean="0"/>
              <a:t>The dotted curve shows the “</a:t>
            </a:r>
            <a:r>
              <a:rPr lang="en-US" altLang="en-US" sz="1800" dirty="0" err="1" smtClean="0"/>
              <a:t>unitarity</a:t>
            </a:r>
            <a:r>
              <a:rPr lang="en-US" altLang="en-US" sz="1800" dirty="0" smtClean="0"/>
              <a:t> limit”, when all the </a:t>
            </a:r>
            <a:r>
              <a:rPr lang="en-US" altLang="en-US" sz="1800" dirty="0" err="1" smtClean="0"/>
              <a:t>pions</a:t>
            </a:r>
            <a:r>
              <a:rPr lang="en-US" altLang="en-US" sz="1800" dirty="0" smtClean="0"/>
              <a:t> within a radius of proton corresponding to l=1 is absorbed.</a:t>
            </a:r>
          </a:p>
        </p:txBody>
      </p:sp>
    </p:spTree>
    <p:extLst>
      <p:ext uri="{BB962C8B-B14F-4D97-AF65-F5344CB8AC3E}">
        <p14:creationId xmlns:p14="http://schemas.microsoft.com/office/powerpoint/2010/main" val="27923346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750593"/>
          </a:xfrm>
          <a:prstGeom prst="rect">
            <a:avLst/>
          </a:prstGeom>
          <a:solidFill>
            <a:srgbClr val="FFFFCC"/>
          </a:solidFill>
        </p:spPr>
        <p:txBody>
          <a:bodyPr/>
          <a:lstStyle/>
          <a:p>
            <a:r>
              <a:rPr lang="en-US" sz="1800" dirty="0" smtClean="0"/>
              <a:t>My thesis was looking at this famous first resonance  Delta 3,3, but in inelastic collisions.</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103</a:t>
            </a:fld>
            <a:endParaRPr lang="en-US"/>
          </a:p>
        </p:txBody>
      </p:sp>
    </p:spTree>
    <p:extLst>
      <p:ext uri="{BB962C8B-B14F-4D97-AF65-F5344CB8AC3E}">
        <p14:creationId xmlns:p14="http://schemas.microsoft.com/office/powerpoint/2010/main" val="35938872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962704"/>
          </a:xfrm>
          <a:prstGeom prst="rect">
            <a:avLst/>
          </a:prstGeom>
          <a:solidFill>
            <a:srgbClr val="FFFFCC"/>
          </a:solidFill>
        </p:spPr>
        <p:txBody>
          <a:bodyPr/>
          <a:lstStyle/>
          <a:p>
            <a:r>
              <a:rPr lang="en-US" sz="1800" dirty="0" smtClean="0"/>
              <a:t>This figure shows the layout for my thesis experiment.</a:t>
            </a:r>
          </a:p>
          <a:p>
            <a:r>
              <a:rPr lang="en-US" sz="1800" dirty="0" smtClean="0"/>
              <a:t>The beam of negative </a:t>
            </a:r>
            <a:r>
              <a:rPr lang="en-US" sz="1800" dirty="0" err="1" smtClean="0"/>
              <a:t>pions</a:t>
            </a:r>
            <a:r>
              <a:rPr lang="en-US" sz="1800" dirty="0" smtClean="0"/>
              <a:t> come from the left.</a:t>
            </a:r>
          </a:p>
          <a:p>
            <a:r>
              <a:rPr lang="en-US" sz="1800" dirty="0" smtClean="0"/>
              <a:t>After passing </a:t>
            </a:r>
            <a:r>
              <a:rPr lang="en-US" sz="1800" dirty="0" err="1" smtClean="0"/>
              <a:t>thrugh</a:t>
            </a:r>
            <a:r>
              <a:rPr lang="en-US" sz="1800" dirty="0" smtClean="0"/>
              <a:t> a shielding wall they impinge on a Liquid Hydrogen target, another words protons.  </a:t>
            </a:r>
          </a:p>
          <a:p>
            <a:r>
              <a:rPr lang="en-US" sz="1800" dirty="0" smtClean="0"/>
              <a:t>They interact and I analyzed the product scattered </a:t>
            </a:r>
            <a:r>
              <a:rPr lang="en-US" sz="1800" dirty="0" err="1" smtClean="0"/>
              <a:t>pions</a:t>
            </a:r>
            <a:r>
              <a:rPr lang="en-US" sz="1800" dirty="0" smtClean="0"/>
              <a:t> in a telescope shown where the number, scattering angle and energy could be recorded.</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104</a:t>
            </a:fld>
            <a:endParaRPr lang="en-US"/>
          </a:p>
        </p:txBody>
      </p:sp>
    </p:spTree>
    <p:extLst>
      <p:ext uri="{BB962C8B-B14F-4D97-AF65-F5344CB8AC3E}">
        <p14:creationId xmlns:p14="http://schemas.microsoft.com/office/powerpoint/2010/main" val="9765319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914400" y="3300412"/>
            <a:ext cx="7315200" cy="1941439"/>
          </a:xfrm>
          <a:prstGeom prst="rect">
            <a:avLst/>
          </a:prstGeom>
          <a:solidFill>
            <a:srgbClr val="FFFFCC"/>
          </a:solidFill>
        </p:spPr>
        <p:txBody>
          <a:bodyPr/>
          <a:lstStyle/>
          <a:p>
            <a:r>
              <a:rPr lang="en-US" sz="1800" dirty="0" smtClean="0"/>
              <a:t>This was the result. </a:t>
            </a:r>
          </a:p>
          <a:p>
            <a:r>
              <a:rPr lang="en-US" sz="1800" dirty="0" smtClean="0"/>
              <a:t>The cross section increased just as expected for a resonant state, but because the energy of the accelerator was not high enough, it did not reach maximum.</a:t>
            </a:r>
          </a:p>
          <a:p>
            <a:endParaRPr lang="en-US" sz="1800" dirty="0"/>
          </a:p>
          <a:p>
            <a:r>
              <a:rPr lang="en-US" sz="1800" dirty="0" smtClean="0"/>
              <a:t>Read slide.</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105</a:t>
            </a:fld>
            <a:endParaRPr lang="en-US"/>
          </a:p>
        </p:txBody>
      </p:sp>
    </p:spTree>
    <p:extLst>
      <p:ext uri="{BB962C8B-B14F-4D97-AF65-F5344CB8AC3E}">
        <p14:creationId xmlns:p14="http://schemas.microsoft.com/office/powerpoint/2010/main" val="34321431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B4DC5026-D6D2-4AD6-831C-706E4A8849B6}" type="slidenum">
              <a:rPr lang="en-US" altLang="en-US" sz="1200"/>
              <a:pPr/>
              <a:t>106</a:t>
            </a:fld>
            <a:endParaRPr lang="en-US" altLang="en-US" sz="1200"/>
          </a:p>
        </p:txBody>
      </p:sp>
      <p:sp>
        <p:nvSpPr>
          <p:cNvPr id="12291" name="Rectangle 1026"/>
          <p:cNvSpPr>
            <a:spLocks noGrp="1" noRot="1" noChangeAspect="1" noChangeArrowheads="1" noTextEdit="1"/>
          </p:cNvSpPr>
          <p:nvPr>
            <p:ph type="sldImg"/>
          </p:nvPr>
        </p:nvSpPr>
        <p:spPr>
          <a:xfrm>
            <a:off x="3028950" y="857250"/>
            <a:ext cx="3086100" cy="2314575"/>
          </a:xfrm>
          <a:prstGeom prst="rect">
            <a:avLst/>
          </a:prstGeom>
          <a:ln/>
        </p:spPr>
      </p:sp>
      <p:sp>
        <p:nvSpPr>
          <p:cNvPr id="12292" name="Rectangle 1027"/>
          <p:cNvSpPr>
            <a:spLocks noGrp="1" noChangeArrowheads="1"/>
          </p:cNvSpPr>
          <p:nvPr>
            <p:ph type="body" idx="1"/>
          </p:nvPr>
        </p:nvSpPr>
        <p:spPr>
          <a:xfrm>
            <a:off x="914400" y="3300412"/>
            <a:ext cx="7315200" cy="1574616"/>
          </a:xfrm>
          <a:prstGeom prst="rect">
            <a:avLst/>
          </a:prstGeom>
          <a:solidFill>
            <a:srgbClr val="FFFFCC"/>
          </a:solidFill>
        </p:spPr>
        <p:txBody>
          <a:bodyPr/>
          <a:lstStyle/>
          <a:p>
            <a:endParaRPr lang="en-US" altLang="en-US" sz="1400" dirty="0" smtClean="0"/>
          </a:p>
          <a:p>
            <a:r>
              <a:rPr lang="en-US" altLang="en-US" sz="1800" dirty="0" smtClean="0"/>
              <a:t>From other experiments the production of may resonant states was found.</a:t>
            </a:r>
            <a:endParaRPr lang="en-US" altLang="en-US" sz="1800" dirty="0"/>
          </a:p>
          <a:p>
            <a:r>
              <a:rPr lang="en-US" altLang="en-US" sz="1800" dirty="0" smtClean="0"/>
              <a:t>The isospin 1/2 states are called N</a:t>
            </a:r>
          </a:p>
          <a:p>
            <a:r>
              <a:rPr lang="en-US" altLang="en-US" sz="1800" dirty="0" smtClean="0"/>
              <a:t>the isospin 3/2 states are called </a:t>
            </a:r>
            <a:r>
              <a:rPr lang="en-US" altLang="en-US" sz="1800" dirty="0" smtClean="0">
                <a:sym typeface="Symbol" panose="05050102010706020507" pitchFamily="18" charset="2"/>
              </a:rPr>
              <a:t></a:t>
            </a:r>
          </a:p>
          <a:p>
            <a:r>
              <a:rPr lang="en-US" altLang="en-US" sz="1800" dirty="0" smtClean="0">
                <a:sym typeface="Symbol" panose="05050102010706020507" pitchFamily="18" charset="2"/>
              </a:rPr>
              <a:t>All recurrences have higher spins </a:t>
            </a:r>
            <a:endParaRPr lang="en-US" altLang="en-US" sz="1800" dirty="0" smtClean="0"/>
          </a:p>
        </p:txBody>
      </p:sp>
    </p:spTree>
    <p:extLst>
      <p:ext uri="{BB962C8B-B14F-4D97-AF65-F5344CB8AC3E}">
        <p14:creationId xmlns:p14="http://schemas.microsoft.com/office/powerpoint/2010/main" val="1782005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030E14B0-BE7F-431F-9227-F299527EBCEB}" type="slidenum">
              <a:rPr lang="en-US" altLang="en-US" sz="1200"/>
              <a:pPr/>
              <a:t>107</a:t>
            </a:fld>
            <a:endParaRPr lang="en-US" altLang="en-US" sz="1200"/>
          </a:p>
        </p:txBody>
      </p:sp>
      <p:sp>
        <p:nvSpPr>
          <p:cNvPr id="14339" name="Rectangle 2"/>
          <p:cNvSpPr>
            <a:spLocks noGrp="1" noRot="1" noChangeAspect="1" noChangeArrowheads="1" noTextEdit="1"/>
          </p:cNvSpPr>
          <p:nvPr>
            <p:ph type="sldImg"/>
          </p:nvPr>
        </p:nvSpPr>
        <p:spPr>
          <a:xfrm>
            <a:off x="3028950" y="857250"/>
            <a:ext cx="3086100" cy="2314575"/>
          </a:xfrm>
          <a:prstGeom prst="rect">
            <a:avLst/>
          </a:prstGeom>
          <a:ln/>
        </p:spPr>
      </p:sp>
      <p:sp>
        <p:nvSpPr>
          <p:cNvPr id="14340" name="Rectangle 3"/>
          <p:cNvSpPr>
            <a:spLocks noGrp="1" noChangeArrowheads="1"/>
          </p:cNvSpPr>
          <p:nvPr>
            <p:ph type="body" idx="1"/>
          </p:nvPr>
        </p:nvSpPr>
        <p:spPr>
          <a:xfrm>
            <a:off x="914400" y="3305728"/>
            <a:ext cx="7315200" cy="1457658"/>
          </a:xfrm>
          <a:prstGeom prst="rect">
            <a:avLst/>
          </a:prstGeom>
          <a:solidFill>
            <a:srgbClr val="FFFFCC"/>
          </a:solidFill>
        </p:spPr>
        <p:txBody>
          <a:bodyPr/>
          <a:lstStyle/>
          <a:p>
            <a:r>
              <a:rPr lang="en-US" altLang="en-US" sz="1800" dirty="0" smtClean="0"/>
              <a:t>Again, these are higher spin than the pi.</a:t>
            </a:r>
          </a:p>
          <a:p>
            <a:r>
              <a:rPr lang="en-US" altLang="en-US" sz="1800" dirty="0" smtClean="0"/>
              <a:t>Rho and omega have spin 1 (along with others)</a:t>
            </a:r>
          </a:p>
          <a:p>
            <a:r>
              <a:rPr lang="en-US" altLang="en-US" sz="1800" dirty="0" smtClean="0"/>
              <a:t>Rho is isospin 1 (like pi); omega is isospin 0 (only neutral)</a:t>
            </a:r>
          </a:p>
          <a:p>
            <a:r>
              <a:rPr lang="en-US" altLang="en-US" sz="1800" dirty="0" smtClean="0"/>
              <a:t>Many others with even higher spins.</a:t>
            </a:r>
          </a:p>
        </p:txBody>
      </p:sp>
    </p:spTree>
    <p:extLst>
      <p:ext uri="{BB962C8B-B14F-4D97-AF65-F5344CB8AC3E}">
        <p14:creationId xmlns:p14="http://schemas.microsoft.com/office/powerpoint/2010/main" val="8716285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E9D6194A-75E9-46D5-82F7-09DAC40908A1}" type="slidenum">
              <a:rPr lang="en-US" altLang="en-US" sz="1200"/>
              <a:pPr/>
              <a:t>108</a:t>
            </a:fld>
            <a:endParaRPr lang="en-US" altLang="en-US" sz="1200"/>
          </a:p>
        </p:txBody>
      </p:sp>
      <p:sp>
        <p:nvSpPr>
          <p:cNvPr id="16387" name="Rectangle 2"/>
          <p:cNvSpPr>
            <a:spLocks noGrp="1" noRot="1" noChangeAspect="1" noChangeArrowheads="1" noTextEdit="1"/>
          </p:cNvSpPr>
          <p:nvPr>
            <p:ph type="sldImg"/>
          </p:nvPr>
        </p:nvSpPr>
        <p:spPr>
          <a:xfrm>
            <a:off x="3028950" y="857250"/>
            <a:ext cx="3086100" cy="2314575"/>
          </a:xfrm>
          <a:prstGeom prst="rect">
            <a:avLst/>
          </a:prstGeom>
          <a:ln/>
        </p:spPr>
      </p:sp>
      <p:sp>
        <p:nvSpPr>
          <p:cNvPr id="16388" name="Rectangle 3"/>
          <p:cNvSpPr>
            <a:spLocks noGrp="1" noChangeArrowheads="1"/>
          </p:cNvSpPr>
          <p:nvPr>
            <p:ph type="body" idx="1"/>
          </p:nvPr>
        </p:nvSpPr>
        <p:spPr>
          <a:xfrm>
            <a:off x="914400" y="3300412"/>
            <a:ext cx="7315200" cy="559207"/>
          </a:xfrm>
          <a:prstGeom prst="rect">
            <a:avLst/>
          </a:prstGeom>
          <a:solidFill>
            <a:srgbClr val="FFFFCC"/>
          </a:solidFill>
        </p:spPr>
        <p:txBody>
          <a:bodyPr/>
          <a:lstStyle/>
          <a:p>
            <a:r>
              <a:rPr lang="en-US" altLang="en-US" sz="1800" dirty="0" smtClean="0"/>
              <a:t>Read slide.</a:t>
            </a:r>
          </a:p>
        </p:txBody>
      </p:sp>
    </p:spTree>
    <p:extLst>
      <p:ext uri="{BB962C8B-B14F-4D97-AF65-F5344CB8AC3E}">
        <p14:creationId xmlns:p14="http://schemas.microsoft.com/office/powerpoint/2010/main" val="995495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2B8D9761-CD62-4DD5-972F-A48B399A7CA0}" type="slidenum">
              <a:rPr lang="en-US" altLang="en-US" sz="1200"/>
              <a:pPr/>
              <a:t>109</a:t>
            </a:fld>
            <a:endParaRPr lang="en-US" altLang="en-US" sz="1200"/>
          </a:p>
        </p:txBody>
      </p:sp>
      <p:sp>
        <p:nvSpPr>
          <p:cNvPr id="18435" name="Rectangle 2"/>
          <p:cNvSpPr>
            <a:spLocks noGrp="1" noRot="1" noChangeAspect="1" noChangeArrowheads="1" noTextEdit="1"/>
          </p:cNvSpPr>
          <p:nvPr>
            <p:ph type="sldImg"/>
          </p:nvPr>
        </p:nvSpPr>
        <p:spPr>
          <a:xfrm>
            <a:off x="3028950" y="857250"/>
            <a:ext cx="3086100" cy="2314575"/>
          </a:xfrm>
          <a:prstGeom prst="rect">
            <a:avLst/>
          </a:prstGeom>
          <a:ln/>
        </p:spPr>
      </p:sp>
      <p:sp>
        <p:nvSpPr>
          <p:cNvPr id="18436" name="Rectangle 3"/>
          <p:cNvSpPr>
            <a:spLocks noGrp="1" noChangeArrowheads="1"/>
          </p:cNvSpPr>
          <p:nvPr>
            <p:ph type="body" idx="1"/>
          </p:nvPr>
        </p:nvSpPr>
        <p:spPr>
          <a:xfrm>
            <a:off x="547577" y="3316361"/>
            <a:ext cx="7315200" cy="1133365"/>
          </a:xfrm>
          <a:prstGeom prst="rect">
            <a:avLst/>
          </a:prstGeom>
          <a:solidFill>
            <a:srgbClr val="FFFFCC"/>
          </a:solidFill>
        </p:spPr>
        <p:txBody>
          <a:bodyPr/>
          <a:lstStyle/>
          <a:p>
            <a:r>
              <a:rPr lang="en-US" altLang="en-US" sz="1800" dirty="0" smtClean="0"/>
              <a:t>Cross section for production is strong (</a:t>
            </a:r>
            <a:r>
              <a:rPr lang="en-US" altLang="en-US" sz="1800" dirty="0" err="1" smtClean="0"/>
              <a:t>millibarns</a:t>
            </a:r>
            <a:r>
              <a:rPr lang="en-US" altLang="en-US" sz="1800" dirty="0" smtClean="0"/>
              <a:t>), or characteristic lifetime of production of order 10</a:t>
            </a:r>
            <a:r>
              <a:rPr lang="en-US" altLang="en-US" sz="1800" baseline="30000" dirty="0" smtClean="0"/>
              <a:t>-23</a:t>
            </a:r>
          </a:p>
          <a:p>
            <a:r>
              <a:rPr lang="en-US" altLang="en-US" sz="1800" dirty="0" smtClean="0"/>
              <a:t>Where decays, to Strange particles, are long-- of order 10</a:t>
            </a:r>
            <a:r>
              <a:rPr lang="en-US" altLang="en-US" sz="1800" baseline="30000" dirty="0" smtClean="0"/>
              <a:t>-10</a:t>
            </a:r>
          </a:p>
        </p:txBody>
      </p:sp>
    </p:spTree>
    <p:extLst>
      <p:ext uri="{BB962C8B-B14F-4D97-AF65-F5344CB8AC3E}">
        <p14:creationId xmlns:p14="http://schemas.microsoft.com/office/powerpoint/2010/main" val="5077642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8EAFDFC9-5482-4512-BC4B-8A1C94DE336C}" type="slidenum">
              <a:rPr lang="en-US" altLang="en-US" sz="1200"/>
              <a:pPr/>
              <a:t>110</a:t>
            </a:fld>
            <a:endParaRPr lang="en-US" altLang="en-US" sz="1200"/>
          </a:p>
        </p:txBody>
      </p:sp>
      <p:sp>
        <p:nvSpPr>
          <p:cNvPr id="20483" name="Rectangle 2"/>
          <p:cNvSpPr>
            <a:spLocks noGrp="1" noRot="1" noChangeAspect="1" noChangeArrowheads="1" noTextEdit="1"/>
          </p:cNvSpPr>
          <p:nvPr>
            <p:ph type="sldImg"/>
          </p:nvPr>
        </p:nvSpPr>
        <p:spPr>
          <a:xfrm>
            <a:off x="3028950" y="857250"/>
            <a:ext cx="3086100" cy="2314575"/>
          </a:xfrm>
          <a:prstGeom prst="rect">
            <a:avLst/>
          </a:prstGeom>
          <a:ln/>
        </p:spPr>
      </p:sp>
      <p:sp>
        <p:nvSpPr>
          <p:cNvPr id="20484" name="Rectangle 3"/>
          <p:cNvSpPr>
            <a:spLocks noGrp="1" noChangeArrowheads="1"/>
          </p:cNvSpPr>
          <p:nvPr>
            <p:ph type="body" idx="1"/>
          </p:nvPr>
        </p:nvSpPr>
        <p:spPr>
          <a:xfrm>
            <a:off x="914400" y="3300412"/>
            <a:ext cx="7315200" cy="649583"/>
          </a:xfrm>
          <a:prstGeom prst="rect">
            <a:avLst/>
          </a:prstGeom>
          <a:solidFill>
            <a:srgbClr val="FFFFCC"/>
          </a:solidFill>
        </p:spPr>
        <p:txBody>
          <a:bodyPr/>
          <a:lstStyle/>
          <a:p>
            <a:r>
              <a:rPr lang="en-US" altLang="en-US" sz="1800" dirty="0" smtClean="0"/>
              <a:t>Read slide</a:t>
            </a:r>
          </a:p>
        </p:txBody>
      </p:sp>
    </p:spTree>
    <p:extLst>
      <p:ext uri="{BB962C8B-B14F-4D97-AF65-F5344CB8AC3E}">
        <p14:creationId xmlns:p14="http://schemas.microsoft.com/office/powerpoint/2010/main" val="12974820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CE1325CF-A892-4E94-9F1A-F713DD80313A}" type="slidenum">
              <a:rPr lang="en-US" altLang="en-US" sz="1200"/>
              <a:pPr/>
              <a:t>111</a:t>
            </a:fld>
            <a:endParaRPr lang="en-US" altLang="en-US" sz="1200"/>
          </a:p>
        </p:txBody>
      </p:sp>
      <p:sp>
        <p:nvSpPr>
          <p:cNvPr id="22531" name="Rectangle 2"/>
          <p:cNvSpPr>
            <a:spLocks noGrp="1" noRot="1" noChangeAspect="1" noChangeArrowheads="1" noTextEdit="1"/>
          </p:cNvSpPr>
          <p:nvPr>
            <p:ph type="sldImg"/>
          </p:nvPr>
        </p:nvSpPr>
        <p:spPr>
          <a:xfrm>
            <a:off x="3028950" y="857250"/>
            <a:ext cx="3086100" cy="2314575"/>
          </a:xfrm>
          <a:prstGeom prst="rect">
            <a:avLst/>
          </a:prstGeom>
          <a:ln/>
        </p:spPr>
      </p:sp>
      <p:sp>
        <p:nvSpPr>
          <p:cNvPr id="22532" name="Rectangle 3"/>
          <p:cNvSpPr>
            <a:spLocks noGrp="1" noChangeArrowheads="1"/>
          </p:cNvSpPr>
          <p:nvPr>
            <p:ph type="body" idx="1"/>
          </p:nvPr>
        </p:nvSpPr>
        <p:spPr>
          <a:xfrm>
            <a:off x="914400" y="3300412"/>
            <a:ext cx="7315200" cy="692114"/>
          </a:xfrm>
          <a:prstGeom prst="rect">
            <a:avLst/>
          </a:prstGeom>
          <a:solidFill>
            <a:srgbClr val="FFFFCC"/>
          </a:solidFill>
        </p:spPr>
        <p:txBody>
          <a:bodyPr/>
          <a:lstStyle/>
          <a:p>
            <a:r>
              <a:rPr lang="en-US" altLang="en-US" sz="1800" dirty="0" smtClean="0"/>
              <a:t>The strange baryon characteristics.  Read slide.</a:t>
            </a:r>
          </a:p>
        </p:txBody>
      </p:sp>
    </p:spTree>
    <p:extLst>
      <p:ext uri="{BB962C8B-B14F-4D97-AF65-F5344CB8AC3E}">
        <p14:creationId xmlns:p14="http://schemas.microsoft.com/office/powerpoint/2010/main" val="134366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a:prstGeom prst="rect">
            <a:avLst/>
          </a:prstGeom>
        </p:spPr>
      </p:sp>
      <p:sp>
        <p:nvSpPr>
          <p:cNvPr id="3" name="Notes Placeholder 2"/>
          <p:cNvSpPr>
            <a:spLocks noGrp="1"/>
          </p:cNvSpPr>
          <p:nvPr>
            <p:ph type="body" idx="1"/>
          </p:nvPr>
        </p:nvSpPr>
        <p:spPr>
          <a:xfrm>
            <a:off x="382773" y="3300411"/>
            <a:ext cx="8367822" cy="3419365"/>
          </a:xfrm>
          <a:prstGeom prst="rect">
            <a:avLst/>
          </a:prstGeom>
          <a:solidFill>
            <a:srgbClr val="FFFF99"/>
          </a:solidFill>
        </p:spPr>
        <p:txBody>
          <a:bodyPr/>
          <a:lstStyle/>
          <a:p>
            <a:r>
              <a:rPr lang="en-US" sz="1800" dirty="0" smtClean="0"/>
              <a:t>This  amazing graph shows the impressive agreement between data and theory over 11 orders of magnitude and represents the very strong confirmation that Quantum Chromodynamics describes strong interactions between particles from glancing collisions (low transverse energy) to very hard collisions (large transverse momentum).  I will describe the general features of QCD in a later lecture. </a:t>
            </a:r>
          </a:p>
          <a:p>
            <a:endParaRPr lang="en-US" sz="1800" dirty="0"/>
          </a:p>
          <a:p>
            <a:r>
              <a:rPr lang="en-US" sz="1800" dirty="0" smtClean="0"/>
              <a:t>The discovery of the top quark, and the theory QCD were the two leading discoveries of the 1990s.     In addition for particle physics, it was dominated  by the success of the standard model.  The top quark was the remaining missing constituent in the Standard Model of particle physics, and Quantum Chromodynamics gave an understanding  and ability to calculate the dynamics  of strong interactions and the confinement of quarks.  We will cover that physics.</a:t>
            </a:r>
            <a:endParaRPr lang="en-US" sz="1800" dirty="0"/>
          </a:p>
        </p:txBody>
      </p:sp>
      <p:sp>
        <p:nvSpPr>
          <p:cNvPr id="4" name="Slide Number Placeholder 3"/>
          <p:cNvSpPr>
            <a:spLocks noGrp="1"/>
          </p:cNvSpPr>
          <p:nvPr>
            <p:ph type="sldNum" sz="quarter" idx="10"/>
          </p:nvPr>
        </p:nvSpPr>
        <p:spPr/>
        <p:txBody>
          <a:bodyPr/>
          <a:lstStyle/>
          <a:p>
            <a:fld id="{E938B89F-BA46-4BBB-B197-04E1ED74117E}" type="slidenum">
              <a:rPr lang="en-US" smtClean="0"/>
              <a:t>10</a:t>
            </a:fld>
            <a:endParaRPr lang="en-US"/>
          </a:p>
        </p:txBody>
      </p:sp>
    </p:spTree>
    <p:extLst>
      <p:ext uri="{BB962C8B-B14F-4D97-AF65-F5344CB8AC3E}">
        <p14:creationId xmlns:p14="http://schemas.microsoft.com/office/powerpoint/2010/main" val="9495204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C6935B8B-1D8A-46D6-A9EE-A9C45E26858F}" type="slidenum">
              <a:rPr lang="en-US" altLang="en-US" sz="1200"/>
              <a:pPr/>
              <a:t>112</a:t>
            </a:fld>
            <a:endParaRPr lang="en-US" altLang="en-US" sz="1200"/>
          </a:p>
        </p:txBody>
      </p:sp>
      <p:sp>
        <p:nvSpPr>
          <p:cNvPr id="26627" name="Rectangle 2"/>
          <p:cNvSpPr>
            <a:spLocks noGrp="1" noRot="1" noChangeAspect="1" noChangeArrowheads="1" noTextEdit="1"/>
          </p:cNvSpPr>
          <p:nvPr>
            <p:ph type="sldImg"/>
          </p:nvPr>
        </p:nvSpPr>
        <p:spPr>
          <a:xfrm>
            <a:off x="3028950" y="857250"/>
            <a:ext cx="3086100" cy="2314575"/>
          </a:xfrm>
          <a:prstGeom prst="rect">
            <a:avLst/>
          </a:prstGeom>
          <a:ln/>
        </p:spPr>
      </p:sp>
      <p:sp>
        <p:nvSpPr>
          <p:cNvPr id="26628" name="Rectangle 3"/>
          <p:cNvSpPr>
            <a:spLocks noGrp="1" noChangeArrowheads="1"/>
          </p:cNvSpPr>
          <p:nvPr>
            <p:ph type="body" idx="1"/>
          </p:nvPr>
        </p:nvSpPr>
        <p:spPr>
          <a:xfrm>
            <a:off x="914400" y="3300412"/>
            <a:ext cx="7315200" cy="1058937"/>
          </a:xfrm>
          <a:prstGeom prst="rect">
            <a:avLst/>
          </a:prstGeom>
          <a:solidFill>
            <a:srgbClr val="FFFFCC"/>
          </a:solidFill>
        </p:spPr>
        <p:txBody>
          <a:bodyPr/>
          <a:lstStyle/>
          <a:p>
            <a:r>
              <a:rPr lang="en-US" altLang="en-US" sz="1800" dirty="0" smtClean="0"/>
              <a:t>As the more and more particles were discovered, each with different quantum numbers, it became difficult to understand how all of this fit together somehow?</a:t>
            </a:r>
          </a:p>
        </p:txBody>
      </p:sp>
    </p:spTree>
    <p:extLst>
      <p:ext uri="{BB962C8B-B14F-4D97-AF65-F5344CB8AC3E}">
        <p14:creationId xmlns:p14="http://schemas.microsoft.com/office/powerpoint/2010/main" val="2161637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6C69FF97-167B-470E-A618-B42D1CF403E3}" type="slidenum">
              <a:rPr lang="en-US" altLang="en-US" sz="1200"/>
              <a:pPr/>
              <a:t>113</a:t>
            </a:fld>
            <a:endParaRPr lang="en-US" altLang="en-US" sz="1200"/>
          </a:p>
        </p:txBody>
      </p:sp>
      <p:sp>
        <p:nvSpPr>
          <p:cNvPr id="24579" name="Rectangle 2"/>
          <p:cNvSpPr>
            <a:spLocks noGrp="1" noRot="1" noChangeAspect="1" noChangeArrowheads="1" noTextEdit="1"/>
          </p:cNvSpPr>
          <p:nvPr>
            <p:ph type="sldImg"/>
          </p:nvPr>
        </p:nvSpPr>
        <p:spPr>
          <a:xfrm>
            <a:off x="3028950" y="857250"/>
            <a:ext cx="3086100" cy="2314575"/>
          </a:xfrm>
          <a:prstGeom prst="rect">
            <a:avLst/>
          </a:prstGeom>
          <a:ln/>
        </p:spPr>
      </p:sp>
      <p:sp>
        <p:nvSpPr>
          <p:cNvPr id="24580" name="Rectangle 3"/>
          <p:cNvSpPr>
            <a:spLocks noGrp="1" noChangeArrowheads="1"/>
          </p:cNvSpPr>
          <p:nvPr>
            <p:ph type="body" idx="1"/>
          </p:nvPr>
        </p:nvSpPr>
        <p:spPr>
          <a:xfrm>
            <a:off x="914400" y="3300412"/>
            <a:ext cx="7315200" cy="1053621"/>
          </a:xfrm>
          <a:prstGeom prst="rect">
            <a:avLst/>
          </a:prstGeom>
          <a:solidFill>
            <a:srgbClr val="FFFFCC"/>
          </a:solidFill>
        </p:spPr>
        <p:txBody>
          <a:bodyPr/>
          <a:lstStyle/>
          <a:p>
            <a:r>
              <a:rPr lang="en-US" altLang="en-US" sz="1800" dirty="0" smtClean="0">
                <a:latin typeface="Arial" panose="020B0604020202020204" pitchFamily="34" charset="0"/>
                <a:cs typeface="Arial" panose="020B0604020202020204" pitchFamily="34" charset="0"/>
              </a:rPr>
              <a:t>In atoms, levels are eV apart</a:t>
            </a:r>
          </a:p>
          <a:p>
            <a:r>
              <a:rPr lang="en-US" altLang="en-US" sz="1800" dirty="0" smtClean="0">
                <a:latin typeface="Arial" panose="020B0604020202020204" pitchFamily="34" charset="0"/>
                <a:cs typeface="Arial" panose="020B0604020202020204" pitchFamily="34" charset="0"/>
              </a:rPr>
              <a:t>In nuclei, levels are MeV apart</a:t>
            </a:r>
          </a:p>
          <a:p>
            <a:r>
              <a:rPr lang="en-US" altLang="en-US" sz="1800" dirty="0" smtClean="0">
                <a:latin typeface="Arial" panose="020B0604020202020204" pitchFamily="34" charset="0"/>
                <a:cs typeface="Arial" panose="020B0604020202020204" pitchFamily="34" charset="0"/>
              </a:rPr>
              <a:t>For “particles”, levels are hundreds of MeV apart</a:t>
            </a:r>
          </a:p>
        </p:txBody>
      </p:sp>
    </p:spTree>
    <p:extLst>
      <p:ext uri="{BB962C8B-B14F-4D97-AF65-F5344CB8AC3E}">
        <p14:creationId xmlns:p14="http://schemas.microsoft.com/office/powerpoint/2010/main" val="8434515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6AD4F67F-115F-4D88-8271-957B97DDD772}" type="slidenum">
              <a:rPr lang="en-US" altLang="en-US" sz="1200"/>
              <a:pPr/>
              <a:t>114</a:t>
            </a:fld>
            <a:endParaRPr lang="en-US" altLang="en-US" sz="1200"/>
          </a:p>
        </p:txBody>
      </p:sp>
      <p:sp>
        <p:nvSpPr>
          <p:cNvPr id="28675" name="Rectangle 2"/>
          <p:cNvSpPr>
            <a:spLocks noGrp="1" noRot="1" noChangeAspect="1" noChangeArrowheads="1" noTextEdit="1"/>
          </p:cNvSpPr>
          <p:nvPr>
            <p:ph type="sldImg"/>
          </p:nvPr>
        </p:nvSpPr>
        <p:spPr>
          <a:xfrm>
            <a:off x="3028950" y="857250"/>
            <a:ext cx="3086100" cy="2314575"/>
          </a:xfrm>
          <a:prstGeom prst="rect">
            <a:avLst/>
          </a:prstGeom>
          <a:ln/>
        </p:spPr>
      </p:sp>
      <p:sp>
        <p:nvSpPr>
          <p:cNvPr id="28676" name="Rectangle 3"/>
          <p:cNvSpPr>
            <a:spLocks noGrp="1" noChangeArrowheads="1"/>
          </p:cNvSpPr>
          <p:nvPr>
            <p:ph type="body" idx="1"/>
          </p:nvPr>
        </p:nvSpPr>
        <p:spPr>
          <a:xfrm>
            <a:off x="914400" y="3300412"/>
            <a:ext cx="7315200" cy="521993"/>
          </a:xfrm>
          <a:prstGeom prst="rect">
            <a:avLst/>
          </a:prstGeom>
          <a:solidFill>
            <a:srgbClr val="FFFFCC"/>
          </a:solidFill>
        </p:spPr>
        <p:txBody>
          <a:bodyPr/>
          <a:lstStyle/>
          <a:p>
            <a:r>
              <a:rPr lang="en-US" altLang="en-US" sz="1800" dirty="0" smtClean="0"/>
              <a:t>Read text</a:t>
            </a:r>
          </a:p>
        </p:txBody>
      </p:sp>
    </p:spTree>
    <p:extLst>
      <p:ext uri="{BB962C8B-B14F-4D97-AF65-F5344CB8AC3E}">
        <p14:creationId xmlns:p14="http://schemas.microsoft.com/office/powerpoint/2010/main" val="32978704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CC40BCB4-B229-4C94-B796-42B83D70B168}" type="slidenum">
              <a:rPr lang="en-US" altLang="en-US" sz="1200"/>
              <a:pPr/>
              <a:t>116</a:t>
            </a:fld>
            <a:endParaRPr lang="en-US" alt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r>
              <a:rPr lang="en-US" altLang="en-US" sz="1400" smtClean="0"/>
              <a:t>Ne’eman had similar idea at same time</a:t>
            </a:r>
          </a:p>
        </p:txBody>
      </p:sp>
    </p:spTree>
    <p:extLst>
      <p:ext uri="{BB962C8B-B14F-4D97-AF65-F5344CB8AC3E}">
        <p14:creationId xmlns:p14="http://schemas.microsoft.com/office/powerpoint/2010/main" val="5617484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CC40BCB4-B229-4C94-B796-42B83D70B168}" type="slidenum">
              <a:rPr lang="en-US" altLang="en-US" sz="1200"/>
              <a:pPr/>
              <a:t>117</a:t>
            </a:fld>
            <a:endParaRPr lang="en-US" altLang="en-US" sz="12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r>
              <a:rPr lang="en-US" altLang="en-US" sz="1400" smtClean="0"/>
              <a:t>Ne’eman had similar idea at same time</a:t>
            </a:r>
          </a:p>
        </p:txBody>
      </p:sp>
    </p:spTree>
    <p:extLst>
      <p:ext uri="{BB962C8B-B14F-4D97-AF65-F5344CB8AC3E}">
        <p14:creationId xmlns:p14="http://schemas.microsoft.com/office/powerpoint/2010/main" val="12450389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9FCCB987-EC4D-40CF-BA15-5C32A8373EB5}" type="slidenum">
              <a:rPr lang="en-US" altLang="en-US" sz="1200"/>
              <a:pPr/>
              <a:t>118</a:t>
            </a:fld>
            <a:endParaRPr lang="en-US" altLang="en-US" sz="12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p:spPr>
        <p:txBody>
          <a:bodyPr/>
          <a:lstStyle/>
          <a:p>
            <a:r>
              <a:rPr lang="en-US" altLang="en-US" sz="1400" smtClean="0"/>
              <a:t>1962-63: Unambiguous prediction of omega minus: mass, lifetime, decay modes,</a:t>
            </a:r>
          </a:p>
        </p:txBody>
      </p:sp>
    </p:spTree>
    <p:extLst>
      <p:ext uri="{BB962C8B-B14F-4D97-AF65-F5344CB8AC3E}">
        <p14:creationId xmlns:p14="http://schemas.microsoft.com/office/powerpoint/2010/main" val="25892025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55465B-E449-4FDB-898B-E683E38C836A}" type="slidenum">
              <a:rPr lang="en-US" altLang="en-US"/>
              <a:pPr/>
              <a:t>142</a:t>
            </a:fld>
            <a:endParaRPr lang="en-US" altLang="en-US" dirty="0"/>
          </a:p>
        </p:txBody>
      </p:sp>
      <p:sp>
        <p:nvSpPr>
          <p:cNvPr id="181250" name="Rectangle 2"/>
          <p:cNvSpPr>
            <a:spLocks noGrp="1" noRot="1" noChangeAspect="1" noChangeArrowheads="1"/>
          </p:cNvSpPr>
          <p:nvPr>
            <p:ph type="sldImg"/>
          </p:nvPr>
        </p:nvSpPr>
        <p:spPr bwMode="auto">
          <a:xfrm>
            <a:off x="2857500" y="514350"/>
            <a:ext cx="3429000" cy="2571750"/>
          </a:xfrm>
          <a:prstGeom prst="rect">
            <a:avLst/>
          </a:prstGeom>
          <a:solidFill>
            <a:srgbClr val="FFFFFF"/>
          </a:solidFill>
          <a:ln>
            <a:solidFill>
              <a:srgbClr val="000000"/>
            </a:solidFill>
            <a:miter lim="800000"/>
            <a:headEnd/>
            <a:tailEnd/>
          </a:ln>
        </p:spPr>
      </p:sp>
      <p:sp>
        <p:nvSpPr>
          <p:cNvPr id="181251" name="Rectangle 3"/>
          <p:cNvSpPr>
            <a:spLocks noGrp="1" noChangeArrowheads="1"/>
          </p:cNvSpPr>
          <p:nvPr>
            <p:ph type="body" idx="1"/>
          </p:nvPr>
        </p:nvSpPr>
        <p:spPr bwMode="auto">
          <a:xfrm>
            <a:off x="1219200" y="3257550"/>
            <a:ext cx="6705600" cy="3086100"/>
          </a:xfrm>
          <a:prstGeom prst="rect">
            <a:avLst/>
          </a:prstGeom>
          <a:solidFill>
            <a:srgbClr val="FFFFFF"/>
          </a:solidFill>
          <a:ln>
            <a:solidFill>
              <a:srgbClr val="000000"/>
            </a:solidFill>
            <a:miter lim="800000"/>
            <a:headEnd/>
            <a:tailEnd/>
          </a:ln>
        </p:spPr>
        <p:txBody>
          <a:bodyPr/>
          <a:lstStyle/>
          <a:p>
            <a:endParaRPr lang="en-US" altLang="en-US" dirty="0"/>
          </a:p>
        </p:txBody>
      </p:sp>
    </p:spTree>
    <p:extLst>
      <p:ext uri="{BB962C8B-B14F-4D97-AF65-F5344CB8AC3E}">
        <p14:creationId xmlns:p14="http://schemas.microsoft.com/office/powerpoint/2010/main" val="18578065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AB4E5D6-7249-48E8-940B-5C467AB90938}" type="slidenum">
              <a:rPr lang="en-US" altLang="en-US" smtClean="0"/>
              <a:pPr>
                <a:defRPr/>
              </a:pPr>
              <a:t>143</a:t>
            </a:fld>
            <a:endParaRPr lang="en-US" altLang="en-US"/>
          </a:p>
        </p:txBody>
      </p:sp>
    </p:spTree>
    <p:extLst>
      <p:ext uri="{BB962C8B-B14F-4D97-AF65-F5344CB8AC3E}">
        <p14:creationId xmlns:p14="http://schemas.microsoft.com/office/powerpoint/2010/main" val="9994349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defTabSz="893763">
              <a:defRPr sz="2800">
                <a:solidFill>
                  <a:schemeClr val="tx1"/>
                </a:solidFill>
                <a:latin typeface="Comic Sans MS" panose="030F0702030302020204" pitchFamily="66" charset="0"/>
              </a:defRPr>
            </a:lvl1pPr>
            <a:lvl2pPr marL="742950" indent="-285750" defTabSz="893763">
              <a:defRPr sz="2800">
                <a:solidFill>
                  <a:schemeClr val="tx1"/>
                </a:solidFill>
                <a:latin typeface="Comic Sans MS" panose="030F0702030302020204" pitchFamily="66" charset="0"/>
              </a:defRPr>
            </a:lvl2pPr>
            <a:lvl3pPr marL="1143000" indent="-228600" defTabSz="893763">
              <a:defRPr sz="2800">
                <a:solidFill>
                  <a:schemeClr val="tx1"/>
                </a:solidFill>
                <a:latin typeface="Comic Sans MS" panose="030F0702030302020204" pitchFamily="66" charset="0"/>
              </a:defRPr>
            </a:lvl3pPr>
            <a:lvl4pPr marL="1600200" indent="-228600" defTabSz="893763">
              <a:defRPr sz="2800">
                <a:solidFill>
                  <a:schemeClr val="tx1"/>
                </a:solidFill>
                <a:latin typeface="Comic Sans MS" panose="030F0702030302020204" pitchFamily="66" charset="0"/>
              </a:defRPr>
            </a:lvl4pPr>
            <a:lvl5pPr marL="2057400" indent="-228600" defTabSz="893763">
              <a:defRPr sz="2800">
                <a:solidFill>
                  <a:schemeClr val="tx1"/>
                </a:solidFill>
                <a:latin typeface="Comic Sans MS" panose="030F0702030302020204" pitchFamily="66" charset="0"/>
              </a:defRPr>
            </a:lvl5pPr>
            <a:lvl6pPr marL="2514600" indent="-228600" defTabSz="893763"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defTabSz="893763"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defTabSz="893763"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defTabSz="893763" eaLnBrk="0" fontAlgn="base" hangingPunct="0">
              <a:spcBef>
                <a:spcPct val="0"/>
              </a:spcBef>
              <a:spcAft>
                <a:spcPct val="0"/>
              </a:spcAft>
              <a:defRPr sz="2800">
                <a:solidFill>
                  <a:schemeClr val="tx1"/>
                </a:solidFill>
                <a:latin typeface="Comic Sans MS" panose="030F0702030302020204" pitchFamily="66" charset="0"/>
              </a:defRPr>
            </a:lvl9pPr>
          </a:lstStyle>
          <a:p>
            <a:fld id="{F5F0E556-6999-49FE-8FE8-3F424A523832}" type="slidenum">
              <a:rPr lang="en-US" altLang="en-US" sz="1200"/>
              <a:pPr/>
              <a:t>150</a:t>
            </a:fld>
            <a:endParaRPr lang="en-US" alt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r>
              <a:rPr lang="en-US" altLang="en-US" sz="1400" smtClean="0"/>
              <a:t>DIS experiments measure contents (including gluons)</a:t>
            </a:r>
          </a:p>
          <a:p>
            <a:r>
              <a:rPr lang="en-US" altLang="en-US" sz="1400" smtClean="0"/>
              <a:t>QCD predicts all the q-q and g-g and q-g cross-sections</a:t>
            </a:r>
          </a:p>
          <a:p>
            <a:r>
              <a:rPr lang="en-US" altLang="en-US" sz="1400" smtClean="0"/>
              <a:t>Curve a prediction, pts measured.</a:t>
            </a:r>
          </a:p>
        </p:txBody>
      </p:sp>
    </p:spTree>
    <p:extLst>
      <p:ext uri="{BB962C8B-B14F-4D97-AF65-F5344CB8AC3E}">
        <p14:creationId xmlns:p14="http://schemas.microsoft.com/office/powerpoint/2010/main" val="2141035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D97759-B1A5-40AC-9D7C-74034767552E}" type="datetime1">
              <a:rPr lang="en-US" smtClean="0"/>
              <a:t>4/1/2020</a:t>
            </a:fld>
            <a:endParaRPr lang="en-US"/>
          </a:p>
        </p:txBody>
      </p:sp>
      <p:sp>
        <p:nvSpPr>
          <p:cNvPr id="5" name="Footer Placeholder 4"/>
          <p:cNvSpPr>
            <a:spLocks noGrp="1"/>
          </p:cNvSpPr>
          <p:nvPr>
            <p:ph type="ftr" sz="quarter" idx="11"/>
          </p:nvPr>
        </p:nvSpPr>
        <p:spPr/>
        <p:txBody>
          <a:bodyPr/>
          <a:lstStyle/>
          <a:p>
            <a:r>
              <a:rPr lang="en-US" smtClean="0"/>
              <a:t>Physics  224 - Lecture 1</a:t>
            </a:r>
            <a:endParaRPr lang="en-US"/>
          </a:p>
        </p:txBody>
      </p:sp>
      <p:sp>
        <p:nvSpPr>
          <p:cNvPr id="6" name="Slide Number Placeholder 5"/>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1877782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2E89DAF-56BA-48DB-987F-F7286B238B1F}" type="datetime1">
              <a:rPr lang="en-US" smtClean="0"/>
              <a:t>4/1/2020</a:t>
            </a:fld>
            <a:endParaRPr lang="en-US"/>
          </a:p>
        </p:txBody>
      </p:sp>
      <p:sp>
        <p:nvSpPr>
          <p:cNvPr id="5" name="Footer Placeholder 4"/>
          <p:cNvSpPr>
            <a:spLocks noGrp="1"/>
          </p:cNvSpPr>
          <p:nvPr>
            <p:ph type="ftr" sz="quarter" idx="11"/>
          </p:nvPr>
        </p:nvSpPr>
        <p:spPr/>
        <p:txBody>
          <a:bodyPr/>
          <a:lstStyle/>
          <a:p>
            <a:r>
              <a:rPr lang="en-US" smtClean="0"/>
              <a:t>Physics  224 - Lecture 1</a:t>
            </a:r>
            <a:endParaRPr lang="en-US"/>
          </a:p>
        </p:txBody>
      </p:sp>
      <p:sp>
        <p:nvSpPr>
          <p:cNvPr id="6" name="Slide Number Placeholder 5"/>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95594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E32454-53B9-4E8B-8273-BE2D2C04391A}" type="datetime1">
              <a:rPr lang="en-US" smtClean="0"/>
              <a:t>4/1/2020</a:t>
            </a:fld>
            <a:endParaRPr lang="en-US"/>
          </a:p>
        </p:txBody>
      </p:sp>
      <p:sp>
        <p:nvSpPr>
          <p:cNvPr id="5" name="Footer Placeholder 4"/>
          <p:cNvSpPr>
            <a:spLocks noGrp="1"/>
          </p:cNvSpPr>
          <p:nvPr>
            <p:ph type="ftr" sz="quarter" idx="11"/>
          </p:nvPr>
        </p:nvSpPr>
        <p:spPr/>
        <p:txBody>
          <a:bodyPr/>
          <a:lstStyle/>
          <a:p>
            <a:r>
              <a:rPr lang="en-US" smtClean="0"/>
              <a:t>Physics  224 - Lecture 1</a:t>
            </a:r>
            <a:endParaRPr lang="en-US"/>
          </a:p>
        </p:txBody>
      </p:sp>
      <p:sp>
        <p:nvSpPr>
          <p:cNvPr id="6" name="Slide Number Placeholder 5"/>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2279228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6020" y="609600"/>
            <a:ext cx="777196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6020" y="1981200"/>
            <a:ext cx="381562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Online Image Placeholder 3"/>
          <p:cNvSpPr>
            <a:spLocks noGrp="1"/>
          </p:cNvSpPr>
          <p:nvPr>
            <p:ph type="clipArt" sz="half" idx="2"/>
          </p:nvPr>
        </p:nvSpPr>
        <p:spPr>
          <a:xfrm>
            <a:off x="4642361" y="1981200"/>
            <a:ext cx="3815619" cy="4114800"/>
          </a:xfrm>
        </p:spPr>
        <p:txBody>
          <a:bodyPr/>
          <a:lstStyle/>
          <a:p>
            <a:endParaRPr lang="en-US"/>
          </a:p>
        </p:txBody>
      </p:sp>
    </p:spTree>
    <p:extLst>
      <p:ext uri="{BB962C8B-B14F-4D97-AF65-F5344CB8AC3E}">
        <p14:creationId xmlns:p14="http://schemas.microsoft.com/office/powerpoint/2010/main" val="3448554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sz="half" idx="1"/>
          </p:nvPr>
        </p:nvSpPr>
        <p:spPr>
          <a:xfrm>
            <a:off x="628650" y="1825625"/>
            <a:ext cx="3867150" cy="4351338"/>
          </a:xfrm>
          <a:prstGeom prst="rect">
            <a:avLst/>
          </a:prstGeom>
        </p:spPr>
        <p:txBody>
          <a:bodyPr/>
          <a:lstStyle/>
          <a:p>
            <a:pPr lvl="0"/>
            <a:endParaRPr lang="en-US" noProof="0" smtClean="0"/>
          </a:p>
        </p:txBody>
      </p:sp>
      <p:sp>
        <p:nvSpPr>
          <p:cNvPr id="4" name="Text Placeholder 3"/>
          <p:cNvSpPr>
            <a:spLocks noGrp="1"/>
          </p:cNvSpPr>
          <p:nvPr>
            <p:ph type="body" sz="half" idx="2"/>
          </p:nvPr>
        </p:nvSpPr>
        <p:spPr>
          <a:xfrm>
            <a:off x="4648200" y="1825625"/>
            <a:ext cx="386715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r>
              <a:rPr lang="en-US" altLang="en-US"/>
              <a:t>F Sciulli		Lecture II	I	June 2001			page </a:t>
            </a:r>
            <a:fld id="{9A38765F-CF3A-4486-8971-F2E50275851B}" type="slidenum">
              <a:rPr lang="en-US" altLang="en-US"/>
              <a:pPr>
                <a:defRPr/>
              </a:pPr>
              <a:t>‹#›</a:t>
            </a:fld>
            <a:endParaRPr lang="en-US" altLang="en-US"/>
          </a:p>
        </p:txBody>
      </p:sp>
    </p:spTree>
    <p:extLst>
      <p:ext uri="{BB962C8B-B14F-4D97-AF65-F5344CB8AC3E}">
        <p14:creationId xmlns:p14="http://schemas.microsoft.com/office/powerpoint/2010/main" val="3419010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805077-A37B-4577-AB5B-45D12506ECC2}" type="datetime1">
              <a:rPr lang="en-US" smtClean="0"/>
              <a:t>4/1/2020</a:t>
            </a:fld>
            <a:endParaRPr lang="en-US"/>
          </a:p>
        </p:txBody>
      </p:sp>
      <p:sp>
        <p:nvSpPr>
          <p:cNvPr id="5" name="Footer Placeholder 4"/>
          <p:cNvSpPr>
            <a:spLocks noGrp="1"/>
          </p:cNvSpPr>
          <p:nvPr>
            <p:ph type="ftr" sz="quarter" idx="11"/>
          </p:nvPr>
        </p:nvSpPr>
        <p:spPr/>
        <p:txBody>
          <a:bodyPr/>
          <a:lstStyle/>
          <a:p>
            <a:r>
              <a:rPr lang="en-US" smtClean="0"/>
              <a:t>Physics  224 - Lecture 1</a:t>
            </a:r>
            <a:endParaRPr lang="en-US"/>
          </a:p>
        </p:txBody>
      </p:sp>
      <p:sp>
        <p:nvSpPr>
          <p:cNvPr id="6" name="Slide Number Placeholder 5"/>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2978731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1CE536F-4F83-480E-993A-DA1D5719AD73}" type="datetime1">
              <a:rPr lang="en-US" smtClean="0"/>
              <a:t>4/1/2020</a:t>
            </a:fld>
            <a:endParaRPr lang="en-US"/>
          </a:p>
        </p:txBody>
      </p:sp>
      <p:sp>
        <p:nvSpPr>
          <p:cNvPr id="5" name="Footer Placeholder 4"/>
          <p:cNvSpPr>
            <a:spLocks noGrp="1"/>
          </p:cNvSpPr>
          <p:nvPr>
            <p:ph type="ftr" sz="quarter" idx="11"/>
          </p:nvPr>
        </p:nvSpPr>
        <p:spPr/>
        <p:txBody>
          <a:bodyPr/>
          <a:lstStyle/>
          <a:p>
            <a:r>
              <a:rPr lang="en-US" smtClean="0"/>
              <a:t>Physics  224 - Lecture 1</a:t>
            </a:r>
            <a:endParaRPr lang="en-US"/>
          </a:p>
        </p:txBody>
      </p:sp>
      <p:sp>
        <p:nvSpPr>
          <p:cNvPr id="6" name="Slide Number Placeholder 5"/>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1946873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44CC614-CA54-4190-9BA5-4E7163712C38}" type="datetime1">
              <a:rPr lang="en-US" smtClean="0"/>
              <a:t>4/1/2020</a:t>
            </a:fld>
            <a:endParaRPr lang="en-US"/>
          </a:p>
        </p:txBody>
      </p:sp>
      <p:sp>
        <p:nvSpPr>
          <p:cNvPr id="6" name="Footer Placeholder 5"/>
          <p:cNvSpPr>
            <a:spLocks noGrp="1"/>
          </p:cNvSpPr>
          <p:nvPr>
            <p:ph type="ftr" sz="quarter" idx="11"/>
          </p:nvPr>
        </p:nvSpPr>
        <p:spPr/>
        <p:txBody>
          <a:bodyPr/>
          <a:lstStyle/>
          <a:p>
            <a:r>
              <a:rPr lang="en-US" smtClean="0"/>
              <a:t>Physics  224 - Lecture 1</a:t>
            </a:r>
            <a:endParaRPr lang="en-US"/>
          </a:p>
        </p:txBody>
      </p:sp>
      <p:sp>
        <p:nvSpPr>
          <p:cNvPr id="7" name="Slide Number Placeholder 6"/>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1075728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9B08C6-4ED0-45A7-B7ED-7028A1AEC0A8}" type="datetime1">
              <a:rPr lang="en-US" smtClean="0"/>
              <a:t>4/1/2020</a:t>
            </a:fld>
            <a:endParaRPr lang="en-US"/>
          </a:p>
        </p:txBody>
      </p:sp>
      <p:sp>
        <p:nvSpPr>
          <p:cNvPr id="8" name="Footer Placeholder 7"/>
          <p:cNvSpPr>
            <a:spLocks noGrp="1"/>
          </p:cNvSpPr>
          <p:nvPr>
            <p:ph type="ftr" sz="quarter" idx="11"/>
          </p:nvPr>
        </p:nvSpPr>
        <p:spPr/>
        <p:txBody>
          <a:bodyPr/>
          <a:lstStyle/>
          <a:p>
            <a:r>
              <a:rPr lang="en-US" smtClean="0"/>
              <a:t>Physics  224 - Lecture 1</a:t>
            </a:r>
            <a:endParaRPr lang="en-US"/>
          </a:p>
        </p:txBody>
      </p:sp>
      <p:sp>
        <p:nvSpPr>
          <p:cNvPr id="9" name="Slide Number Placeholder 8"/>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241411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B7F01D-1B47-4589-BBD7-15E78051F648}" type="datetime1">
              <a:rPr lang="en-US" smtClean="0"/>
              <a:t>4/1/2020</a:t>
            </a:fld>
            <a:endParaRPr lang="en-US"/>
          </a:p>
        </p:txBody>
      </p:sp>
      <p:sp>
        <p:nvSpPr>
          <p:cNvPr id="4" name="Footer Placeholder 3"/>
          <p:cNvSpPr>
            <a:spLocks noGrp="1"/>
          </p:cNvSpPr>
          <p:nvPr>
            <p:ph type="ftr" sz="quarter" idx="11"/>
          </p:nvPr>
        </p:nvSpPr>
        <p:spPr/>
        <p:txBody>
          <a:bodyPr/>
          <a:lstStyle/>
          <a:p>
            <a:r>
              <a:rPr lang="en-US" smtClean="0"/>
              <a:t>Physics  224 - Lecture 1</a:t>
            </a:r>
            <a:endParaRPr lang="en-US"/>
          </a:p>
        </p:txBody>
      </p:sp>
      <p:sp>
        <p:nvSpPr>
          <p:cNvPr id="5" name="Slide Number Placeholder 4"/>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388895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F41F68-6416-486D-84A0-CEF4B825BA7D}" type="datetime1">
              <a:rPr lang="en-US" smtClean="0"/>
              <a:t>4/1/2020</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
        <p:nvSpPr>
          <p:cNvPr id="4" name="Slide Number Placeholder 3"/>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1559736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D5F117-0A90-4A72-873F-9B24F636CD72}" type="datetime1">
              <a:rPr lang="en-US" smtClean="0"/>
              <a:t>4/1/2020</a:t>
            </a:fld>
            <a:endParaRPr lang="en-US"/>
          </a:p>
        </p:txBody>
      </p:sp>
      <p:sp>
        <p:nvSpPr>
          <p:cNvPr id="6" name="Footer Placeholder 5"/>
          <p:cNvSpPr>
            <a:spLocks noGrp="1"/>
          </p:cNvSpPr>
          <p:nvPr>
            <p:ph type="ftr" sz="quarter" idx="11"/>
          </p:nvPr>
        </p:nvSpPr>
        <p:spPr/>
        <p:txBody>
          <a:bodyPr/>
          <a:lstStyle/>
          <a:p>
            <a:r>
              <a:rPr lang="en-US" smtClean="0"/>
              <a:t>Physics  224 - Lecture 1</a:t>
            </a:r>
            <a:endParaRPr lang="en-US"/>
          </a:p>
        </p:txBody>
      </p:sp>
      <p:sp>
        <p:nvSpPr>
          <p:cNvPr id="7" name="Slide Number Placeholder 6"/>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329634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86D3B9D-3A04-4B8F-ACB9-96FD68714FBE}" type="datetime1">
              <a:rPr lang="en-US" smtClean="0"/>
              <a:t>4/1/2020</a:t>
            </a:fld>
            <a:endParaRPr lang="en-US"/>
          </a:p>
        </p:txBody>
      </p:sp>
      <p:sp>
        <p:nvSpPr>
          <p:cNvPr id="6" name="Footer Placeholder 5"/>
          <p:cNvSpPr>
            <a:spLocks noGrp="1"/>
          </p:cNvSpPr>
          <p:nvPr>
            <p:ph type="ftr" sz="quarter" idx="11"/>
          </p:nvPr>
        </p:nvSpPr>
        <p:spPr/>
        <p:txBody>
          <a:bodyPr/>
          <a:lstStyle/>
          <a:p>
            <a:r>
              <a:rPr lang="en-US" smtClean="0"/>
              <a:t>Physics  224 - Lecture 1</a:t>
            </a:r>
            <a:endParaRPr lang="en-US"/>
          </a:p>
        </p:txBody>
      </p:sp>
      <p:sp>
        <p:nvSpPr>
          <p:cNvPr id="7" name="Slide Number Placeholder 6"/>
          <p:cNvSpPr>
            <a:spLocks noGrp="1"/>
          </p:cNvSpPr>
          <p:nvPr>
            <p:ph type="sldNum" sz="quarter" idx="12"/>
          </p:nvPr>
        </p:nvSpPr>
        <p:spPr/>
        <p:txBody>
          <a:bodyPr/>
          <a:lstStyle/>
          <a:p>
            <a:fld id="{C80F0E84-EBBF-41D9-A10F-851B8F407383}" type="slidenum">
              <a:rPr lang="en-US" smtClean="0"/>
              <a:t>‹#›</a:t>
            </a:fld>
            <a:endParaRPr lang="en-US"/>
          </a:p>
        </p:txBody>
      </p:sp>
    </p:spTree>
    <p:extLst>
      <p:ext uri="{BB962C8B-B14F-4D97-AF65-F5344CB8AC3E}">
        <p14:creationId xmlns:p14="http://schemas.microsoft.com/office/powerpoint/2010/main" val="1083228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CE5410-2236-43FB-9E8C-03865FD3BDC3}" type="datetime1">
              <a:rPr lang="en-US" smtClean="0"/>
              <a:t>4/1/2020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Physics  224 - Lecture 1</a:t>
            </a: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0F0E84-EBBF-41D9-A10F-851B8F407383}" type="slidenum">
              <a:rPr lang="en-US" smtClean="0"/>
              <a:t>‹#›</a:t>
            </a:fld>
            <a:endParaRPr lang="en-US"/>
          </a:p>
        </p:txBody>
      </p:sp>
    </p:spTree>
    <p:extLst>
      <p:ext uri="{BB962C8B-B14F-4D97-AF65-F5344CB8AC3E}">
        <p14:creationId xmlns:p14="http://schemas.microsoft.com/office/powerpoint/2010/main" val="414677045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119.wmf"/><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27.bin"/><Relationship Id="rId5" Type="http://schemas.openxmlformats.org/officeDocument/2006/relationships/image" Target="../media/image118.wmf"/><Relationship Id="rId4" Type="http://schemas.openxmlformats.org/officeDocument/2006/relationships/oleObject" Target="../embeddings/oleObject26.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79.xml"/><Relationship Id="rId7" Type="http://schemas.openxmlformats.org/officeDocument/2006/relationships/image" Target="../media/image121.w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29.bin"/><Relationship Id="rId5" Type="http://schemas.openxmlformats.org/officeDocument/2006/relationships/image" Target="../media/image120.wmf"/><Relationship Id="rId4" Type="http://schemas.openxmlformats.org/officeDocument/2006/relationships/oleObject" Target="../embeddings/oleObject28.bin"/><Relationship Id="rId9" Type="http://schemas.openxmlformats.org/officeDocument/2006/relationships/image" Target="../media/image122.wmf"/></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80.xml"/><Relationship Id="rId7" Type="http://schemas.openxmlformats.org/officeDocument/2006/relationships/image" Target="../media/image124.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32.bin"/><Relationship Id="rId11" Type="http://schemas.openxmlformats.org/officeDocument/2006/relationships/image" Target="../media/image126.wmf"/><Relationship Id="rId5" Type="http://schemas.openxmlformats.org/officeDocument/2006/relationships/image" Target="../media/image123.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125.wmf"/></Relationships>
</file>

<file path=ppt/slides/_rels/slide103.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130.wmf"/><Relationship Id="rId4" Type="http://schemas.openxmlformats.org/officeDocument/2006/relationships/oleObject" Target="../embeddings/oleObject35.bin"/></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132.w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37.bin"/><Relationship Id="rId5" Type="http://schemas.openxmlformats.org/officeDocument/2006/relationships/image" Target="../media/image131.wmf"/><Relationship Id="rId4" Type="http://schemas.openxmlformats.org/officeDocument/2006/relationships/oleObject" Target="../embeddings/oleObject36.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134.wmf"/><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39.bin"/><Relationship Id="rId5" Type="http://schemas.openxmlformats.org/officeDocument/2006/relationships/image" Target="../media/image133.wmf"/><Relationship Id="rId4" Type="http://schemas.openxmlformats.org/officeDocument/2006/relationships/oleObject" Target="../embeddings/oleObject38.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87.xml"/><Relationship Id="rId7" Type="http://schemas.openxmlformats.org/officeDocument/2006/relationships/image" Target="../media/image136.wmf"/><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oleObject" Target="../embeddings/oleObject41.bin"/><Relationship Id="rId5" Type="http://schemas.openxmlformats.org/officeDocument/2006/relationships/image" Target="../media/image135.wmf"/><Relationship Id="rId4" Type="http://schemas.openxmlformats.org/officeDocument/2006/relationships/oleObject" Target="../embeddings/oleObject40.bin"/><Relationship Id="rId9" Type="http://schemas.openxmlformats.org/officeDocument/2006/relationships/image" Target="../media/image137.wmf"/></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8.xml"/><Relationship Id="rId7" Type="http://schemas.openxmlformats.org/officeDocument/2006/relationships/image" Target="../media/image139.wmf"/><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oleObject" Target="../embeddings/oleObject44.bin"/><Relationship Id="rId5" Type="http://schemas.openxmlformats.org/officeDocument/2006/relationships/image" Target="../media/image138.wmf"/><Relationship Id="rId4" Type="http://schemas.openxmlformats.org/officeDocument/2006/relationships/oleObject" Target="../embeddings/oleObject43.bin"/></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89.xml"/><Relationship Id="rId7" Type="http://schemas.openxmlformats.org/officeDocument/2006/relationships/image" Target="../media/image141.wmf"/><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oleObject" Target="../embeddings/oleObject46.bin"/><Relationship Id="rId5" Type="http://schemas.openxmlformats.org/officeDocument/2006/relationships/image" Target="../media/image140.wmf"/><Relationship Id="rId4" Type="http://schemas.openxmlformats.org/officeDocument/2006/relationships/oleObject" Target="../embeddings/oleObject45.bin"/></Relationships>
</file>

<file path=ppt/slides/_rels/slide11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6.xml"/><Relationship Id="rId1" Type="http://schemas.openxmlformats.org/officeDocument/2006/relationships/vmlDrawing" Target="../drawings/vmlDrawing23.vml"/><Relationship Id="rId5" Type="http://schemas.openxmlformats.org/officeDocument/2006/relationships/image" Target="../media/image144.wmf"/><Relationship Id="rId4" Type="http://schemas.openxmlformats.org/officeDocument/2006/relationships/oleObject" Target="../embeddings/oleObject47.bin"/></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146.jp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vmlDrawing" Target="../drawings/vmlDrawing24.vml"/><Relationship Id="rId5" Type="http://schemas.openxmlformats.org/officeDocument/2006/relationships/image" Target="../media/image147.wmf"/><Relationship Id="rId4" Type="http://schemas.openxmlformats.org/officeDocument/2006/relationships/oleObject" Target="../embeddings/oleObject48.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5.xml"/><Relationship Id="rId7" Type="http://schemas.openxmlformats.org/officeDocument/2006/relationships/image" Target="../media/image149.wmf"/><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oleObject" Target="../embeddings/oleObject50.bin"/><Relationship Id="rId5" Type="http://schemas.openxmlformats.org/officeDocument/2006/relationships/image" Target="../media/image148.wmf"/><Relationship Id="rId4" Type="http://schemas.openxmlformats.org/officeDocument/2006/relationships/oleObject" Target="../embeddings/oleObject49.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6.xml"/><Relationship Id="rId1" Type="http://schemas.openxmlformats.org/officeDocument/2006/relationships/vmlDrawing" Target="../drawings/vmlDrawing26.vml"/><Relationship Id="rId4" Type="http://schemas.openxmlformats.org/officeDocument/2006/relationships/image" Target="../media/image150.wm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image" Target="../media/image152.wmf"/></Relationships>
</file>

<file path=ppt/slides/_rels/slide122.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image" Target="../media/image153.wmf"/><Relationship Id="rId4" Type="http://schemas.openxmlformats.org/officeDocument/2006/relationships/oleObject" Target="../embeddings/oleObject53.bin"/></Relationships>
</file>

<file path=ppt/slides/_rels/slide12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xml"/><Relationship Id="rId1" Type="http://schemas.openxmlformats.org/officeDocument/2006/relationships/vmlDrawing" Target="../drawings/vmlDrawing29.vml"/><Relationship Id="rId6" Type="http://schemas.openxmlformats.org/officeDocument/2006/relationships/image" Target="../media/image157.wmf"/><Relationship Id="rId5" Type="http://schemas.openxmlformats.org/officeDocument/2006/relationships/oleObject" Target="../embeddings/oleObject55.bin"/><Relationship Id="rId4" Type="http://schemas.openxmlformats.org/officeDocument/2006/relationships/image" Target="../media/image156.wmf"/></Relationships>
</file>

<file path=ppt/slides/_rels/slide12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65.wmf"/><Relationship Id="rId2" Type="http://schemas.openxmlformats.org/officeDocument/2006/relationships/slideLayout" Target="../slideLayouts/slideLayout6.xml"/><Relationship Id="rId1" Type="http://schemas.openxmlformats.org/officeDocument/2006/relationships/vmlDrawing" Target="../drawings/vmlDrawing30.vml"/><Relationship Id="rId6" Type="http://schemas.openxmlformats.org/officeDocument/2006/relationships/oleObject" Target="../embeddings/oleObject57.bin"/><Relationship Id="rId5" Type="http://schemas.openxmlformats.org/officeDocument/2006/relationships/image" Target="../media/image164.wmf"/><Relationship Id="rId4" Type="http://schemas.openxmlformats.org/officeDocument/2006/relationships/oleObject" Target="../embeddings/oleObject56.bin"/></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image" Target="../media/image167.wmf"/><Relationship Id="rId5" Type="http://schemas.openxmlformats.org/officeDocument/2006/relationships/oleObject" Target="../embeddings/oleObject59.bin"/><Relationship Id="rId4" Type="http://schemas.openxmlformats.org/officeDocument/2006/relationships/image" Target="../media/image166.wmf"/></Relationships>
</file>

<file path=ppt/slides/_rels/slide135.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6.xml"/><Relationship Id="rId1" Type="http://schemas.openxmlformats.org/officeDocument/2006/relationships/vmlDrawing" Target="../drawings/vmlDrawing32.vml"/><Relationship Id="rId4" Type="http://schemas.openxmlformats.org/officeDocument/2006/relationships/image" Target="../media/image170.w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4.jpeg"/></Relationships>
</file>

<file path=ppt/slides/_rels/slide140.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2.jpe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174.jpeg"/></Relationships>
</file>

<file path=ppt/slides/_rels/slide14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slideLayout" Target="../slideLayouts/slideLayout6.xml"/><Relationship Id="rId1" Type="http://schemas.openxmlformats.org/officeDocument/2006/relationships/vmlDrawing" Target="../drawings/vmlDrawing33.vml"/><Relationship Id="rId5" Type="http://schemas.openxmlformats.org/officeDocument/2006/relationships/image" Target="../media/image177.wmf"/><Relationship Id="rId4" Type="http://schemas.openxmlformats.org/officeDocument/2006/relationships/oleObject" Target="../embeddings/oleObject61.bin"/></Relationships>
</file>

<file path=ppt/slides/_rels/slide148.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1.wmf"/><Relationship Id="rId1" Type="http://schemas.openxmlformats.org/officeDocument/2006/relationships/slideLayout" Target="../slideLayouts/slideLayout6.xml"/><Relationship Id="rId4" Type="http://schemas.openxmlformats.org/officeDocument/2006/relationships/image" Target="../media/image181.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notesSlide" Target="../notesSlides/notesSlide98.xml"/><Relationship Id="rId1" Type="http://schemas.openxmlformats.org/officeDocument/2006/relationships/slideLayout" Target="../slideLayouts/slideLayout6.xml"/><Relationship Id="rId4" Type="http://schemas.openxmlformats.org/officeDocument/2006/relationships/image" Target="../media/image183.jpeg"/></Relationships>
</file>

<file path=ppt/slides/_rels/slide15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9.jp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3.gif"/></Relationships>
</file>

<file path=ppt/slides/_rels/slide3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Barry_Baris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nap.edu/read/10079/chapter/9#133" TargetMode="External"/><Relationship Id="rId4" Type="http://schemas.openxmlformats.org/officeDocument/2006/relationships/hyperlink" Target="https://www.nap.edu/read/10079/chapter/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7.wmf"/><Relationship Id="rId5" Type="http://schemas.openxmlformats.org/officeDocument/2006/relationships/oleObject" Target="../embeddings/oleObject4.bin"/><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59.wmf"/><Relationship Id="rId4" Type="http://schemas.openxmlformats.org/officeDocument/2006/relationships/oleObject" Target="../embeddings/oleObject5.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60.wmf"/><Relationship Id="rId4" Type="http://schemas.openxmlformats.org/officeDocument/2006/relationships/oleObject" Target="../embeddings/oleObject6.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62.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61.wmf"/><Relationship Id="rId4" Type="http://schemas.openxmlformats.org/officeDocument/2006/relationships/oleObject" Target="../embeddings/oleObject7.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64.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63.wmf"/><Relationship Id="rId4" Type="http://schemas.openxmlformats.org/officeDocument/2006/relationships/oleObject" Target="../embeddings/oleObject9.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65.wmf"/><Relationship Id="rId4" Type="http://schemas.openxmlformats.org/officeDocument/2006/relationships/oleObject" Target="../embeddings/oleObject11.bin"/></Relationships>
</file>

<file path=ppt/slides/_rels/slide59.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12.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image" Target="../media/image6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notesSlide" Target="../notesSlides/notesSlide56.xml"/><Relationship Id="rId7"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69.wmf"/><Relationship Id="rId5" Type="http://schemas.openxmlformats.org/officeDocument/2006/relationships/oleObject" Target="../embeddings/oleObject16.bin"/><Relationship Id="rId4" Type="http://schemas.openxmlformats.org/officeDocument/2006/relationships/image" Target="../media/image71.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57.xml"/><Relationship Id="rId7" Type="http://schemas.openxmlformats.org/officeDocument/2006/relationships/image" Target="../media/image73.w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oleObject19.bin"/><Relationship Id="rId5" Type="http://schemas.openxmlformats.org/officeDocument/2006/relationships/image" Target="../media/image72.wmf"/><Relationship Id="rId4" Type="http://schemas.openxmlformats.org/officeDocument/2006/relationships/oleObject" Target="../embeddings/oleObject18.bin"/><Relationship Id="rId9" Type="http://schemas.openxmlformats.org/officeDocument/2006/relationships/image" Target="../media/image74.w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em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90.jpeg"/><Relationship Id="rId4" Type="http://schemas.openxmlformats.org/officeDocument/2006/relationships/image" Target="../media/image89.gif"/></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jpeg"/></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9.jfi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0.jfif"/><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05.em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7.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90.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75.xml"/><Relationship Id="rId7" Type="http://schemas.openxmlformats.org/officeDocument/2006/relationships/image" Target="../media/image114.wmf"/><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22.bin"/><Relationship Id="rId5" Type="http://schemas.openxmlformats.org/officeDocument/2006/relationships/image" Target="../media/image113.wmf"/><Relationship Id="rId4" Type="http://schemas.openxmlformats.org/officeDocument/2006/relationships/oleObject" Target="../embeddings/oleObject21.bin"/><Relationship Id="rId9" Type="http://schemas.openxmlformats.org/officeDocument/2006/relationships/image" Target="../media/image115.w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116.wmf"/><Relationship Id="rId4" Type="http://schemas.openxmlformats.org/officeDocument/2006/relationships/oleObject" Target="../embeddings/oleObject24.bin"/></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vmlDrawing" Target="../drawings/vmlDrawing13.vml"/><Relationship Id="rId5" Type="http://schemas.openxmlformats.org/officeDocument/2006/relationships/image" Target="../media/image117.wmf"/><Relationship Id="rId4" Type="http://schemas.openxmlformats.org/officeDocument/2006/relationships/oleObject" Target="../embeddings/oleObject2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04918" y="4847108"/>
            <a:ext cx="4194089" cy="1629330"/>
          </a:xfrm>
        </p:spPr>
        <p:txBody>
          <a:bodyPr>
            <a:normAutofit/>
          </a:bodyPr>
          <a:lstStyle/>
          <a:p>
            <a:endParaRPr lang="en-US" sz="1800" b="1" i="1" dirty="0">
              <a:solidFill>
                <a:srgbClr val="FFC000"/>
              </a:solidFill>
            </a:endParaRPr>
          </a:p>
          <a:p>
            <a:endParaRPr lang="en-US" sz="2600" b="1" i="1" dirty="0">
              <a:solidFill>
                <a:srgbClr val="FFC000"/>
              </a:solidFill>
            </a:endParaRPr>
          </a:p>
          <a:p>
            <a:pPr>
              <a:spcBef>
                <a:spcPts val="0"/>
              </a:spcBef>
            </a:pPr>
            <a:r>
              <a:rPr lang="en-US" sz="2600" b="1" i="1" dirty="0"/>
              <a:t>Barry C Barish</a:t>
            </a:r>
          </a:p>
          <a:p>
            <a:pPr>
              <a:spcBef>
                <a:spcPts val="0"/>
              </a:spcBef>
            </a:pPr>
            <a:r>
              <a:rPr lang="en-US" sz="2600" i="1" dirty="0" smtClean="0">
                <a:solidFill>
                  <a:srgbClr val="00B0F0"/>
                </a:solidFill>
              </a:rPr>
              <a:t>1-April-2020</a:t>
            </a:r>
            <a:endParaRPr lang="en-US" sz="2200" i="1" dirty="0">
              <a:solidFill>
                <a:srgbClr val="00B0F0"/>
              </a:solidFill>
            </a:endParaRPr>
          </a:p>
          <a:p>
            <a:endParaRPr lang="en-US" dirty="0" smtClean="0">
              <a:solidFill>
                <a:schemeClr val="accent5">
                  <a:lumMod val="50000"/>
                </a:schemeClr>
              </a:solidFill>
            </a:endParaRPr>
          </a:p>
        </p:txBody>
      </p:sp>
      <p:sp>
        <p:nvSpPr>
          <p:cNvPr id="2" name="Footer Placeholder 1"/>
          <p:cNvSpPr>
            <a:spLocks noGrp="1"/>
          </p:cNvSpPr>
          <p:nvPr>
            <p:ph type="ftr" sz="quarter" idx="11"/>
          </p:nvPr>
        </p:nvSpPr>
        <p:spPr/>
        <p:txBody>
          <a:bodyPr/>
          <a:lstStyle/>
          <a:p>
            <a:r>
              <a:rPr lang="en-US" smtClean="0"/>
              <a:t>Physics  224 - Lecture 1</a:t>
            </a:r>
            <a:endParaRPr lang="en-US" dirty="0"/>
          </a:p>
        </p:txBody>
      </p:sp>
      <p:sp>
        <p:nvSpPr>
          <p:cNvPr id="6" name="Slide Number Placeholder 5"/>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1</a:t>
            </a:fld>
            <a:endParaRPr kumimoji="0" lang="en-US" dirty="0">
              <a:solidFill>
                <a:schemeClr val="tx2"/>
              </a:solidFill>
            </a:endParaRPr>
          </a:p>
        </p:txBody>
      </p:sp>
      <p:sp>
        <p:nvSpPr>
          <p:cNvPr id="11" name="AutoShape 4" descr="California State University, Los Angeles"/>
          <p:cNvSpPr>
            <a:spLocks noChangeAspect="1" noChangeArrowheads="1"/>
          </p:cNvSpPr>
          <p:nvPr/>
        </p:nvSpPr>
        <p:spPr bwMode="auto">
          <a:xfrm>
            <a:off x="108879" y="851329"/>
            <a:ext cx="392117" cy="1331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2"/>
          <p:cNvSpPr txBox="1">
            <a:spLocks noChangeArrowheads="1"/>
          </p:cNvSpPr>
          <p:nvPr/>
        </p:nvSpPr>
        <p:spPr>
          <a:xfrm>
            <a:off x="0" y="0"/>
            <a:ext cx="9081477" cy="936625"/>
          </a:xfrm>
          <a:prstGeom prst="rect">
            <a:avLst/>
          </a:prstGeom>
          <a:solidFill>
            <a:srgbClr val="FFFF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4400" b="1" dirty="0"/>
              <a:t>Frontiers in Physics and Astrophysics</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91" y="1466788"/>
            <a:ext cx="5428309" cy="390416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846" y="1329931"/>
            <a:ext cx="3634154" cy="4082713"/>
          </a:xfrm>
          <a:prstGeom prst="rect">
            <a:avLst/>
          </a:prstGeom>
        </p:spPr>
      </p:pic>
      <p:sp>
        <p:nvSpPr>
          <p:cNvPr id="14" name="TextBox 13"/>
          <p:cNvSpPr txBox="1"/>
          <p:nvPr/>
        </p:nvSpPr>
        <p:spPr>
          <a:xfrm>
            <a:off x="0" y="921057"/>
            <a:ext cx="9143999" cy="461665"/>
          </a:xfrm>
          <a:prstGeom prst="rect">
            <a:avLst/>
          </a:prstGeom>
          <a:solidFill>
            <a:schemeClr val="accent4">
              <a:lumMod val="40000"/>
              <a:lumOff val="60000"/>
            </a:schemeClr>
          </a:solidFill>
        </p:spPr>
        <p:txBody>
          <a:bodyPr wrap="square" rtlCol="0">
            <a:spAutoFit/>
          </a:bodyPr>
          <a:lstStyle/>
          <a:p>
            <a:pPr algn="ctr"/>
            <a:r>
              <a:rPr lang="en-US" sz="2400" b="1" i="1" dirty="0" smtClean="0">
                <a:latin typeface="Arial" panose="020B0604020202020204" pitchFamily="34" charset="0"/>
                <a:cs typeface="Arial" panose="020B0604020202020204" pitchFamily="34" charset="0"/>
              </a:rPr>
              <a:t>Physics 224 – </a:t>
            </a:r>
            <a:r>
              <a:rPr lang="en-US" sz="2400" b="1" i="1" dirty="0">
                <a:latin typeface="Arial" panose="020B0604020202020204" pitchFamily="34" charset="0"/>
                <a:cs typeface="Arial" panose="020B0604020202020204" pitchFamily="34" charset="0"/>
              </a:rPr>
              <a:t>Introduction to Physics of the Universe</a:t>
            </a:r>
          </a:p>
        </p:txBody>
      </p:sp>
    </p:spTree>
    <p:extLst>
      <p:ext uri="{BB962C8B-B14F-4D97-AF65-F5344CB8AC3E}">
        <p14:creationId xmlns:p14="http://schemas.microsoft.com/office/powerpoint/2010/main" val="1404774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10</a:t>
            </a:fld>
            <a:endParaRPr lang="en-US"/>
          </a:p>
        </p:txBody>
      </p:sp>
      <p:pic>
        <p:nvPicPr>
          <p:cNvPr id="4" name="Picture 3"/>
          <p:cNvPicPr>
            <a:picLocks noChangeAspect="1"/>
          </p:cNvPicPr>
          <p:nvPr/>
        </p:nvPicPr>
        <p:blipFill>
          <a:blip r:embed="rId3"/>
          <a:stretch>
            <a:fillRect/>
          </a:stretch>
        </p:blipFill>
        <p:spPr>
          <a:xfrm>
            <a:off x="1401097" y="1084538"/>
            <a:ext cx="5958348" cy="4084650"/>
          </a:xfrm>
          <a:prstGeom prst="rect">
            <a:avLst/>
          </a:prstGeom>
        </p:spPr>
      </p:pic>
      <p:sp>
        <p:nvSpPr>
          <p:cNvPr id="5" name="Rectangle 2"/>
          <p:cNvSpPr txBox="1">
            <a:spLocks noChangeArrowheads="1"/>
          </p:cNvSpPr>
          <p:nvPr/>
        </p:nvSpPr>
        <p:spPr>
          <a:xfrm>
            <a:off x="0" y="-78154"/>
            <a:ext cx="9143999" cy="741833"/>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6" name="TextBox 5"/>
          <p:cNvSpPr txBox="1"/>
          <p:nvPr/>
        </p:nvSpPr>
        <p:spPr>
          <a:xfrm>
            <a:off x="0" y="666440"/>
            <a:ext cx="9214338" cy="461665"/>
          </a:xfrm>
          <a:prstGeom prst="rect">
            <a:avLst/>
          </a:prstGeom>
          <a:solidFill>
            <a:schemeClr val="accent4">
              <a:lumMod val="40000"/>
              <a:lumOff val="60000"/>
            </a:schemeClr>
          </a:solidFill>
        </p:spPr>
        <p:txBody>
          <a:bodyPr wrap="square" rtlCol="0">
            <a:spAutoFit/>
          </a:bodyPr>
          <a:lstStyle/>
          <a:p>
            <a:r>
              <a:rPr lang="en-US" sz="2400" b="1" i="1" dirty="0">
                <a:latin typeface="Arial" panose="020B0604020202020204" pitchFamily="34" charset="0"/>
                <a:cs typeface="Arial" panose="020B0604020202020204" pitchFamily="34" charset="0"/>
              </a:rPr>
              <a:t>What we know:  Quantum Chromodynamics - Strong Force</a:t>
            </a:r>
          </a:p>
        </p:txBody>
      </p:sp>
      <p:sp>
        <p:nvSpPr>
          <p:cNvPr id="8" name="TextBox 7"/>
          <p:cNvSpPr txBox="1"/>
          <p:nvPr/>
        </p:nvSpPr>
        <p:spPr>
          <a:xfrm>
            <a:off x="700548" y="5169188"/>
            <a:ext cx="8115206" cy="163121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Quantum Chromodynamics (QCD) describes the strong force, above over 11 orders of magnitude.   The data is from high-energy proton-antiproton collisions at </a:t>
            </a:r>
            <a:r>
              <a:rPr lang="en-US" sz="2000" dirty="0" err="1">
                <a:latin typeface="Arial" panose="020B0604020202020204" pitchFamily="34" charset="0"/>
                <a:cs typeface="Arial" panose="020B0604020202020204" pitchFamily="34" charset="0"/>
              </a:rPr>
              <a:t>Fermilab’s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Tevatron</a:t>
            </a:r>
            <a:r>
              <a:rPr lang="en-US" sz="2000" dirty="0">
                <a:latin typeface="Arial" panose="020B0604020202020204" pitchFamily="34" charset="0"/>
                <a:cs typeface="Arial" panose="020B0604020202020204" pitchFamily="34" charset="0"/>
              </a:rPr>
              <a:t>. The production of jets of quark and gluons carries the energy on the horizontal axis, transverse the beam direction.</a:t>
            </a:r>
          </a:p>
        </p:txBody>
      </p:sp>
    </p:spTree>
    <p:extLst>
      <p:ext uri="{BB962C8B-B14F-4D97-AF65-F5344CB8AC3E}">
        <p14:creationId xmlns:p14="http://schemas.microsoft.com/office/powerpoint/2010/main" val="288315713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1491" name="Object 3"/>
          <p:cNvGraphicFramePr>
            <a:graphicFrameLocks noChangeAspect="1"/>
          </p:cNvGraphicFramePr>
          <p:nvPr>
            <p:extLst/>
          </p:nvPr>
        </p:nvGraphicFramePr>
        <p:xfrm>
          <a:off x="1955483" y="1290690"/>
          <a:ext cx="5046108" cy="957147"/>
        </p:xfrm>
        <a:graphic>
          <a:graphicData uri="http://schemas.openxmlformats.org/presentationml/2006/ole">
            <mc:AlternateContent xmlns:mc="http://schemas.openxmlformats.org/markup-compatibility/2006">
              <mc:Choice xmlns:v="urn:schemas-microsoft-com:vml" Requires="v">
                <p:oleObj spid="_x0000_s36894" name="Equation" r:id="rId4" imgW="2209800" imgH="419100" progId="Equation.DSMT4">
                  <p:embed/>
                </p:oleObj>
              </mc:Choice>
              <mc:Fallback>
                <p:oleObj name="Equation" r:id="rId4" imgW="2209800" imgH="419100" progId="Equation.DSMT4">
                  <p:embed/>
                  <p:pic>
                    <p:nvPicPr>
                      <p:cNvPr id="1914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483" y="1290690"/>
                        <a:ext cx="5046108" cy="957147"/>
                      </a:xfrm>
                      <a:prstGeom prst="rect">
                        <a:avLst/>
                      </a:prstGeom>
                      <a:noFill/>
                      <a:ln>
                        <a:noFill/>
                      </a:ln>
                      <a:effectLst/>
                    </p:spPr>
                  </p:pic>
                </p:oleObj>
              </mc:Fallback>
            </mc:AlternateContent>
          </a:graphicData>
        </a:graphic>
      </p:graphicFrame>
      <p:sp>
        <p:nvSpPr>
          <p:cNvPr id="191492" name="Text Box 4"/>
          <p:cNvSpPr txBox="1">
            <a:spLocks noChangeArrowheads="1"/>
          </p:cNvSpPr>
          <p:nvPr/>
        </p:nvSpPr>
        <p:spPr bwMode="auto">
          <a:xfrm>
            <a:off x="570166" y="3448092"/>
            <a:ext cx="138531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2400" dirty="0">
                <a:latin typeface="Arial" panose="020B0604020202020204" pitchFamily="34" charset="0"/>
                <a:cs typeface="Arial" panose="020B0604020202020204" pitchFamily="34" charset="0"/>
              </a:rPr>
              <a:t>proton</a:t>
            </a:r>
          </a:p>
          <a:p>
            <a:pPr algn="ctr"/>
            <a:r>
              <a:rPr lang="en-US" altLang="en-US" sz="2400" dirty="0">
                <a:latin typeface="Arial" panose="020B0604020202020204" pitchFamily="34" charset="0"/>
                <a:cs typeface="Arial" panose="020B0604020202020204" pitchFamily="34" charset="0"/>
              </a:rPr>
              <a:t>neutron</a:t>
            </a:r>
          </a:p>
          <a:p>
            <a:pPr algn="ctr"/>
            <a:r>
              <a:rPr lang="en-US" altLang="en-US" sz="2400" dirty="0">
                <a:latin typeface="Arial" panose="020B0604020202020204" pitchFamily="34" charset="0"/>
                <a:cs typeface="Arial" panose="020B0604020202020204" pitchFamily="34" charset="0"/>
                <a:sym typeface="Symbol" panose="05050102010706020507" pitchFamily="18" charset="2"/>
              </a:rPr>
              <a:t></a:t>
            </a:r>
            <a:r>
              <a:rPr lang="en-US" altLang="en-US" sz="2400" baseline="30000" dirty="0">
                <a:latin typeface="Arial" panose="020B0604020202020204" pitchFamily="34" charset="0"/>
                <a:cs typeface="Arial" panose="020B0604020202020204" pitchFamily="34" charset="0"/>
                <a:sym typeface="Symbol" panose="05050102010706020507" pitchFamily="18" charset="2"/>
              </a:rPr>
              <a:t></a:t>
            </a:r>
            <a:endParaRPr lang="en-US" altLang="en-US" sz="2400" dirty="0">
              <a:latin typeface="Arial" panose="020B0604020202020204" pitchFamily="34" charset="0"/>
              <a:cs typeface="Arial" panose="020B0604020202020204" pitchFamily="34" charset="0"/>
            </a:endParaRPr>
          </a:p>
          <a:p>
            <a:pPr algn="ctr"/>
            <a:r>
              <a:rPr lang="en-US" altLang="en-US" sz="2400" dirty="0">
                <a:latin typeface="Arial" panose="020B0604020202020204" pitchFamily="34" charset="0"/>
                <a:cs typeface="Arial" panose="020B0604020202020204" pitchFamily="34" charset="0"/>
                <a:sym typeface="Symbol" panose="05050102010706020507" pitchFamily="18" charset="2"/>
              </a:rPr>
              <a:t></a:t>
            </a:r>
            <a:r>
              <a:rPr lang="en-US" altLang="en-US" sz="2400" baseline="30000" dirty="0">
                <a:latin typeface="Arial" panose="020B0604020202020204" pitchFamily="34" charset="0"/>
                <a:cs typeface="Arial" panose="020B0604020202020204" pitchFamily="34" charset="0"/>
                <a:sym typeface="Symbol" panose="05050102010706020507" pitchFamily="18" charset="2"/>
              </a:rPr>
              <a:t>0</a:t>
            </a:r>
            <a:endParaRPr lang="en-US" altLang="en-US" sz="2400" dirty="0">
              <a:latin typeface="Arial" panose="020B0604020202020204" pitchFamily="34" charset="0"/>
              <a:cs typeface="Arial" panose="020B0604020202020204" pitchFamily="34" charset="0"/>
            </a:endParaRPr>
          </a:p>
          <a:p>
            <a:pPr algn="ctr"/>
            <a:r>
              <a:rPr lang="en-US" altLang="en-US" sz="2400" dirty="0">
                <a:latin typeface="Arial" panose="020B0604020202020204" pitchFamily="34" charset="0"/>
                <a:cs typeface="Arial" panose="020B0604020202020204" pitchFamily="34" charset="0"/>
              </a:rPr>
              <a:t>???????</a:t>
            </a:r>
          </a:p>
        </p:txBody>
      </p:sp>
      <p:graphicFrame>
        <p:nvGraphicFramePr>
          <p:cNvPr id="191493" name="Object 5"/>
          <p:cNvGraphicFramePr>
            <a:graphicFrameLocks noChangeAspect="1"/>
          </p:cNvGraphicFramePr>
          <p:nvPr>
            <p:extLst/>
          </p:nvPr>
        </p:nvGraphicFramePr>
        <p:xfrm>
          <a:off x="1955482" y="2647336"/>
          <a:ext cx="6517579" cy="2831690"/>
        </p:xfrm>
        <a:graphic>
          <a:graphicData uri="http://schemas.openxmlformats.org/presentationml/2006/ole">
            <mc:AlternateContent xmlns:mc="http://schemas.openxmlformats.org/markup-compatibility/2006">
              <mc:Choice xmlns:v="urn:schemas-microsoft-com:vml" Requires="v">
                <p:oleObj spid="_x0000_s36895" name="Document" r:id="rId6" imgW="7495032" imgH="3255264" progId="Word.Document.8">
                  <p:embed/>
                </p:oleObj>
              </mc:Choice>
              <mc:Fallback>
                <p:oleObj name="Document" r:id="rId6" imgW="7495032" imgH="3255264" progId="Word.Document.8">
                  <p:embed/>
                  <p:pic>
                    <p:nvPicPr>
                      <p:cNvPr id="19149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5482" y="2647336"/>
                        <a:ext cx="6517579" cy="2831690"/>
                      </a:xfrm>
                      <a:prstGeom prst="rect">
                        <a:avLst/>
                      </a:prstGeom>
                      <a:noFill/>
                      <a:ln>
                        <a:noFill/>
                      </a:ln>
                      <a:effectLst/>
                    </p:spPr>
                  </p:pic>
                </p:oleObj>
              </mc:Fallback>
            </mc:AlternateContent>
          </a:graphicData>
        </a:graphic>
      </p:graphicFrame>
      <p:sp>
        <p:nvSpPr>
          <p:cNvPr id="191494" name="Text Box 6"/>
          <p:cNvSpPr txBox="1">
            <a:spLocks noChangeArrowheads="1"/>
          </p:cNvSpPr>
          <p:nvPr/>
        </p:nvSpPr>
        <p:spPr bwMode="auto">
          <a:xfrm>
            <a:off x="3705978" y="4897648"/>
            <a:ext cx="10919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solidFill>
                  <a:srgbClr val="FF0000"/>
                </a:solidFill>
                <a:latin typeface="Arial" panose="020B0604020202020204" pitchFamily="34" charset="0"/>
                <a:cs typeface="Arial" panose="020B0604020202020204" pitchFamily="34" charset="0"/>
              </a:rPr>
              <a:t>Strong</a:t>
            </a:r>
            <a:endParaRPr lang="en-US" altLang="en-US" sz="2400" dirty="0">
              <a:latin typeface="Arial" panose="020B0604020202020204" pitchFamily="34" charset="0"/>
              <a:cs typeface="Arial" panose="020B0604020202020204" pitchFamily="34" charset="0"/>
            </a:endParaRPr>
          </a:p>
        </p:txBody>
      </p:sp>
      <p:sp>
        <p:nvSpPr>
          <p:cNvPr id="8" name="Rectangle 2"/>
          <p:cNvSpPr txBox="1">
            <a:spLocks noChangeArrowheads="1"/>
          </p:cNvSpPr>
          <p:nvPr/>
        </p:nvSpPr>
        <p:spPr>
          <a:xfrm>
            <a:off x="1493275" y="100800"/>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9" name="TextBox 8"/>
          <p:cNvSpPr txBox="1"/>
          <p:nvPr/>
        </p:nvSpPr>
        <p:spPr>
          <a:xfrm>
            <a:off x="2257825" y="491081"/>
            <a:ext cx="4624984" cy="400110"/>
          </a:xfrm>
          <a:prstGeom prst="rect">
            <a:avLst/>
          </a:prstGeom>
          <a:solidFill>
            <a:schemeClr val="accent4">
              <a:lumMod val="40000"/>
              <a:lumOff val="60000"/>
            </a:schemeClr>
          </a:solidFill>
        </p:spPr>
        <p:txBody>
          <a:bodyPr wrap="none" rtlCol="0">
            <a:spAutoFit/>
          </a:bodyPr>
          <a:lstStyle/>
          <a:p>
            <a:r>
              <a:rPr lang="en-US" sz="2000" b="1" i="1" dirty="0">
                <a:latin typeface="Arial" panose="020B0604020202020204" pitchFamily="34" charset="0"/>
                <a:cs typeface="Arial" panose="020B0604020202020204" pitchFamily="34" charset="0"/>
              </a:rPr>
              <a:t>How Uncertain are Particle Lifetimes</a:t>
            </a:r>
          </a:p>
        </p:txBody>
      </p:sp>
      <p:sp>
        <p:nvSpPr>
          <p:cNvPr id="2" name="Slide Number Placeholder 1"/>
          <p:cNvSpPr>
            <a:spLocks noGrp="1"/>
          </p:cNvSpPr>
          <p:nvPr>
            <p:ph type="sldNum" sz="quarter" idx="10"/>
          </p:nvPr>
        </p:nvSpPr>
        <p:spPr/>
        <p:txBody>
          <a:bodyPr/>
          <a:lstStyle/>
          <a:p>
            <a:pPr>
              <a:defRPr/>
            </a:pPr>
            <a:r>
              <a:rPr lang="en-US" altLang="en-US" smtClean="0"/>
              <a:t>F Sciulli		Lecture II	I	June 2001			page </a:t>
            </a:r>
            <a:fld id="{9A38765F-CF3A-4486-8971-F2E50275851B}" type="slidenum">
              <a:rPr lang="en-US" altLang="en-US" smtClean="0"/>
              <a:pPr>
                <a:defRPr/>
              </a:pPr>
              <a:t>100</a:t>
            </a:fld>
            <a:endParaRPr lang="en-US" altLang="en-US"/>
          </a:p>
        </p:txBody>
      </p:sp>
    </p:spTree>
    <p:extLst>
      <p:ext uri="{BB962C8B-B14F-4D97-AF65-F5344CB8AC3E}">
        <p14:creationId xmlns:p14="http://schemas.microsoft.com/office/powerpoint/2010/main" val="1079822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1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91492"/>
                                        </p:tgtEl>
                                        <p:attrNameLst>
                                          <p:attrName>style.visibility</p:attrName>
                                        </p:attrNameLst>
                                      </p:cBhvr>
                                      <p:to>
                                        <p:strVal val="visible"/>
                                      </p:to>
                                    </p:set>
                                    <p:anim calcmode="lin" valueType="num">
                                      <p:cBhvr additive="base">
                                        <p:cTn id="11" dur="500" fill="hold"/>
                                        <p:tgtEl>
                                          <p:spTgt spid="191492"/>
                                        </p:tgtEl>
                                        <p:attrNameLst>
                                          <p:attrName>ppt_x</p:attrName>
                                        </p:attrNameLst>
                                      </p:cBhvr>
                                      <p:tavLst>
                                        <p:tav tm="0">
                                          <p:val>
                                            <p:strVal val="#ppt_x"/>
                                          </p:val>
                                        </p:tav>
                                        <p:tav tm="100000">
                                          <p:val>
                                            <p:strVal val="#ppt_x"/>
                                          </p:val>
                                        </p:tav>
                                      </p:tavLst>
                                    </p:anim>
                                    <p:anim calcmode="lin" valueType="num">
                                      <p:cBhvr additive="base">
                                        <p:cTn id="12" dur="500" fill="hold"/>
                                        <p:tgtEl>
                                          <p:spTgt spid="191492"/>
                                        </p:tgtEl>
                                        <p:attrNameLst>
                                          <p:attrName>ppt_y</p:attrName>
                                        </p:attrNameLst>
                                      </p:cBhvr>
                                      <p:tavLst>
                                        <p:tav tm="0">
                                          <p:val>
                                            <p:strVal val="1+#ppt_h/2"/>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91493"/>
                                        </p:tgtEl>
                                        <p:attrNameLst>
                                          <p:attrName>style.visibility</p:attrName>
                                        </p:attrNameLst>
                                      </p:cBhvr>
                                      <p:to>
                                        <p:strVal val="visible"/>
                                      </p:to>
                                    </p:set>
                                    <p:anim calcmode="lin" valueType="num">
                                      <p:cBhvr additive="base">
                                        <p:cTn id="15" dur="500" fill="hold"/>
                                        <p:tgtEl>
                                          <p:spTgt spid="191493"/>
                                        </p:tgtEl>
                                        <p:attrNameLst>
                                          <p:attrName>ppt_x</p:attrName>
                                        </p:attrNameLst>
                                      </p:cBhvr>
                                      <p:tavLst>
                                        <p:tav tm="0">
                                          <p:val>
                                            <p:strVal val="0-#ppt_w/2"/>
                                          </p:val>
                                        </p:tav>
                                        <p:tav tm="100000">
                                          <p:val>
                                            <p:strVal val="#ppt_x"/>
                                          </p:val>
                                        </p:tav>
                                      </p:tavLst>
                                    </p:anim>
                                    <p:anim calcmode="lin" valueType="num">
                                      <p:cBhvr additive="base">
                                        <p:cTn id="16" dur="500" fill="hold"/>
                                        <p:tgtEl>
                                          <p:spTgt spid="19149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91494"/>
                                        </p:tgtEl>
                                        <p:attrNameLst>
                                          <p:attrName>style.visibility</p:attrName>
                                        </p:attrNameLst>
                                      </p:cBhvr>
                                      <p:to>
                                        <p:strVal val="visible"/>
                                      </p:to>
                                    </p:set>
                                    <p:anim calcmode="lin" valueType="num">
                                      <p:cBhvr additive="base">
                                        <p:cTn id="21" dur="500" fill="hold"/>
                                        <p:tgtEl>
                                          <p:spTgt spid="191494"/>
                                        </p:tgtEl>
                                        <p:attrNameLst>
                                          <p:attrName>ppt_x</p:attrName>
                                        </p:attrNameLst>
                                      </p:cBhvr>
                                      <p:tavLst>
                                        <p:tav tm="0">
                                          <p:val>
                                            <p:strVal val="0-#ppt_w/2"/>
                                          </p:val>
                                        </p:tav>
                                        <p:tav tm="100000">
                                          <p:val>
                                            <p:strVal val="#ppt_x"/>
                                          </p:val>
                                        </p:tav>
                                      </p:tavLst>
                                    </p:anim>
                                    <p:anim calcmode="lin" valueType="num">
                                      <p:cBhvr additive="base">
                                        <p:cTn id="22" dur="500" fill="hold"/>
                                        <p:tgtEl>
                                          <p:spTgt spid="1914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autoUpdateAnimBg="0"/>
      <p:bldP spid="191494"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1" name="Object 7"/>
          <p:cNvGraphicFramePr>
            <a:graphicFrameLocks noChangeAspect="1"/>
          </p:cNvGraphicFramePr>
          <p:nvPr>
            <p:extLst/>
          </p:nvPr>
        </p:nvGraphicFramePr>
        <p:xfrm>
          <a:off x="50648" y="2238648"/>
          <a:ext cx="9093352" cy="1671676"/>
        </p:xfrm>
        <a:graphic>
          <a:graphicData uri="http://schemas.openxmlformats.org/presentationml/2006/ole">
            <mc:AlternateContent xmlns:mc="http://schemas.openxmlformats.org/markup-compatibility/2006">
              <mc:Choice xmlns:v="urn:schemas-microsoft-com:vml" Requires="v">
                <p:oleObj spid="_x0000_s37932" name="PaperPort Document" r:id="rId4" imgW="3575304" imgH="658368" progId="Paper.Document">
                  <p:embed/>
                </p:oleObj>
              </mc:Choice>
              <mc:Fallback>
                <p:oleObj name="PaperPort Document" r:id="rId4" imgW="3575304" imgH="658368" progId="Paper.Document">
                  <p:embed/>
                  <p:pic>
                    <p:nvPicPr>
                      <p:cNvPr id="10855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48" y="2238648"/>
                        <a:ext cx="9093352" cy="1671676"/>
                      </a:xfrm>
                      <a:prstGeom prst="rect">
                        <a:avLst/>
                      </a:prstGeom>
                      <a:noFill/>
                      <a:ln>
                        <a:noFill/>
                      </a:ln>
                      <a:effectLst/>
                    </p:spPr>
                  </p:pic>
                </p:oleObj>
              </mc:Fallback>
            </mc:AlternateContent>
          </a:graphicData>
        </a:graphic>
      </p:graphicFrame>
      <p:graphicFrame>
        <p:nvGraphicFramePr>
          <p:cNvPr id="108553" name="Object 9"/>
          <p:cNvGraphicFramePr>
            <a:graphicFrameLocks noChangeAspect="1"/>
          </p:cNvGraphicFramePr>
          <p:nvPr>
            <p:extLst/>
          </p:nvPr>
        </p:nvGraphicFramePr>
        <p:xfrm>
          <a:off x="1720353" y="3696706"/>
          <a:ext cx="5459946" cy="597999"/>
        </p:xfrm>
        <a:graphic>
          <a:graphicData uri="http://schemas.openxmlformats.org/presentationml/2006/ole">
            <mc:AlternateContent xmlns:mc="http://schemas.openxmlformats.org/markup-compatibility/2006">
              <mc:Choice xmlns:v="urn:schemas-microsoft-com:vml" Requires="v">
                <p:oleObj spid="_x0000_s37933" name="Equation" r:id="rId6" imgW="2641600" imgH="254000" progId="Equation.DSMT4">
                  <p:embed/>
                </p:oleObj>
              </mc:Choice>
              <mc:Fallback>
                <p:oleObj name="Equation" r:id="rId6" imgW="2641600" imgH="254000" progId="Equation.DSMT4">
                  <p:embed/>
                  <p:pic>
                    <p:nvPicPr>
                      <p:cNvPr id="10855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0353" y="3696706"/>
                        <a:ext cx="5459946" cy="597999"/>
                      </a:xfrm>
                      <a:prstGeom prst="rect">
                        <a:avLst/>
                      </a:prstGeom>
                      <a:solidFill>
                        <a:schemeClr val="bg1"/>
                      </a:solidFill>
                      <a:ln>
                        <a:noFill/>
                      </a:ln>
                      <a:effectLst/>
                    </p:spPr>
                  </p:pic>
                </p:oleObj>
              </mc:Fallback>
            </mc:AlternateContent>
          </a:graphicData>
        </a:graphic>
      </p:graphicFrame>
      <p:sp>
        <p:nvSpPr>
          <p:cNvPr id="108554" name="Text Box 10"/>
          <p:cNvSpPr txBox="1">
            <a:spLocks noChangeArrowheads="1"/>
          </p:cNvSpPr>
          <p:nvPr/>
        </p:nvSpPr>
        <p:spPr bwMode="auto">
          <a:xfrm>
            <a:off x="1135928" y="1332837"/>
            <a:ext cx="63839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Experiment colliding beam </a:t>
            </a:r>
            <a:r>
              <a:rPr lang="en-US" altLang="en-US" sz="2400" dirty="0">
                <a:latin typeface="Arial" panose="020B0604020202020204" pitchFamily="34" charset="0"/>
                <a:cs typeface="Arial" panose="020B0604020202020204" pitchFamily="34" charset="0"/>
                <a:sym typeface="Symbol" panose="05050102010706020507" pitchFamily="18" charset="2"/>
              </a:rPr>
              <a:t> and stationary p</a:t>
            </a:r>
            <a:r>
              <a:rPr lang="en-US" altLang="en-US" sz="2400" dirty="0">
                <a:latin typeface="Arial" panose="020B0604020202020204" pitchFamily="34" charset="0"/>
                <a:cs typeface="Arial" panose="020B0604020202020204" pitchFamily="34" charset="0"/>
              </a:rPr>
              <a:t> </a:t>
            </a:r>
          </a:p>
          <a:p>
            <a:r>
              <a:rPr lang="en-US" altLang="en-US" sz="2400" i="1" dirty="0">
                <a:latin typeface="Arial" panose="020B0604020202020204" pitchFamily="34" charset="0"/>
                <a:cs typeface="Arial" panose="020B0604020202020204" pitchFamily="34" charset="0"/>
              </a:rPr>
              <a:t>E , p </a:t>
            </a:r>
            <a:r>
              <a:rPr lang="en-US" altLang="en-US" sz="2400" dirty="0">
                <a:latin typeface="Arial" panose="020B0604020202020204" pitchFamily="34" charset="0"/>
                <a:cs typeface="Arial" panose="020B0604020202020204" pitchFamily="34" charset="0"/>
              </a:rPr>
              <a:t>= pion total energy, momentum </a:t>
            </a:r>
          </a:p>
        </p:txBody>
      </p:sp>
      <p:sp>
        <p:nvSpPr>
          <p:cNvPr id="108555" name="Text Box 11"/>
          <p:cNvSpPr txBox="1">
            <a:spLocks noChangeArrowheads="1"/>
          </p:cNvSpPr>
          <p:nvPr/>
        </p:nvSpPr>
        <p:spPr bwMode="auto">
          <a:xfrm>
            <a:off x="6711576" y="4949700"/>
            <a:ext cx="222619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When </a:t>
            </a:r>
            <a:r>
              <a:rPr lang="en-US" altLang="en-US" sz="2000" i="1" dirty="0" err="1">
                <a:solidFill>
                  <a:schemeClr val="accent2"/>
                </a:solidFill>
                <a:latin typeface="Arial" panose="020B0604020202020204" pitchFamily="34" charset="0"/>
                <a:cs typeface="Arial" panose="020B0604020202020204" pitchFamily="34" charset="0"/>
              </a:rPr>
              <a:t>E</a:t>
            </a:r>
            <a:r>
              <a:rPr lang="en-US" altLang="en-US" sz="2000" i="1" baseline="-25000" dirty="0" err="1">
                <a:solidFill>
                  <a:schemeClr val="accent2"/>
                </a:solidFill>
                <a:latin typeface="Arial" panose="020B0604020202020204" pitchFamily="34" charset="0"/>
                <a:cs typeface="Arial" panose="020B0604020202020204" pitchFamily="34" charset="0"/>
              </a:rPr>
              <a:t>cm</a:t>
            </a:r>
            <a:r>
              <a:rPr lang="en-US" altLang="en-US" sz="2000" i="1" dirty="0">
                <a:solidFill>
                  <a:schemeClr val="accent2"/>
                </a:solidFill>
                <a:latin typeface="Arial" panose="020B0604020202020204" pitchFamily="34" charset="0"/>
                <a:cs typeface="Arial" panose="020B0604020202020204" pitchFamily="34" charset="0"/>
              </a:rPr>
              <a:t>~ M</a:t>
            </a:r>
            <a:r>
              <a:rPr lang="en-US" altLang="en-US" sz="2000" i="1" baseline="-25000" dirty="0">
                <a:solidFill>
                  <a:schemeClr val="accent2"/>
                </a:solidFill>
                <a:latin typeface="Arial" panose="020B0604020202020204" pitchFamily="34" charset="0"/>
                <a:cs typeface="Arial" panose="020B0604020202020204" pitchFamily="34" charset="0"/>
                <a:sym typeface="Symbol" panose="05050102010706020507" pitchFamily="18" charset="2"/>
              </a:rPr>
              <a:t></a:t>
            </a:r>
            <a:r>
              <a:rPr lang="en-US" altLang="en-US" sz="2000" i="1" dirty="0">
                <a:latin typeface="Arial" panose="020B0604020202020204" pitchFamily="34" charset="0"/>
                <a:cs typeface="Arial" panose="020B0604020202020204" pitchFamily="34" charset="0"/>
                <a:sym typeface="Symbol" panose="05050102010706020507" pitchFamily="18" charset="2"/>
              </a:rPr>
              <a:t> , interaction rate increases dramatically </a:t>
            </a:r>
            <a:endParaRPr lang="en-US" altLang="en-US" sz="2000" dirty="0">
              <a:latin typeface="Arial" panose="020B0604020202020204" pitchFamily="34" charset="0"/>
              <a:cs typeface="Arial" panose="020B0604020202020204" pitchFamily="34" charset="0"/>
            </a:endParaRPr>
          </a:p>
        </p:txBody>
      </p:sp>
      <p:graphicFrame>
        <p:nvGraphicFramePr>
          <p:cNvPr id="108556" name="Object 12"/>
          <p:cNvGraphicFramePr>
            <a:graphicFrameLocks noChangeAspect="1"/>
          </p:cNvGraphicFramePr>
          <p:nvPr>
            <p:extLst/>
          </p:nvPr>
        </p:nvGraphicFramePr>
        <p:xfrm>
          <a:off x="381285" y="4271484"/>
          <a:ext cx="6189120" cy="2193796"/>
        </p:xfrm>
        <a:graphic>
          <a:graphicData uri="http://schemas.openxmlformats.org/presentationml/2006/ole">
            <mc:AlternateContent xmlns:mc="http://schemas.openxmlformats.org/markup-compatibility/2006">
              <mc:Choice xmlns:v="urn:schemas-microsoft-com:vml" Requires="v">
                <p:oleObj spid="_x0000_s37934" name="PaperPort Document" r:id="rId8" imgW="3930396" imgH="1394460" progId="Paper.Document">
                  <p:embed/>
                </p:oleObj>
              </mc:Choice>
              <mc:Fallback>
                <p:oleObj name="PaperPort Document" r:id="rId8" imgW="3930396" imgH="1394460" progId="Paper.Document">
                  <p:embed/>
                  <p:pic>
                    <p:nvPicPr>
                      <p:cNvPr id="108556"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285" y="4271484"/>
                        <a:ext cx="6189120" cy="2193796"/>
                      </a:xfrm>
                      <a:prstGeom prst="rect">
                        <a:avLst/>
                      </a:prstGeom>
                      <a:noFill/>
                      <a:ln>
                        <a:noFill/>
                      </a:ln>
                      <a:effectLst/>
                      <a:extLst/>
                    </p:spPr>
                  </p:pic>
                </p:oleObj>
              </mc:Fallback>
            </mc:AlternateContent>
          </a:graphicData>
        </a:graphic>
      </p:graphicFrame>
      <p:sp>
        <p:nvSpPr>
          <p:cNvPr id="108557" name="Text Box 13"/>
          <p:cNvSpPr txBox="1">
            <a:spLocks noChangeArrowheads="1"/>
          </p:cNvSpPr>
          <p:nvPr/>
        </p:nvSpPr>
        <p:spPr bwMode="auto">
          <a:xfrm>
            <a:off x="5257798" y="5125473"/>
            <a:ext cx="5838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i="1" dirty="0" err="1">
                <a:solidFill>
                  <a:schemeClr val="accent2"/>
                </a:solidFill>
                <a:latin typeface="Arial" panose="020B0604020202020204" pitchFamily="34" charset="0"/>
                <a:cs typeface="Arial" panose="020B0604020202020204" pitchFamily="34" charset="0"/>
              </a:rPr>
              <a:t>E</a:t>
            </a:r>
            <a:r>
              <a:rPr lang="en-US" altLang="en-US" sz="2000" i="1" baseline="-25000" dirty="0" err="1">
                <a:solidFill>
                  <a:schemeClr val="accent2"/>
                </a:solidFill>
                <a:latin typeface="Arial" panose="020B0604020202020204" pitchFamily="34" charset="0"/>
                <a:cs typeface="Arial" panose="020B0604020202020204" pitchFamily="34" charset="0"/>
              </a:rPr>
              <a:t>cm</a:t>
            </a:r>
            <a:endParaRPr lang="en-US" altLang="en-US" sz="2000" i="1" baseline="-25000" dirty="0">
              <a:latin typeface="Arial" panose="020B0604020202020204" pitchFamily="34" charset="0"/>
              <a:cs typeface="Arial" panose="020B0604020202020204" pitchFamily="34" charset="0"/>
            </a:endParaRPr>
          </a:p>
        </p:txBody>
      </p:sp>
      <p:sp>
        <p:nvSpPr>
          <p:cNvPr id="108558" name="Text Box 14"/>
          <p:cNvSpPr txBox="1">
            <a:spLocks noChangeArrowheads="1"/>
          </p:cNvSpPr>
          <p:nvPr/>
        </p:nvSpPr>
        <p:spPr bwMode="auto">
          <a:xfrm>
            <a:off x="2520130" y="5010729"/>
            <a:ext cx="171450"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spcBef>
                <a:spcPct val="50000"/>
              </a:spcBef>
            </a:pPr>
            <a:r>
              <a:rPr lang="en-US" altLang="en-US" sz="2000" dirty="0">
                <a:solidFill>
                  <a:srgbClr val="FF0000"/>
                </a:solidFill>
              </a:rPr>
              <a:t>p</a:t>
            </a:r>
          </a:p>
        </p:txBody>
      </p:sp>
      <p:sp>
        <p:nvSpPr>
          <p:cNvPr id="11" name="Rectangle 2"/>
          <p:cNvSpPr txBox="1">
            <a:spLocks noChangeArrowheads="1"/>
          </p:cNvSpPr>
          <p:nvPr/>
        </p:nvSpPr>
        <p:spPr>
          <a:xfrm>
            <a:off x="1535676" y="28085"/>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12" name="TextBox 11"/>
          <p:cNvSpPr txBox="1"/>
          <p:nvPr/>
        </p:nvSpPr>
        <p:spPr>
          <a:xfrm>
            <a:off x="1397410" y="462827"/>
            <a:ext cx="6105832" cy="707886"/>
          </a:xfrm>
          <a:prstGeom prst="rect">
            <a:avLst/>
          </a:prstGeom>
          <a:solidFill>
            <a:schemeClr val="accent4">
              <a:lumMod val="40000"/>
              <a:lumOff val="60000"/>
            </a:schemeClr>
          </a:solidFill>
        </p:spPr>
        <p:txBody>
          <a:bodyPr wrap="square" rtlCol="0">
            <a:spAutoFit/>
          </a:bodyPr>
          <a:lstStyle/>
          <a:p>
            <a:pPr algn="ctr"/>
            <a:r>
              <a:rPr lang="en-US" sz="2000" b="1" i="1" dirty="0">
                <a:latin typeface="Arial" panose="020B0604020202020204" pitchFamily="34" charset="0"/>
                <a:cs typeface="Arial" panose="020B0604020202020204" pitchFamily="34" charset="0"/>
              </a:rPr>
              <a:t>Experiment Colliding a beam of p on a stationary target of protons   </a:t>
            </a:r>
          </a:p>
        </p:txBody>
      </p:sp>
      <p:sp>
        <p:nvSpPr>
          <p:cNvPr id="3" name="Slide Number Placeholder 2"/>
          <p:cNvSpPr>
            <a:spLocks noGrp="1"/>
          </p:cNvSpPr>
          <p:nvPr>
            <p:ph type="sldNum" sz="quarter" idx="12"/>
          </p:nvPr>
        </p:nvSpPr>
        <p:spPr/>
        <p:txBody>
          <a:bodyPr/>
          <a:lstStyle/>
          <a:p>
            <a:fld id="{C80F0E84-EBBF-41D9-A10F-851B8F407383}" type="slidenum">
              <a:rPr lang="en-US" smtClean="0"/>
              <a:t>101</a:t>
            </a:fld>
            <a:endParaRPr lang="en-US"/>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179374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8554"/>
                                        </p:tgtEl>
                                        <p:attrNameLst>
                                          <p:attrName>style.visibility</p:attrName>
                                        </p:attrNameLst>
                                      </p:cBhvr>
                                      <p:to>
                                        <p:strVal val="visible"/>
                                      </p:to>
                                    </p:set>
                                    <p:anim calcmode="lin" valueType="num">
                                      <p:cBhvr additive="base">
                                        <p:cTn id="7" dur="500" fill="hold"/>
                                        <p:tgtEl>
                                          <p:spTgt spid="108554"/>
                                        </p:tgtEl>
                                        <p:attrNameLst>
                                          <p:attrName>ppt_x</p:attrName>
                                        </p:attrNameLst>
                                      </p:cBhvr>
                                      <p:tavLst>
                                        <p:tav tm="0">
                                          <p:val>
                                            <p:strVal val="0-#ppt_w/2"/>
                                          </p:val>
                                        </p:tav>
                                        <p:tav tm="100000">
                                          <p:val>
                                            <p:strVal val="#ppt_x"/>
                                          </p:val>
                                        </p:tav>
                                      </p:tavLst>
                                    </p:anim>
                                    <p:anim calcmode="lin" valueType="num">
                                      <p:cBhvr additive="base">
                                        <p:cTn id="8" dur="500" fill="hold"/>
                                        <p:tgtEl>
                                          <p:spTgt spid="10855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108551"/>
                                        </p:tgtEl>
                                        <p:attrNameLst>
                                          <p:attrName>style.visibility</p:attrName>
                                        </p:attrNameLst>
                                      </p:cBhvr>
                                      <p:to>
                                        <p:strVal val="visible"/>
                                      </p:to>
                                    </p:set>
                                    <p:anim calcmode="lin" valueType="num">
                                      <p:cBhvr additive="base">
                                        <p:cTn id="13" dur="500" fill="hold"/>
                                        <p:tgtEl>
                                          <p:spTgt spid="108551"/>
                                        </p:tgtEl>
                                        <p:attrNameLst>
                                          <p:attrName>ppt_x</p:attrName>
                                        </p:attrNameLst>
                                      </p:cBhvr>
                                      <p:tavLst>
                                        <p:tav tm="0">
                                          <p:val>
                                            <p:strVal val="#ppt_x"/>
                                          </p:val>
                                        </p:tav>
                                        <p:tav tm="100000">
                                          <p:val>
                                            <p:strVal val="#ppt_x"/>
                                          </p:val>
                                        </p:tav>
                                      </p:tavLst>
                                    </p:anim>
                                    <p:anim calcmode="lin" valueType="num">
                                      <p:cBhvr additive="base">
                                        <p:cTn id="14" dur="500" fill="hold"/>
                                        <p:tgtEl>
                                          <p:spTgt spid="108551"/>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8556"/>
                                        </p:tgtEl>
                                        <p:attrNameLst>
                                          <p:attrName>style.visibility</p:attrName>
                                        </p:attrNameLst>
                                      </p:cBhvr>
                                      <p:to>
                                        <p:strVal val="visible"/>
                                      </p:to>
                                    </p:set>
                                    <p:anim calcmode="lin" valueType="num">
                                      <p:cBhvr additive="base">
                                        <p:cTn id="19" dur="500" fill="hold"/>
                                        <p:tgtEl>
                                          <p:spTgt spid="108556"/>
                                        </p:tgtEl>
                                        <p:attrNameLst>
                                          <p:attrName>ppt_x</p:attrName>
                                        </p:attrNameLst>
                                      </p:cBhvr>
                                      <p:tavLst>
                                        <p:tav tm="0">
                                          <p:val>
                                            <p:strVal val="#ppt_x"/>
                                          </p:val>
                                        </p:tav>
                                        <p:tav tm="100000">
                                          <p:val>
                                            <p:strVal val="#ppt_x"/>
                                          </p:val>
                                        </p:tav>
                                      </p:tavLst>
                                    </p:anim>
                                    <p:anim calcmode="lin" valueType="num">
                                      <p:cBhvr additive="base">
                                        <p:cTn id="20" dur="500" fill="hold"/>
                                        <p:tgtEl>
                                          <p:spTgt spid="10855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5" presetClass="entr" presetSubtype="0" fill="hold" grpId="0" nodeType="clickEffect">
                                  <p:stCondLst>
                                    <p:cond delay="0"/>
                                  </p:stCondLst>
                                  <p:childTnLst>
                                    <p:set>
                                      <p:cBhvr>
                                        <p:cTn id="24" dur="1" fill="hold">
                                          <p:stCondLst>
                                            <p:cond delay="0"/>
                                          </p:stCondLst>
                                        </p:cTn>
                                        <p:tgtEl>
                                          <p:spTgt spid="108558"/>
                                        </p:tgtEl>
                                        <p:attrNameLst>
                                          <p:attrName>style.visibility</p:attrName>
                                        </p:attrNameLst>
                                      </p:cBhvr>
                                      <p:to>
                                        <p:strVal val="visible"/>
                                      </p:to>
                                    </p:set>
                                    <p:anim calcmode="lin" valueType="num">
                                      <p:cBhvr>
                                        <p:cTn id="25" dur="1000" fill="hold"/>
                                        <p:tgtEl>
                                          <p:spTgt spid="108558"/>
                                        </p:tgtEl>
                                        <p:attrNameLst>
                                          <p:attrName>ppt_w</p:attrName>
                                        </p:attrNameLst>
                                      </p:cBhvr>
                                      <p:tavLst>
                                        <p:tav tm="0">
                                          <p:val>
                                            <p:fltVal val="0"/>
                                          </p:val>
                                        </p:tav>
                                        <p:tav tm="100000">
                                          <p:val>
                                            <p:strVal val="#ppt_w"/>
                                          </p:val>
                                        </p:tav>
                                      </p:tavLst>
                                    </p:anim>
                                    <p:anim calcmode="lin" valueType="num">
                                      <p:cBhvr>
                                        <p:cTn id="26" dur="1000" fill="hold"/>
                                        <p:tgtEl>
                                          <p:spTgt spid="108558"/>
                                        </p:tgtEl>
                                        <p:attrNameLst>
                                          <p:attrName>ppt_h</p:attrName>
                                        </p:attrNameLst>
                                      </p:cBhvr>
                                      <p:tavLst>
                                        <p:tav tm="0">
                                          <p:val>
                                            <p:fltVal val="0"/>
                                          </p:val>
                                        </p:tav>
                                        <p:tav tm="100000">
                                          <p:val>
                                            <p:strVal val="#ppt_h"/>
                                          </p:val>
                                        </p:tav>
                                      </p:tavLst>
                                    </p:anim>
                                    <p:anim calcmode="lin" valueType="num">
                                      <p:cBhvr>
                                        <p:cTn id="27" dur="1000" fill="hold"/>
                                        <p:tgtEl>
                                          <p:spTgt spid="108558"/>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0855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0855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08553"/>
                                        </p:tgtEl>
                                        <p:attrNameLst>
                                          <p:attrName>style.visibility</p:attrName>
                                        </p:attrNameLst>
                                      </p:cBhvr>
                                      <p:to>
                                        <p:strVal val="visible"/>
                                      </p:to>
                                    </p:set>
                                    <p:anim calcmode="lin" valueType="num">
                                      <p:cBhvr additive="base">
                                        <p:cTn id="37" dur="500" fill="hold"/>
                                        <p:tgtEl>
                                          <p:spTgt spid="108553"/>
                                        </p:tgtEl>
                                        <p:attrNameLst>
                                          <p:attrName>ppt_x</p:attrName>
                                        </p:attrNameLst>
                                      </p:cBhvr>
                                      <p:tavLst>
                                        <p:tav tm="0">
                                          <p:val>
                                            <p:strVal val="0-#ppt_w/2"/>
                                          </p:val>
                                        </p:tav>
                                        <p:tav tm="100000">
                                          <p:val>
                                            <p:strVal val="#ppt_x"/>
                                          </p:val>
                                        </p:tav>
                                      </p:tavLst>
                                    </p:anim>
                                    <p:anim calcmode="lin" valueType="num">
                                      <p:cBhvr additive="base">
                                        <p:cTn id="38" dur="500" fill="hold"/>
                                        <p:tgtEl>
                                          <p:spTgt spid="10855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08555"/>
                                        </p:tgtEl>
                                        <p:attrNameLst>
                                          <p:attrName>style.visibility</p:attrName>
                                        </p:attrNameLst>
                                      </p:cBhvr>
                                      <p:to>
                                        <p:strVal val="visible"/>
                                      </p:to>
                                    </p:set>
                                    <p:anim calcmode="lin" valueType="num">
                                      <p:cBhvr additive="base">
                                        <p:cTn id="43" dur="500" fill="hold"/>
                                        <p:tgtEl>
                                          <p:spTgt spid="108555"/>
                                        </p:tgtEl>
                                        <p:attrNameLst>
                                          <p:attrName>ppt_x</p:attrName>
                                        </p:attrNameLst>
                                      </p:cBhvr>
                                      <p:tavLst>
                                        <p:tav tm="0">
                                          <p:val>
                                            <p:strVal val="1+#ppt_w/2"/>
                                          </p:val>
                                        </p:tav>
                                        <p:tav tm="100000">
                                          <p:val>
                                            <p:strVal val="#ppt_x"/>
                                          </p:val>
                                        </p:tav>
                                      </p:tavLst>
                                    </p:anim>
                                    <p:anim calcmode="lin" valueType="num">
                                      <p:cBhvr additive="base">
                                        <p:cTn id="44" dur="500" fill="hold"/>
                                        <p:tgtEl>
                                          <p:spTgt spid="1085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4" grpId="0" autoUpdateAnimBg="0"/>
      <p:bldP spid="108555" grpId="0" autoUpdateAnimBg="0"/>
      <p:bldP spid="108557" grpId="0" autoUpdateAnimBg="0"/>
      <p:bldP spid="108558" grpId="0" animBg="1"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2540449" y="437967"/>
            <a:ext cx="4462269" cy="369573"/>
          </a:xfrm>
          <a:solidFill>
            <a:schemeClr val="accent4">
              <a:lumMod val="20000"/>
              <a:lumOff val="80000"/>
            </a:schemeClr>
          </a:solidFill>
        </p:spPr>
        <p:txBody>
          <a:bodyPr>
            <a:noAutofit/>
          </a:bodyPr>
          <a:lstStyle/>
          <a:p>
            <a:r>
              <a:rPr lang="en-US" altLang="en-US" sz="2000" b="1" i="1" dirty="0">
                <a:latin typeface="Arial" panose="020B0604020202020204" pitchFamily="34" charset="0"/>
                <a:cs typeface="Arial" panose="020B0604020202020204" pitchFamily="34" charset="0"/>
              </a:rPr>
              <a:t>The First Resonance Discovered!</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a:xfrm>
            <a:off x="6589917" y="6263527"/>
            <a:ext cx="2057400" cy="365125"/>
          </a:xfrm>
        </p:spPr>
        <p:txBody>
          <a:bodyPr/>
          <a:lstStyle/>
          <a:p>
            <a:fld id="{C80F0E84-EBBF-41D9-A10F-851B8F407383}" type="slidenum">
              <a:rPr lang="en-US" smtClean="0"/>
              <a:t>102</a:t>
            </a:fld>
            <a:endParaRPr lang="en-US"/>
          </a:p>
        </p:txBody>
      </p:sp>
      <p:grpSp>
        <p:nvGrpSpPr>
          <p:cNvPr id="106523" name="Group 27"/>
          <p:cNvGrpSpPr>
            <a:grpSpLocks/>
          </p:cNvGrpSpPr>
          <p:nvPr/>
        </p:nvGrpSpPr>
        <p:grpSpPr bwMode="auto">
          <a:xfrm>
            <a:off x="1849079" y="3576194"/>
            <a:ext cx="3074195" cy="957263"/>
            <a:chOff x="1008" y="1884"/>
            <a:chExt cx="2582" cy="804"/>
          </a:xfrm>
        </p:grpSpPr>
        <p:sp>
          <p:nvSpPr>
            <p:cNvPr id="9229" name="Line 9"/>
            <p:cNvSpPr>
              <a:spLocks noChangeShapeType="1"/>
            </p:cNvSpPr>
            <p:nvPr/>
          </p:nvSpPr>
          <p:spPr bwMode="auto">
            <a:xfrm>
              <a:off x="1008" y="2688"/>
              <a:ext cx="816" cy="0"/>
            </a:xfrm>
            <a:prstGeom prst="line">
              <a:avLst/>
            </a:prstGeom>
            <a:noFill/>
            <a:ln w="5715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30" name="Freeform 10"/>
            <p:cNvSpPr>
              <a:spLocks/>
            </p:cNvSpPr>
            <p:nvPr/>
          </p:nvSpPr>
          <p:spPr bwMode="auto">
            <a:xfrm>
              <a:off x="1392" y="2064"/>
              <a:ext cx="1044" cy="576"/>
            </a:xfrm>
            <a:custGeom>
              <a:avLst/>
              <a:gdLst>
                <a:gd name="T0" fmla="*/ 0 w 912"/>
                <a:gd name="T1" fmla="*/ 576 h 576"/>
                <a:gd name="T2" fmla="*/ 549 w 912"/>
                <a:gd name="T3" fmla="*/ 96 h 576"/>
                <a:gd name="T4" fmla="*/ 1044 w 912"/>
                <a:gd name="T5" fmla="*/ 0 h 576"/>
                <a:gd name="T6" fmla="*/ 0 60000 65536"/>
                <a:gd name="T7" fmla="*/ 0 60000 65536"/>
                <a:gd name="T8" fmla="*/ 0 60000 65536"/>
              </a:gdLst>
              <a:ahLst/>
              <a:cxnLst>
                <a:cxn ang="T6">
                  <a:pos x="T0" y="T1"/>
                </a:cxn>
                <a:cxn ang="T7">
                  <a:pos x="T2" y="T3"/>
                </a:cxn>
                <a:cxn ang="T8">
                  <a:pos x="T4" y="T5"/>
                </a:cxn>
              </a:cxnLst>
              <a:rect l="0" t="0" r="r" b="b"/>
              <a:pathLst>
                <a:path w="912" h="576">
                  <a:moveTo>
                    <a:pt x="0" y="576"/>
                  </a:moveTo>
                  <a:cubicBezTo>
                    <a:pt x="164" y="384"/>
                    <a:pt x="328" y="192"/>
                    <a:pt x="480" y="96"/>
                  </a:cubicBezTo>
                  <a:cubicBezTo>
                    <a:pt x="632" y="0"/>
                    <a:pt x="840" y="24"/>
                    <a:pt x="912" y="0"/>
                  </a:cubicBezTo>
                </a:path>
              </a:pathLst>
            </a:custGeom>
            <a:noFill/>
            <a:ln w="9525">
              <a:solidFill>
                <a:schemeClr val="tx1"/>
              </a:solidFill>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31" name="Text Box 11"/>
            <p:cNvSpPr txBox="1">
              <a:spLocks noChangeArrowheads="1"/>
            </p:cNvSpPr>
            <p:nvPr/>
          </p:nvSpPr>
          <p:spPr bwMode="auto">
            <a:xfrm>
              <a:off x="1655" y="1884"/>
              <a:ext cx="1935" cy="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1800" dirty="0">
                  <a:solidFill>
                    <a:srgbClr val="0033CC"/>
                  </a:solidFill>
                  <a:latin typeface="Arial" panose="020B0604020202020204" pitchFamily="34" charset="0"/>
                  <a:cs typeface="Arial" panose="020B0604020202020204" pitchFamily="34" charset="0"/>
                </a:rPr>
                <a:t>Energy width, </a:t>
              </a:r>
              <a:r>
                <a:rPr lang="en-US" altLang="en-US" sz="1800" dirty="0">
                  <a:solidFill>
                    <a:srgbClr val="0033CC"/>
                  </a:solidFill>
                  <a:latin typeface="Arial" panose="020B0604020202020204" pitchFamily="34" charset="0"/>
                  <a:cs typeface="Arial" panose="020B0604020202020204" pitchFamily="34" charset="0"/>
                  <a:sym typeface="Symbol" panose="05050102010706020507" pitchFamily="18" charset="2"/>
                </a:rPr>
                <a:t>,</a:t>
              </a:r>
              <a:r>
                <a:rPr lang="en-US" altLang="en-US" sz="1800" dirty="0">
                  <a:solidFill>
                    <a:srgbClr val="0033CC"/>
                  </a:solidFill>
                  <a:latin typeface="Arial" panose="020B0604020202020204" pitchFamily="34" charset="0"/>
                  <a:cs typeface="Arial" panose="020B0604020202020204" pitchFamily="34" charset="0"/>
                </a:rPr>
                <a:t> gives lifetime</a:t>
              </a:r>
              <a:endParaRPr lang="en-US" altLang="en-US" sz="1800" dirty="0">
                <a:latin typeface="Arial" panose="020B0604020202020204" pitchFamily="34" charset="0"/>
                <a:cs typeface="Arial" panose="020B0604020202020204" pitchFamily="34" charset="0"/>
              </a:endParaRPr>
            </a:p>
          </p:txBody>
        </p:sp>
      </p:grpSp>
      <p:grpSp>
        <p:nvGrpSpPr>
          <p:cNvPr id="106517" name="Group 21"/>
          <p:cNvGrpSpPr>
            <a:grpSpLocks/>
          </p:cNvGrpSpPr>
          <p:nvPr/>
        </p:nvGrpSpPr>
        <p:grpSpPr bwMode="auto">
          <a:xfrm>
            <a:off x="1498712" y="5261635"/>
            <a:ext cx="3265279" cy="1522500"/>
            <a:chOff x="950" y="3563"/>
            <a:chExt cx="2009" cy="673"/>
          </a:xfrm>
        </p:grpSpPr>
        <p:sp>
          <p:nvSpPr>
            <p:cNvPr id="9227" name="Freeform 13"/>
            <p:cNvSpPr>
              <a:spLocks/>
            </p:cNvSpPr>
            <p:nvPr/>
          </p:nvSpPr>
          <p:spPr bwMode="auto">
            <a:xfrm>
              <a:off x="1389" y="3563"/>
              <a:ext cx="840" cy="480"/>
            </a:xfrm>
            <a:custGeom>
              <a:avLst/>
              <a:gdLst>
                <a:gd name="T0" fmla="*/ 120 w 840"/>
                <a:gd name="T1" fmla="*/ 0 h 480"/>
                <a:gd name="T2" fmla="*/ 120 w 840"/>
                <a:gd name="T3" fmla="*/ 384 h 480"/>
                <a:gd name="T4" fmla="*/ 840 w 840"/>
                <a:gd name="T5" fmla="*/ 480 h 480"/>
                <a:gd name="T6" fmla="*/ 0 60000 65536"/>
                <a:gd name="T7" fmla="*/ 0 60000 65536"/>
                <a:gd name="T8" fmla="*/ 0 60000 65536"/>
              </a:gdLst>
              <a:ahLst/>
              <a:cxnLst>
                <a:cxn ang="T6">
                  <a:pos x="T0" y="T1"/>
                </a:cxn>
                <a:cxn ang="T7">
                  <a:pos x="T2" y="T3"/>
                </a:cxn>
                <a:cxn ang="T8">
                  <a:pos x="T4" y="T5"/>
                </a:cxn>
              </a:cxnLst>
              <a:rect l="0" t="0" r="r" b="b"/>
              <a:pathLst>
                <a:path w="840" h="480">
                  <a:moveTo>
                    <a:pt x="120" y="0"/>
                  </a:moveTo>
                  <a:cubicBezTo>
                    <a:pt x="60" y="152"/>
                    <a:pt x="0" y="304"/>
                    <a:pt x="120" y="384"/>
                  </a:cubicBezTo>
                  <a:cubicBezTo>
                    <a:pt x="240" y="464"/>
                    <a:pt x="720" y="464"/>
                    <a:pt x="840" y="480"/>
                  </a:cubicBezTo>
                </a:path>
              </a:pathLst>
            </a:custGeom>
            <a:noFill/>
            <a:ln w="9525">
              <a:solidFill>
                <a:schemeClr val="tx1"/>
              </a:solidFill>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9228" name="Text Box 14"/>
            <p:cNvSpPr txBox="1">
              <a:spLocks noChangeArrowheads="1"/>
            </p:cNvSpPr>
            <p:nvPr/>
          </p:nvSpPr>
          <p:spPr bwMode="auto">
            <a:xfrm>
              <a:off x="950" y="4059"/>
              <a:ext cx="2009" cy="1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Kinetic Energy peak, </a:t>
              </a:r>
              <a:r>
                <a:rPr lang="en-US" altLang="en-US" sz="2000" i="1" dirty="0">
                  <a:latin typeface="Arial" panose="020B0604020202020204" pitchFamily="34" charset="0"/>
                  <a:cs typeface="Arial" panose="020B0604020202020204" pitchFamily="34" charset="0"/>
                </a:rPr>
                <a:t>E</a:t>
              </a:r>
              <a:r>
                <a:rPr lang="en-US" altLang="en-US" sz="2000" i="1" baseline="-25000" dirty="0">
                  <a:latin typeface="Arial" panose="020B0604020202020204" pitchFamily="34" charset="0"/>
                  <a:cs typeface="Arial" panose="020B0604020202020204" pitchFamily="34" charset="0"/>
                </a:rPr>
                <a:t>0</a:t>
              </a:r>
              <a:r>
                <a:rPr lang="en-US" altLang="en-US" sz="2000" i="1" dirty="0">
                  <a:latin typeface="Arial" panose="020B0604020202020204" pitchFamily="34" charset="0"/>
                  <a:cs typeface="Arial" panose="020B0604020202020204" pitchFamily="34" charset="0"/>
                </a:rPr>
                <a:t>-m</a:t>
              </a:r>
              <a:r>
                <a:rPr lang="en-US" altLang="en-US" sz="2000" i="1" baseline="-25000" dirty="0">
                  <a:latin typeface="Arial" panose="020B0604020202020204" pitchFamily="34" charset="0"/>
                  <a:cs typeface="Arial" panose="020B0604020202020204" pitchFamily="34" charset="0"/>
                  <a:sym typeface="Symbol" panose="05050102010706020507" pitchFamily="18" charset="2"/>
                </a:rPr>
                <a:t></a:t>
              </a:r>
              <a:endParaRPr lang="en-US" altLang="en-US" sz="2000" dirty="0">
                <a:latin typeface="Arial" panose="020B0604020202020204" pitchFamily="34" charset="0"/>
                <a:cs typeface="Arial" panose="020B0604020202020204" pitchFamily="34" charset="0"/>
              </a:endParaRPr>
            </a:p>
          </p:txBody>
        </p:sp>
      </p:grpSp>
      <p:graphicFrame>
        <p:nvGraphicFramePr>
          <p:cNvPr id="106512" name="Object 16"/>
          <p:cNvGraphicFramePr>
            <a:graphicFrameLocks noChangeAspect="1"/>
          </p:cNvGraphicFramePr>
          <p:nvPr>
            <p:extLst/>
          </p:nvPr>
        </p:nvGraphicFramePr>
        <p:xfrm>
          <a:off x="563380" y="1275601"/>
          <a:ext cx="3735776" cy="813550"/>
        </p:xfrm>
        <a:graphic>
          <a:graphicData uri="http://schemas.openxmlformats.org/presentationml/2006/ole">
            <mc:AlternateContent xmlns:mc="http://schemas.openxmlformats.org/markup-compatibility/2006">
              <mc:Choice xmlns:v="urn:schemas-microsoft-com:vml" Requires="v">
                <p:oleObj spid="_x0000_s38970" name="Equation" r:id="rId4" imgW="1651000" imgH="304800" progId="Equation.DSMT4">
                  <p:embed/>
                </p:oleObj>
              </mc:Choice>
              <mc:Fallback>
                <p:oleObj name="Equation" r:id="rId4" imgW="1651000" imgH="304800" progId="Equation.DSMT4">
                  <p:embed/>
                  <p:pic>
                    <p:nvPicPr>
                      <p:cNvPr id="10651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380" y="1275601"/>
                        <a:ext cx="3735776" cy="813550"/>
                      </a:xfrm>
                      <a:prstGeom prst="rect">
                        <a:avLst/>
                      </a:prstGeom>
                      <a:solidFill>
                        <a:schemeClr val="bg1"/>
                      </a:solidFill>
                      <a:ln>
                        <a:noFill/>
                      </a:ln>
                      <a:effectLst/>
                    </p:spPr>
                  </p:pic>
                </p:oleObj>
              </mc:Fallback>
            </mc:AlternateContent>
          </a:graphicData>
        </a:graphic>
      </p:graphicFrame>
      <p:graphicFrame>
        <p:nvGraphicFramePr>
          <p:cNvPr id="106513" name="Object 17"/>
          <p:cNvGraphicFramePr>
            <a:graphicFrameLocks noChangeAspect="1"/>
          </p:cNvGraphicFramePr>
          <p:nvPr>
            <p:extLst/>
          </p:nvPr>
        </p:nvGraphicFramePr>
        <p:xfrm>
          <a:off x="4299156" y="816375"/>
          <a:ext cx="4964190" cy="2344202"/>
        </p:xfrm>
        <a:graphic>
          <a:graphicData uri="http://schemas.openxmlformats.org/presentationml/2006/ole">
            <mc:AlternateContent xmlns:mc="http://schemas.openxmlformats.org/markup-compatibility/2006">
              <mc:Choice xmlns:v="urn:schemas-microsoft-com:vml" Requires="v">
                <p:oleObj spid="_x0000_s38971" name="PaperPort Document" r:id="rId6" imgW="2011680" imgH="950976" progId="Paper.Document">
                  <p:embed/>
                </p:oleObj>
              </mc:Choice>
              <mc:Fallback>
                <p:oleObj name="PaperPort Document" r:id="rId6" imgW="2011680" imgH="950976" progId="Paper.Document">
                  <p:embed/>
                  <p:pic>
                    <p:nvPicPr>
                      <p:cNvPr id="106513"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9156" y="816375"/>
                        <a:ext cx="4964190" cy="2344202"/>
                      </a:xfrm>
                      <a:prstGeom prst="rect">
                        <a:avLst/>
                      </a:prstGeom>
                      <a:solidFill>
                        <a:schemeClr val="bg1"/>
                      </a:solidFill>
                      <a:ln>
                        <a:noFill/>
                      </a:ln>
                      <a:effectLst/>
                      <a:extLst/>
                    </p:spPr>
                  </p:pic>
                </p:oleObj>
              </mc:Fallback>
            </mc:AlternateContent>
          </a:graphicData>
        </a:graphic>
      </p:graphicFrame>
      <p:sp>
        <p:nvSpPr>
          <p:cNvPr id="16" name="Rectangle 2"/>
          <p:cNvSpPr txBox="1">
            <a:spLocks noChangeArrowheads="1"/>
          </p:cNvSpPr>
          <p:nvPr/>
        </p:nvSpPr>
        <p:spPr>
          <a:xfrm>
            <a:off x="1789317" y="15401"/>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graphicFrame>
        <p:nvGraphicFramePr>
          <p:cNvPr id="106515" name="Object 19"/>
          <p:cNvGraphicFramePr>
            <a:graphicFrameLocks noChangeAspect="1"/>
          </p:cNvGraphicFramePr>
          <p:nvPr>
            <p:extLst/>
          </p:nvPr>
        </p:nvGraphicFramePr>
        <p:xfrm>
          <a:off x="9100" y="2593190"/>
          <a:ext cx="5729613" cy="3852900"/>
        </p:xfrm>
        <a:graphic>
          <a:graphicData uri="http://schemas.openxmlformats.org/presentationml/2006/ole">
            <mc:AlternateContent xmlns:mc="http://schemas.openxmlformats.org/markup-compatibility/2006">
              <mc:Choice xmlns:v="urn:schemas-microsoft-com:vml" Requires="v">
                <p:oleObj spid="_x0000_s38972" name="PaperPort Document" r:id="rId8" imgW="4430268" imgH="2979420" progId="Paper.Document">
                  <p:embed/>
                </p:oleObj>
              </mc:Choice>
              <mc:Fallback>
                <p:oleObj name="PaperPort Document" r:id="rId8" imgW="4430268" imgH="2979420" progId="Paper.Document">
                  <p:embed/>
                  <p:pic>
                    <p:nvPicPr>
                      <p:cNvPr id="106515"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00" y="2593190"/>
                        <a:ext cx="5729613" cy="3852900"/>
                      </a:xfrm>
                      <a:prstGeom prst="rect">
                        <a:avLst/>
                      </a:prstGeom>
                      <a:noFill/>
                      <a:ln>
                        <a:noFill/>
                      </a:ln>
                      <a:effectLst/>
                      <a:extLst/>
                    </p:spPr>
                  </p:pic>
                </p:oleObj>
              </mc:Fallback>
            </mc:AlternateContent>
          </a:graphicData>
        </a:graphic>
      </p:graphicFrame>
      <p:graphicFrame>
        <p:nvGraphicFramePr>
          <p:cNvPr id="106519" name="Object 23"/>
          <p:cNvGraphicFramePr>
            <a:graphicFrameLocks noChangeAspect="1"/>
          </p:cNvGraphicFramePr>
          <p:nvPr>
            <p:extLst/>
          </p:nvPr>
        </p:nvGraphicFramePr>
        <p:xfrm>
          <a:off x="5545423" y="3703676"/>
          <a:ext cx="3543240" cy="2089088"/>
        </p:xfrm>
        <a:graphic>
          <a:graphicData uri="http://schemas.openxmlformats.org/presentationml/2006/ole">
            <mc:AlternateContent xmlns:mc="http://schemas.openxmlformats.org/markup-compatibility/2006">
              <mc:Choice xmlns:v="urn:schemas-microsoft-com:vml" Requires="v">
                <p:oleObj spid="_x0000_s38973" name="Equation" r:id="rId10" imgW="2413000" imgH="1168400" progId="Equation.DSMT4">
                  <p:embed/>
                </p:oleObj>
              </mc:Choice>
              <mc:Fallback>
                <p:oleObj name="Equation" r:id="rId10" imgW="2413000" imgH="1168400" progId="Equation.DSMT4">
                  <p:embed/>
                  <p:pic>
                    <p:nvPicPr>
                      <p:cNvPr id="106519" name="Object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5423" y="3703676"/>
                        <a:ext cx="3543240" cy="20890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515629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06513"/>
                                        </p:tgtEl>
                                        <p:attrNameLst>
                                          <p:attrName>style.visibility</p:attrName>
                                        </p:attrNameLst>
                                      </p:cBhvr>
                                      <p:to>
                                        <p:strVal val="visible"/>
                                      </p:to>
                                    </p:set>
                                    <p:anim calcmode="lin" valueType="num">
                                      <p:cBhvr additive="base">
                                        <p:cTn id="7" dur="500" fill="hold"/>
                                        <p:tgtEl>
                                          <p:spTgt spid="106513"/>
                                        </p:tgtEl>
                                        <p:attrNameLst>
                                          <p:attrName>ppt_x</p:attrName>
                                        </p:attrNameLst>
                                      </p:cBhvr>
                                      <p:tavLst>
                                        <p:tav tm="0">
                                          <p:val>
                                            <p:strVal val="#ppt_x"/>
                                          </p:val>
                                        </p:tav>
                                        <p:tav tm="100000">
                                          <p:val>
                                            <p:strVal val="#ppt_x"/>
                                          </p:val>
                                        </p:tav>
                                      </p:tavLst>
                                    </p:anim>
                                    <p:anim calcmode="lin" valueType="num">
                                      <p:cBhvr additive="base">
                                        <p:cTn id="8" dur="500" fill="hold"/>
                                        <p:tgtEl>
                                          <p:spTgt spid="10651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06512"/>
                                        </p:tgtEl>
                                        <p:attrNameLst>
                                          <p:attrName>style.visibility</p:attrName>
                                        </p:attrNameLst>
                                      </p:cBhvr>
                                      <p:to>
                                        <p:strVal val="visible"/>
                                      </p:to>
                                    </p:set>
                                    <p:anim calcmode="lin" valueType="num">
                                      <p:cBhvr additive="base">
                                        <p:cTn id="13" dur="500" fill="hold"/>
                                        <p:tgtEl>
                                          <p:spTgt spid="106512"/>
                                        </p:tgtEl>
                                        <p:attrNameLst>
                                          <p:attrName>ppt_x</p:attrName>
                                        </p:attrNameLst>
                                      </p:cBhvr>
                                      <p:tavLst>
                                        <p:tav tm="0">
                                          <p:val>
                                            <p:strVal val="0-#ppt_w/2"/>
                                          </p:val>
                                        </p:tav>
                                        <p:tav tm="100000">
                                          <p:val>
                                            <p:strVal val="#ppt_x"/>
                                          </p:val>
                                        </p:tav>
                                      </p:tavLst>
                                    </p:anim>
                                    <p:anim calcmode="lin" valueType="num">
                                      <p:cBhvr additive="base">
                                        <p:cTn id="14" dur="500" fill="hold"/>
                                        <p:tgtEl>
                                          <p:spTgt spid="10651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nodeType="clickEffect">
                                  <p:stCondLst>
                                    <p:cond delay="0"/>
                                  </p:stCondLst>
                                  <p:childTnLst>
                                    <p:set>
                                      <p:cBhvr>
                                        <p:cTn id="18" dur="1" fill="hold">
                                          <p:stCondLst>
                                            <p:cond delay="0"/>
                                          </p:stCondLst>
                                        </p:cTn>
                                        <p:tgtEl>
                                          <p:spTgt spid="106515"/>
                                        </p:tgtEl>
                                        <p:attrNameLst>
                                          <p:attrName>style.visibility</p:attrName>
                                        </p:attrNameLst>
                                      </p:cBhvr>
                                      <p:to>
                                        <p:strVal val="visible"/>
                                      </p:to>
                                    </p:set>
                                    <p:anim calcmode="lin" valueType="num">
                                      <p:cBhvr additive="base">
                                        <p:cTn id="19" dur="500" fill="hold"/>
                                        <p:tgtEl>
                                          <p:spTgt spid="106515"/>
                                        </p:tgtEl>
                                        <p:attrNameLst>
                                          <p:attrName>ppt_x</p:attrName>
                                        </p:attrNameLst>
                                      </p:cBhvr>
                                      <p:tavLst>
                                        <p:tav tm="0">
                                          <p:val>
                                            <p:strVal val="0-#ppt_w/2"/>
                                          </p:val>
                                        </p:tav>
                                        <p:tav tm="100000">
                                          <p:val>
                                            <p:strVal val="#ppt_x"/>
                                          </p:val>
                                        </p:tav>
                                      </p:tavLst>
                                    </p:anim>
                                    <p:anim calcmode="lin" valueType="num">
                                      <p:cBhvr additive="base">
                                        <p:cTn id="20" dur="500" fill="hold"/>
                                        <p:tgtEl>
                                          <p:spTgt spid="1065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6517"/>
                                        </p:tgtEl>
                                        <p:attrNameLst>
                                          <p:attrName>style.visibility</p:attrName>
                                        </p:attrNameLst>
                                      </p:cBhvr>
                                      <p:to>
                                        <p:strVal val="visible"/>
                                      </p:to>
                                    </p:set>
                                    <p:anim calcmode="lin" valueType="num">
                                      <p:cBhvr additive="base">
                                        <p:cTn id="25" dur="500" fill="hold"/>
                                        <p:tgtEl>
                                          <p:spTgt spid="106517"/>
                                        </p:tgtEl>
                                        <p:attrNameLst>
                                          <p:attrName>ppt_x</p:attrName>
                                        </p:attrNameLst>
                                      </p:cBhvr>
                                      <p:tavLst>
                                        <p:tav tm="0">
                                          <p:val>
                                            <p:strVal val="#ppt_x"/>
                                          </p:val>
                                        </p:tav>
                                        <p:tav tm="100000">
                                          <p:val>
                                            <p:strVal val="#ppt_x"/>
                                          </p:val>
                                        </p:tav>
                                      </p:tavLst>
                                    </p:anim>
                                    <p:anim calcmode="lin" valueType="num">
                                      <p:cBhvr additive="base">
                                        <p:cTn id="26" dur="500" fill="hold"/>
                                        <p:tgtEl>
                                          <p:spTgt spid="10651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06523"/>
                                        </p:tgtEl>
                                        <p:attrNameLst>
                                          <p:attrName>style.visibility</p:attrName>
                                        </p:attrNameLst>
                                      </p:cBhvr>
                                      <p:to>
                                        <p:strVal val="visible"/>
                                      </p:to>
                                    </p:set>
                                    <p:anim calcmode="lin" valueType="num">
                                      <p:cBhvr additive="base">
                                        <p:cTn id="31" dur="500" fill="hold"/>
                                        <p:tgtEl>
                                          <p:spTgt spid="106523"/>
                                        </p:tgtEl>
                                        <p:attrNameLst>
                                          <p:attrName>ppt_x</p:attrName>
                                        </p:attrNameLst>
                                      </p:cBhvr>
                                      <p:tavLst>
                                        <p:tav tm="0">
                                          <p:val>
                                            <p:strVal val="#ppt_x"/>
                                          </p:val>
                                        </p:tav>
                                        <p:tav tm="100000">
                                          <p:val>
                                            <p:strVal val="#ppt_x"/>
                                          </p:val>
                                        </p:tav>
                                      </p:tavLst>
                                    </p:anim>
                                    <p:anim calcmode="lin" valueType="num">
                                      <p:cBhvr additive="base">
                                        <p:cTn id="32" dur="500" fill="hold"/>
                                        <p:tgtEl>
                                          <p:spTgt spid="10652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106519"/>
                                        </p:tgtEl>
                                        <p:attrNameLst>
                                          <p:attrName>style.visibility</p:attrName>
                                        </p:attrNameLst>
                                      </p:cBhvr>
                                      <p:to>
                                        <p:strVal val="visible"/>
                                      </p:to>
                                    </p:set>
                                    <p:animEffect transition="in" filter="randombar(horizontal)">
                                      <p:cBhvr>
                                        <p:cTn id="37" dur="500"/>
                                        <p:tgtEl>
                                          <p:spTgt spid="106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Physics  224 - Lecture 1</a:t>
            </a:r>
            <a:endParaRPr lang="en-US"/>
          </a:p>
        </p:txBody>
      </p:sp>
      <p:sp>
        <p:nvSpPr>
          <p:cNvPr id="4" name="Slide Number Placeholder 3"/>
          <p:cNvSpPr>
            <a:spLocks noGrp="1"/>
          </p:cNvSpPr>
          <p:nvPr>
            <p:ph type="sldNum" sz="quarter" idx="12"/>
          </p:nvPr>
        </p:nvSpPr>
        <p:spPr/>
        <p:txBody>
          <a:bodyPr/>
          <a:lstStyle/>
          <a:p>
            <a:fld id="{C80F0E84-EBBF-41D9-A10F-851B8F407383}" type="slidenum">
              <a:rPr lang="en-US" smtClean="0"/>
              <a:t>103</a:t>
            </a:fld>
            <a:endParaRPr lang="en-US"/>
          </a:p>
        </p:txBody>
      </p:sp>
      <p:sp>
        <p:nvSpPr>
          <p:cNvPr id="5" name="Rectangle 2"/>
          <p:cNvSpPr txBox="1">
            <a:spLocks noChangeArrowheads="1"/>
          </p:cNvSpPr>
          <p:nvPr/>
        </p:nvSpPr>
        <p:spPr>
          <a:xfrm>
            <a:off x="1657350" y="0"/>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6" name="Rectangle 2"/>
          <p:cNvSpPr txBox="1">
            <a:spLocks noChangeArrowheads="1"/>
          </p:cNvSpPr>
          <p:nvPr/>
        </p:nvSpPr>
        <p:spPr>
          <a:xfrm>
            <a:off x="1043448" y="444142"/>
            <a:ext cx="7363133" cy="429919"/>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b="1" i="1" dirty="0">
                <a:latin typeface="Arial" panose="020B0604020202020204" pitchFamily="34" charset="0"/>
                <a:cs typeface="Arial" panose="020B0604020202020204" pitchFamily="34" charset="0"/>
              </a:rPr>
              <a:t>My Thesis – Inelastic Production of the First </a:t>
            </a:r>
            <a:r>
              <a:rPr lang="el-GR" altLang="en-US" sz="2000" b="1" i="1" dirty="0">
                <a:latin typeface="Arial" panose="020B0604020202020204" pitchFamily="34" charset="0"/>
                <a:cs typeface="Arial" panose="020B0604020202020204" pitchFamily="34" charset="0"/>
              </a:rPr>
              <a:t>π</a:t>
            </a:r>
            <a:r>
              <a:rPr lang="en-US" altLang="en-US" sz="2000" b="1" i="1" dirty="0">
                <a:latin typeface="Arial" panose="020B0604020202020204" pitchFamily="34" charset="0"/>
                <a:cs typeface="Arial" panose="020B0604020202020204" pitchFamily="34" charset="0"/>
              </a:rPr>
              <a:t>N Resonance</a:t>
            </a:r>
          </a:p>
        </p:txBody>
      </p:sp>
      <p:pic>
        <p:nvPicPr>
          <p:cNvPr id="2" name="Picture 1"/>
          <p:cNvPicPr>
            <a:picLocks noChangeAspect="1"/>
          </p:cNvPicPr>
          <p:nvPr/>
        </p:nvPicPr>
        <p:blipFill>
          <a:blip r:embed="rId3"/>
          <a:stretch>
            <a:fillRect/>
          </a:stretch>
        </p:blipFill>
        <p:spPr>
          <a:xfrm>
            <a:off x="1626288" y="874061"/>
            <a:ext cx="5860362" cy="5938002"/>
          </a:xfrm>
          <a:prstGeom prst="rect">
            <a:avLst/>
          </a:prstGeom>
          <a:ln>
            <a:solidFill>
              <a:schemeClr val="tx1"/>
            </a:solidFill>
          </a:ln>
        </p:spPr>
      </p:pic>
    </p:spTree>
    <p:extLst>
      <p:ext uri="{BB962C8B-B14F-4D97-AF65-F5344CB8AC3E}">
        <p14:creationId xmlns:p14="http://schemas.microsoft.com/office/powerpoint/2010/main" val="19032558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4" name="Slide Number Placeholder 3"/>
          <p:cNvSpPr>
            <a:spLocks noGrp="1"/>
          </p:cNvSpPr>
          <p:nvPr>
            <p:ph type="sldNum" sz="quarter" idx="12"/>
          </p:nvPr>
        </p:nvSpPr>
        <p:spPr>
          <a:xfrm>
            <a:off x="6505882" y="6297357"/>
            <a:ext cx="2057400" cy="365125"/>
          </a:xfrm>
        </p:spPr>
        <p:txBody>
          <a:bodyPr/>
          <a:lstStyle/>
          <a:p>
            <a:fld id="{C80F0E84-EBBF-41D9-A10F-851B8F407383}" type="slidenum">
              <a:rPr lang="en-US" smtClean="0"/>
              <a:t>104</a:t>
            </a:fld>
            <a:endParaRPr lang="en-US"/>
          </a:p>
        </p:txBody>
      </p:sp>
      <p:sp>
        <p:nvSpPr>
          <p:cNvPr id="5" name="Rectangle 2"/>
          <p:cNvSpPr txBox="1">
            <a:spLocks noChangeArrowheads="1"/>
          </p:cNvSpPr>
          <p:nvPr/>
        </p:nvSpPr>
        <p:spPr>
          <a:xfrm>
            <a:off x="1657350" y="40354"/>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6" name="Rectangle 2"/>
          <p:cNvSpPr txBox="1">
            <a:spLocks noChangeArrowheads="1"/>
          </p:cNvSpPr>
          <p:nvPr/>
        </p:nvSpPr>
        <p:spPr>
          <a:xfrm>
            <a:off x="774290" y="492293"/>
            <a:ext cx="7411065" cy="289809"/>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b="1" i="1" dirty="0">
                <a:latin typeface="Arial" panose="020B0604020202020204" pitchFamily="34" charset="0"/>
                <a:cs typeface="Arial" panose="020B0604020202020204" pitchFamily="34" charset="0"/>
              </a:rPr>
              <a:t>My Thesis – Inelastic Production of the First </a:t>
            </a:r>
            <a:r>
              <a:rPr lang="el-GR" altLang="en-US" sz="2000" b="1" i="1" dirty="0">
                <a:latin typeface="Arial" panose="020B0604020202020204" pitchFamily="34" charset="0"/>
                <a:cs typeface="Arial" panose="020B0604020202020204" pitchFamily="34" charset="0"/>
              </a:rPr>
              <a:t>π</a:t>
            </a:r>
            <a:r>
              <a:rPr lang="en-US" altLang="en-US" sz="2000" b="1" i="1" dirty="0">
                <a:latin typeface="Arial" panose="020B0604020202020204" pitchFamily="34" charset="0"/>
                <a:cs typeface="Arial" panose="020B0604020202020204" pitchFamily="34" charset="0"/>
              </a:rPr>
              <a:t>N Resonance</a:t>
            </a:r>
          </a:p>
        </p:txBody>
      </p:sp>
      <p:pic>
        <p:nvPicPr>
          <p:cNvPr id="7" name="Picture 6"/>
          <p:cNvPicPr>
            <a:picLocks noChangeAspect="1"/>
          </p:cNvPicPr>
          <p:nvPr/>
        </p:nvPicPr>
        <p:blipFill>
          <a:blip r:embed="rId3"/>
          <a:stretch>
            <a:fillRect/>
          </a:stretch>
        </p:blipFill>
        <p:spPr>
          <a:xfrm>
            <a:off x="342737" y="883051"/>
            <a:ext cx="8458525" cy="5138953"/>
          </a:xfrm>
          <a:prstGeom prst="rect">
            <a:avLst/>
          </a:prstGeom>
        </p:spPr>
      </p:pic>
      <p:sp>
        <p:nvSpPr>
          <p:cNvPr id="8" name="TextBox 7"/>
          <p:cNvSpPr txBox="1"/>
          <p:nvPr/>
        </p:nvSpPr>
        <p:spPr>
          <a:xfrm>
            <a:off x="1609418" y="5987019"/>
            <a:ext cx="641072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Experimental Setup at the Berkeley 184-inch Cyclotron</a:t>
            </a:r>
          </a:p>
        </p:txBody>
      </p:sp>
    </p:spTree>
    <p:extLst>
      <p:ext uri="{BB962C8B-B14F-4D97-AF65-F5344CB8AC3E}">
        <p14:creationId xmlns:p14="http://schemas.microsoft.com/office/powerpoint/2010/main" val="34131966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80F0E84-EBBF-41D9-A10F-851B8F407383}" type="slidenum">
              <a:rPr lang="en-US" smtClean="0"/>
              <a:t>105</a:t>
            </a:fld>
            <a:endParaRPr lang="en-US"/>
          </a:p>
        </p:txBody>
      </p:sp>
      <p:sp>
        <p:nvSpPr>
          <p:cNvPr id="5" name="Rectangle 2"/>
          <p:cNvSpPr txBox="1">
            <a:spLocks noChangeArrowheads="1"/>
          </p:cNvSpPr>
          <p:nvPr/>
        </p:nvSpPr>
        <p:spPr>
          <a:xfrm>
            <a:off x="1657350" y="20728"/>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pic>
        <p:nvPicPr>
          <p:cNvPr id="7" name="Picture 6"/>
          <p:cNvPicPr>
            <a:picLocks noChangeAspect="1"/>
          </p:cNvPicPr>
          <p:nvPr/>
        </p:nvPicPr>
        <p:blipFill>
          <a:blip r:embed="rId3"/>
          <a:stretch>
            <a:fillRect/>
          </a:stretch>
        </p:blipFill>
        <p:spPr>
          <a:xfrm>
            <a:off x="-140111" y="1079280"/>
            <a:ext cx="5306329" cy="5778719"/>
          </a:xfrm>
          <a:prstGeom prst="rect">
            <a:avLst/>
          </a:prstGeom>
        </p:spPr>
      </p:pic>
      <p:sp>
        <p:nvSpPr>
          <p:cNvPr id="6" name="Rectangle 2"/>
          <p:cNvSpPr txBox="1">
            <a:spLocks noChangeArrowheads="1"/>
          </p:cNvSpPr>
          <p:nvPr/>
        </p:nvSpPr>
        <p:spPr>
          <a:xfrm>
            <a:off x="1120879" y="467300"/>
            <a:ext cx="6669959" cy="611981"/>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i="1" dirty="0">
                <a:latin typeface="Arial" panose="020B0604020202020204" pitchFamily="34" charset="0"/>
                <a:cs typeface="Arial" panose="020B0604020202020204" pitchFamily="34" charset="0"/>
              </a:rPr>
              <a:t>My PhD Thesis </a:t>
            </a:r>
          </a:p>
          <a:p>
            <a:pPr algn="ctr"/>
            <a:r>
              <a:rPr lang="en-US" altLang="en-US" sz="2000" b="1" i="1" dirty="0">
                <a:latin typeface="Arial" panose="020B0604020202020204" pitchFamily="34" charset="0"/>
                <a:cs typeface="Arial" panose="020B0604020202020204" pitchFamily="34" charset="0"/>
              </a:rPr>
              <a:t>Inelastic Production of the First </a:t>
            </a:r>
            <a:r>
              <a:rPr lang="el-GR" altLang="en-US" sz="2000" b="1" i="1" dirty="0">
                <a:latin typeface="Arial" panose="020B0604020202020204" pitchFamily="34" charset="0"/>
                <a:cs typeface="Arial" panose="020B0604020202020204" pitchFamily="34" charset="0"/>
              </a:rPr>
              <a:t>π</a:t>
            </a:r>
            <a:r>
              <a:rPr lang="en-US" altLang="en-US" sz="2000" b="1" i="1" dirty="0">
                <a:latin typeface="Arial" panose="020B0604020202020204" pitchFamily="34" charset="0"/>
                <a:cs typeface="Arial" panose="020B0604020202020204" pitchFamily="34" charset="0"/>
              </a:rPr>
              <a:t>N Resonance</a:t>
            </a:r>
          </a:p>
        </p:txBody>
      </p:sp>
      <p:sp>
        <p:nvSpPr>
          <p:cNvPr id="8" name="TextBox 7"/>
          <p:cNvSpPr txBox="1"/>
          <p:nvPr/>
        </p:nvSpPr>
        <p:spPr>
          <a:xfrm>
            <a:off x="4980806" y="2271253"/>
            <a:ext cx="3588007" cy="2246769"/>
          </a:xfrm>
          <a:prstGeom prst="rect">
            <a:avLst/>
          </a:prstGeom>
          <a:noFill/>
        </p:spPr>
        <p:txBody>
          <a:bodyPr wrap="square" rtlCol="0">
            <a:spAutoFit/>
          </a:bodyPr>
          <a:lstStyle/>
          <a:p>
            <a:r>
              <a:rPr lang="en-US" sz="2000" dirty="0"/>
              <a:t>Inelastic Pion Scattering.   The data showed climbing the peak, early evidence for producing the </a:t>
            </a:r>
            <a:r>
              <a:rPr lang="el-GR" sz="2000" dirty="0"/>
              <a:t>Δ</a:t>
            </a:r>
            <a:r>
              <a:rPr lang="en-US" sz="2000" dirty="0"/>
              <a:t>(1238)</a:t>
            </a:r>
            <a:r>
              <a:rPr lang="en-US" sz="2000" baseline="-25000" dirty="0"/>
              <a:t> </a:t>
            </a:r>
            <a:r>
              <a:rPr lang="en-US" sz="2000" dirty="0"/>
              <a:t>resonance.</a:t>
            </a:r>
          </a:p>
          <a:p>
            <a:endParaRPr lang="en-US" sz="2000" dirty="0"/>
          </a:p>
          <a:p>
            <a:endParaRPr lang="en-US" sz="2000" dirty="0"/>
          </a:p>
          <a:p>
            <a:r>
              <a:rPr lang="en-US" sz="2000" dirty="0"/>
              <a:t>Good enough for a PhD thesis!!</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119012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1556" name="Object 1028"/>
          <p:cNvGraphicFramePr>
            <a:graphicFrameLocks noChangeAspect="1"/>
          </p:cNvGraphicFramePr>
          <p:nvPr>
            <p:extLst/>
          </p:nvPr>
        </p:nvGraphicFramePr>
        <p:xfrm>
          <a:off x="103238" y="811633"/>
          <a:ext cx="6286099" cy="5770990"/>
        </p:xfrm>
        <a:graphic>
          <a:graphicData uri="http://schemas.openxmlformats.org/presentationml/2006/ole">
            <mc:AlternateContent xmlns:mc="http://schemas.openxmlformats.org/markup-compatibility/2006">
              <mc:Choice xmlns:v="urn:schemas-microsoft-com:vml" Requires="v">
                <p:oleObj spid="_x0000_s39952" name="PaperPort Document" r:id="rId4" imgW="3675888" imgH="3374136" progId="Paper.Document">
                  <p:embed/>
                </p:oleObj>
              </mc:Choice>
              <mc:Fallback>
                <p:oleObj name="PaperPort Document" r:id="rId4" imgW="3675888" imgH="3374136" progId="Paper.Document">
                  <p:embed/>
                  <p:pic>
                    <p:nvPicPr>
                      <p:cNvPr id="151556"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38" y="811633"/>
                        <a:ext cx="6286099" cy="5770990"/>
                      </a:xfrm>
                      <a:prstGeom prst="rect">
                        <a:avLst/>
                      </a:prstGeom>
                      <a:noFill/>
                      <a:ln>
                        <a:noFill/>
                      </a:ln>
                      <a:effectLst/>
                    </p:spPr>
                  </p:pic>
                </p:oleObj>
              </mc:Fallback>
            </mc:AlternateContent>
          </a:graphicData>
        </a:graphic>
      </p:graphicFrame>
      <p:sp>
        <p:nvSpPr>
          <p:cNvPr id="151557" name="Text Box 1029"/>
          <p:cNvSpPr txBox="1">
            <a:spLocks noChangeArrowheads="1"/>
          </p:cNvSpPr>
          <p:nvPr/>
        </p:nvSpPr>
        <p:spPr bwMode="auto">
          <a:xfrm>
            <a:off x="5984158" y="1911296"/>
            <a:ext cx="2769009"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These are just the tip of the iceberg:</a:t>
            </a:r>
          </a:p>
          <a:p>
            <a:r>
              <a:rPr lang="en-US" altLang="en-US" sz="2000" dirty="0">
                <a:latin typeface="Arial" panose="020B0604020202020204" pitchFamily="34" charset="0"/>
                <a:cs typeface="Arial" panose="020B0604020202020204" pitchFamily="34" charset="0"/>
              </a:rPr>
              <a:t>At least twenty </a:t>
            </a:r>
            <a:r>
              <a:rPr lang="en-US" altLang="en-US" sz="2000" dirty="0">
                <a:latin typeface="Arial" panose="020B0604020202020204" pitchFamily="34" charset="0"/>
                <a:cs typeface="Arial" panose="020B0604020202020204" pitchFamily="34" charset="0"/>
                <a:sym typeface="Symbol" panose="05050102010706020507" pitchFamily="18" charset="2"/>
              </a:rPr>
              <a:t>N </a:t>
            </a:r>
            <a:r>
              <a:rPr lang="en-US" altLang="en-US" sz="2000" dirty="0">
                <a:latin typeface="Arial" panose="020B0604020202020204" pitchFamily="34" charset="0"/>
                <a:cs typeface="Arial" panose="020B0604020202020204" pitchFamily="34" charset="0"/>
              </a:rPr>
              <a:t>states with mass&lt; 2200 MeV.</a:t>
            </a:r>
          </a:p>
          <a:p>
            <a:endParaRPr lang="en-US" altLang="en-US" sz="2000" dirty="0">
              <a:latin typeface="Arial" panose="020B0604020202020204" pitchFamily="34" charset="0"/>
              <a:cs typeface="Arial" panose="020B0604020202020204" pitchFamily="34" charset="0"/>
            </a:endParaRPr>
          </a:p>
          <a:p>
            <a:r>
              <a:rPr lang="en-US" altLang="en-US" sz="2000" dirty="0">
                <a:latin typeface="Arial" panose="020B0604020202020204" pitchFamily="34" charset="0"/>
                <a:cs typeface="Arial" panose="020B0604020202020204" pitchFamily="34" charset="0"/>
              </a:rPr>
              <a:t>All decay with </a:t>
            </a:r>
            <a:r>
              <a:rPr lang="en-US" altLang="en-US" sz="2000" dirty="0">
                <a:solidFill>
                  <a:srgbClr val="FF0000"/>
                </a:solidFill>
                <a:latin typeface="Arial" panose="020B0604020202020204" pitchFamily="34" charset="0"/>
                <a:cs typeface="Arial" panose="020B0604020202020204" pitchFamily="34" charset="0"/>
              </a:rPr>
              <a:t>short</a:t>
            </a:r>
            <a:r>
              <a:rPr lang="en-US" altLang="en-US" sz="2000" dirty="0">
                <a:latin typeface="Arial" panose="020B0604020202020204" pitchFamily="34" charset="0"/>
                <a:cs typeface="Arial" panose="020B0604020202020204" pitchFamily="34" charset="0"/>
              </a:rPr>
              <a:t> lifetimes because they decay by Strong Interactions</a:t>
            </a:r>
          </a:p>
        </p:txBody>
      </p:sp>
      <p:sp>
        <p:nvSpPr>
          <p:cNvPr id="7" name="Rectangle 2"/>
          <p:cNvSpPr txBox="1">
            <a:spLocks noChangeArrowheads="1"/>
          </p:cNvSpPr>
          <p:nvPr/>
        </p:nvSpPr>
        <p:spPr>
          <a:xfrm>
            <a:off x="1734779" y="35651"/>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8" name="Rectangle 2"/>
          <p:cNvSpPr txBox="1">
            <a:spLocks noChangeArrowheads="1"/>
          </p:cNvSpPr>
          <p:nvPr/>
        </p:nvSpPr>
        <p:spPr>
          <a:xfrm>
            <a:off x="2372688" y="479793"/>
            <a:ext cx="4675199" cy="331840"/>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i="1" dirty="0">
                <a:latin typeface="Arial" panose="020B0604020202020204" pitchFamily="34" charset="0"/>
                <a:cs typeface="Arial" panose="020B0604020202020204" pitchFamily="34" charset="0"/>
              </a:rPr>
              <a:t>Many Pion + Proton Resonate States</a:t>
            </a:r>
          </a:p>
        </p:txBody>
      </p:sp>
      <p:sp>
        <p:nvSpPr>
          <p:cNvPr id="3" name="Slide Number Placeholder 2"/>
          <p:cNvSpPr>
            <a:spLocks noGrp="1"/>
          </p:cNvSpPr>
          <p:nvPr>
            <p:ph type="sldNum" sz="quarter" idx="12"/>
          </p:nvPr>
        </p:nvSpPr>
        <p:spPr/>
        <p:txBody>
          <a:bodyPr/>
          <a:lstStyle/>
          <a:p>
            <a:fld id="{C80F0E84-EBBF-41D9-A10F-851B8F407383}" type="slidenum">
              <a:rPr lang="en-US" smtClean="0"/>
              <a:t>106</a:t>
            </a:fld>
            <a:endParaRPr lang="en-US"/>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2107480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15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51557"/>
                                        </p:tgtEl>
                                        <p:attrNameLst>
                                          <p:attrName>style.visibility</p:attrName>
                                        </p:attrNameLst>
                                      </p:cBhvr>
                                      <p:to>
                                        <p:strVal val="visible"/>
                                      </p:to>
                                    </p:set>
                                    <p:anim calcmode="lin" valueType="num">
                                      <p:cBhvr additive="base">
                                        <p:cTn id="11" dur="500" fill="hold"/>
                                        <p:tgtEl>
                                          <p:spTgt spid="151557"/>
                                        </p:tgtEl>
                                        <p:attrNameLst>
                                          <p:attrName>ppt_x</p:attrName>
                                        </p:attrNameLst>
                                      </p:cBhvr>
                                      <p:tavLst>
                                        <p:tav tm="0">
                                          <p:val>
                                            <p:strVal val="#ppt_x"/>
                                          </p:val>
                                        </p:tav>
                                        <p:tav tm="100000">
                                          <p:val>
                                            <p:strVal val="#ppt_x"/>
                                          </p:val>
                                        </p:tav>
                                      </p:tavLst>
                                    </p:anim>
                                    <p:anim calcmode="lin" valueType="num">
                                      <p:cBhvr additive="base">
                                        <p:cTn id="12" dur="500" fill="hold"/>
                                        <p:tgtEl>
                                          <p:spTgt spid="1515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7"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747" name="Object 3"/>
          <p:cNvGraphicFramePr>
            <a:graphicFrameLocks noChangeAspect="1"/>
          </p:cNvGraphicFramePr>
          <p:nvPr>
            <p:extLst/>
          </p:nvPr>
        </p:nvGraphicFramePr>
        <p:xfrm>
          <a:off x="425973" y="2513924"/>
          <a:ext cx="6636967" cy="4703364"/>
        </p:xfrm>
        <a:graphic>
          <a:graphicData uri="http://schemas.openxmlformats.org/presentationml/2006/ole">
            <mc:AlternateContent xmlns:mc="http://schemas.openxmlformats.org/markup-compatibility/2006">
              <mc:Choice xmlns:v="urn:schemas-microsoft-com:vml" Requires="v">
                <p:oleObj spid="_x0000_s40990" name="PaperPort Document" r:id="rId4" imgW="4613148" imgH="2857500" progId="Paper.Document">
                  <p:embed/>
                </p:oleObj>
              </mc:Choice>
              <mc:Fallback>
                <p:oleObj name="PaperPort Document" r:id="rId4" imgW="4613148" imgH="2857500" progId="Paper.Document">
                  <p:embed/>
                  <p:pic>
                    <p:nvPicPr>
                      <p:cNvPr id="15974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73" y="2513924"/>
                        <a:ext cx="6636967" cy="4703364"/>
                      </a:xfrm>
                      <a:prstGeom prst="rect">
                        <a:avLst/>
                      </a:prstGeom>
                      <a:noFill/>
                      <a:ln>
                        <a:noFill/>
                      </a:ln>
                      <a:effectLst/>
                    </p:spPr>
                  </p:pic>
                </p:oleObj>
              </mc:Fallback>
            </mc:AlternateContent>
          </a:graphicData>
        </a:graphic>
      </p:graphicFrame>
      <p:graphicFrame>
        <p:nvGraphicFramePr>
          <p:cNvPr id="159748" name="Object 4"/>
          <p:cNvGraphicFramePr>
            <a:graphicFrameLocks noChangeAspect="1"/>
          </p:cNvGraphicFramePr>
          <p:nvPr>
            <p:extLst/>
          </p:nvPr>
        </p:nvGraphicFramePr>
        <p:xfrm>
          <a:off x="2009672" y="842602"/>
          <a:ext cx="4831762" cy="1017079"/>
        </p:xfrm>
        <a:graphic>
          <a:graphicData uri="http://schemas.openxmlformats.org/presentationml/2006/ole">
            <mc:AlternateContent xmlns:mc="http://schemas.openxmlformats.org/markup-compatibility/2006">
              <mc:Choice xmlns:v="urn:schemas-microsoft-com:vml" Requires="v">
                <p:oleObj spid="_x0000_s40991" name="Equation" r:id="rId6" imgW="2286000" imgH="482600" progId="Equation.DSMT4">
                  <p:embed/>
                </p:oleObj>
              </mc:Choice>
              <mc:Fallback>
                <p:oleObj name="Equation" r:id="rId6" imgW="2286000" imgH="482600" progId="Equation.DSMT4">
                  <p:embed/>
                  <p:pic>
                    <p:nvPicPr>
                      <p:cNvPr id="1597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9672" y="842602"/>
                        <a:ext cx="4831762" cy="1017079"/>
                      </a:xfrm>
                      <a:prstGeom prst="rect">
                        <a:avLst/>
                      </a:prstGeom>
                      <a:noFill/>
                      <a:ln>
                        <a:noFill/>
                      </a:ln>
                      <a:effectLst/>
                    </p:spPr>
                  </p:pic>
                </p:oleObj>
              </mc:Fallback>
            </mc:AlternateContent>
          </a:graphicData>
        </a:graphic>
      </p:graphicFrame>
      <p:grpSp>
        <p:nvGrpSpPr>
          <p:cNvPr id="159758" name="Group 14"/>
          <p:cNvGrpSpPr>
            <a:grpSpLocks/>
          </p:cNvGrpSpPr>
          <p:nvPr/>
        </p:nvGrpSpPr>
        <p:grpSpPr bwMode="auto">
          <a:xfrm>
            <a:off x="960527" y="1896081"/>
            <a:ext cx="1464469" cy="1966914"/>
            <a:chOff x="154" y="861"/>
            <a:chExt cx="1230" cy="1652"/>
          </a:xfrm>
        </p:grpSpPr>
        <p:sp>
          <p:nvSpPr>
            <p:cNvPr id="13324" name="Freeform 6"/>
            <p:cNvSpPr>
              <a:spLocks/>
            </p:cNvSpPr>
            <p:nvPr/>
          </p:nvSpPr>
          <p:spPr bwMode="auto">
            <a:xfrm>
              <a:off x="1000" y="1386"/>
              <a:ext cx="384" cy="384"/>
            </a:xfrm>
            <a:custGeom>
              <a:avLst/>
              <a:gdLst>
                <a:gd name="T0" fmla="*/ 288 w 384"/>
                <a:gd name="T1" fmla="*/ 384 h 384"/>
                <a:gd name="T2" fmla="*/ 336 w 384"/>
                <a:gd name="T3" fmla="*/ 144 h 384"/>
                <a:gd name="T4" fmla="*/ 0 w 384"/>
                <a:gd name="T5" fmla="*/ 0 h 384"/>
                <a:gd name="T6" fmla="*/ 0 60000 65536"/>
                <a:gd name="T7" fmla="*/ 0 60000 65536"/>
                <a:gd name="T8" fmla="*/ 0 60000 65536"/>
              </a:gdLst>
              <a:ahLst/>
              <a:cxnLst>
                <a:cxn ang="T6">
                  <a:pos x="T0" y="T1"/>
                </a:cxn>
                <a:cxn ang="T7">
                  <a:pos x="T2" y="T3"/>
                </a:cxn>
                <a:cxn ang="T8">
                  <a:pos x="T4" y="T5"/>
                </a:cxn>
              </a:cxnLst>
              <a:rect l="0" t="0" r="r" b="b"/>
              <a:pathLst>
                <a:path w="384" h="384">
                  <a:moveTo>
                    <a:pt x="288" y="384"/>
                  </a:moveTo>
                  <a:cubicBezTo>
                    <a:pt x="336" y="296"/>
                    <a:pt x="384" y="208"/>
                    <a:pt x="336" y="144"/>
                  </a:cubicBezTo>
                  <a:cubicBezTo>
                    <a:pt x="288" y="80"/>
                    <a:pt x="56" y="24"/>
                    <a:pt x="0" y="0"/>
                  </a:cubicBezTo>
                </a:path>
              </a:pathLst>
            </a:custGeom>
            <a:noFill/>
            <a:ln w="57150" cmpd="sng">
              <a:solidFill>
                <a:schemeClr val="accent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3325" name="Text Box 7"/>
            <p:cNvSpPr txBox="1">
              <a:spLocks noChangeArrowheads="1"/>
            </p:cNvSpPr>
            <p:nvPr/>
          </p:nvSpPr>
          <p:spPr bwMode="auto">
            <a:xfrm>
              <a:off x="154" y="861"/>
              <a:ext cx="1216"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b="1" dirty="0">
                  <a:solidFill>
                    <a:srgbClr val="008000"/>
                  </a:solidFill>
                  <a:latin typeface="Arial" panose="020B0604020202020204" pitchFamily="34" charset="0"/>
                  <a:cs typeface="Arial" panose="020B0604020202020204" pitchFamily="34" charset="0"/>
                  <a:sym typeface="Symbol" panose="05050102010706020507" pitchFamily="18" charset="2"/>
                </a:rPr>
                <a:t>-meson</a:t>
              </a:r>
              <a:endParaRPr lang="en-US" altLang="en-US" sz="2400" b="1" dirty="0">
                <a:latin typeface="Arial" panose="020B0604020202020204" pitchFamily="34" charset="0"/>
                <a:cs typeface="Arial" panose="020B0604020202020204" pitchFamily="34" charset="0"/>
              </a:endParaRPr>
            </a:p>
          </p:txBody>
        </p:sp>
        <p:sp>
          <p:nvSpPr>
            <p:cNvPr id="13326" name="Freeform 9"/>
            <p:cNvSpPr>
              <a:spLocks/>
            </p:cNvSpPr>
            <p:nvPr/>
          </p:nvSpPr>
          <p:spPr bwMode="auto">
            <a:xfrm>
              <a:off x="671" y="1217"/>
              <a:ext cx="504" cy="1296"/>
            </a:xfrm>
            <a:custGeom>
              <a:avLst/>
              <a:gdLst>
                <a:gd name="T0" fmla="*/ 72 w 504"/>
                <a:gd name="T1" fmla="*/ 0 h 1296"/>
                <a:gd name="T2" fmla="*/ 72 w 504"/>
                <a:gd name="T3" fmla="*/ 624 h 1296"/>
                <a:gd name="T4" fmla="*/ 504 w 504"/>
                <a:gd name="T5" fmla="*/ 1296 h 1296"/>
                <a:gd name="T6" fmla="*/ 0 60000 65536"/>
                <a:gd name="T7" fmla="*/ 0 60000 65536"/>
                <a:gd name="T8" fmla="*/ 0 60000 65536"/>
              </a:gdLst>
              <a:ahLst/>
              <a:cxnLst>
                <a:cxn ang="T6">
                  <a:pos x="T0" y="T1"/>
                </a:cxn>
                <a:cxn ang="T7">
                  <a:pos x="T2" y="T3"/>
                </a:cxn>
                <a:cxn ang="T8">
                  <a:pos x="T4" y="T5"/>
                </a:cxn>
              </a:cxnLst>
              <a:rect l="0" t="0" r="r" b="b"/>
              <a:pathLst>
                <a:path w="504" h="1296">
                  <a:moveTo>
                    <a:pt x="72" y="0"/>
                  </a:moveTo>
                  <a:cubicBezTo>
                    <a:pt x="36" y="204"/>
                    <a:pt x="0" y="408"/>
                    <a:pt x="72" y="624"/>
                  </a:cubicBezTo>
                  <a:cubicBezTo>
                    <a:pt x="144" y="840"/>
                    <a:pt x="432" y="1184"/>
                    <a:pt x="504" y="1296"/>
                  </a:cubicBezTo>
                </a:path>
              </a:pathLst>
            </a:custGeom>
            <a:noFill/>
            <a:ln w="38100" cmpd="sng">
              <a:solidFill>
                <a:schemeClr val="accent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159759" name="Group 15"/>
          <p:cNvGrpSpPr>
            <a:grpSpLocks/>
          </p:cNvGrpSpPr>
          <p:nvPr/>
        </p:nvGrpSpPr>
        <p:grpSpPr bwMode="auto">
          <a:xfrm>
            <a:off x="5317792" y="2033004"/>
            <a:ext cx="1794272" cy="1022747"/>
            <a:chOff x="3120" y="1445"/>
            <a:chExt cx="1507" cy="859"/>
          </a:xfrm>
        </p:grpSpPr>
        <p:sp>
          <p:nvSpPr>
            <p:cNvPr id="13322" name="Freeform 10"/>
            <p:cNvSpPr>
              <a:spLocks/>
            </p:cNvSpPr>
            <p:nvPr/>
          </p:nvSpPr>
          <p:spPr bwMode="auto">
            <a:xfrm>
              <a:off x="3120" y="2016"/>
              <a:ext cx="768" cy="288"/>
            </a:xfrm>
            <a:custGeom>
              <a:avLst/>
              <a:gdLst>
                <a:gd name="T0" fmla="*/ 0 w 480"/>
                <a:gd name="T1" fmla="*/ 288 h 528"/>
                <a:gd name="T2" fmla="*/ 154 w 480"/>
                <a:gd name="T3" fmla="*/ 79 h 528"/>
                <a:gd name="T4" fmla="*/ 768 w 480"/>
                <a:gd name="T5" fmla="*/ 0 h 528"/>
                <a:gd name="T6" fmla="*/ 0 60000 65536"/>
                <a:gd name="T7" fmla="*/ 0 60000 65536"/>
                <a:gd name="T8" fmla="*/ 0 60000 65536"/>
              </a:gdLst>
              <a:ahLst/>
              <a:cxnLst>
                <a:cxn ang="T6">
                  <a:pos x="T0" y="T1"/>
                </a:cxn>
                <a:cxn ang="T7">
                  <a:pos x="T2" y="T3"/>
                </a:cxn>
                <a:cxn ang="T8">
                  <a:pos x="T4" y="T5"/>
                </a:cxn>
              </a:cxnLst>
              <a:rect l="0" t="0" r="r" b="b"/>
              <a:pathLst>
                <a:path w="480" h="528">
                  <a:moveTo>
                    <a:pt x="0" y="528"/>
                  </a:moveTo>
                  <a:cubicBezTo>
                    <a:pt x="8" y="380"/>
                    <a:pt x="16" y="232"/>
                    <a:pt x="96" y="144"/>
                  </a:cubicBezTo>
                  <a:cubicBezTo>
                    <a:pt x="176" y="56"/>
                    <a:pt x="416" y="24"/>
                    <a:pt x="480" y="0"/>
                  </a:cubicBezTo>
                </a:path>
              </a:pathLst>
            </a:custGeom>
            <a:noFill/>
            <a:ln w="38100" cmpd="sng">
              <a:solidFill>
                <a:schemeClr val="accent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3323" name="Text Box 11"/>
            <p:cNvSpPr txBox="1">
              <a:spLocks noChangeArrowheads="1"/>
            </p:cNvSpPr>
            <p:nvPr/>
          </p:nvSpPr>
          <p:spPr bwMode="auto">
            <a:xfrm>
              <a:off x="3528" y="1445"/>
              <a:ext cx="1099"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100" b="1" dirty="0">
                  <a:solidFill>
                    <a:srgbClr val="008000"/>
                  </a:solidFill>
                  <a:sym typeface="Symbol" panose="05050102010706020507" pitchFamily="18" charset="2"/>
                </a:rPr>
                <a:t>-meson</a:t>
              </a:r>
              <a:endParaRPr lang="en-US" altLang="en-US" sz="2100" b="1" dirty="0"/>
            </a:p>
          </p:txBody>
        </p:sp>
      </p:grpSp>
      <p:sp>
        <p:nvSpPr>
          <p:cNvPr id="159756" name="Text Box 12"/>
          <p:cNvSpPr txBox="1">
            <a:spLocks noChangeArrowheads="1"/>
          </p:cNvSpPr>
          <p:nvPr/>
        </p:nvSpPr>
        <p:spPr bwMode="auto">
          <a:xfrm>
            <a:off x="7015006" y="3055751"/>
            <a:ext cx="1897856" cy="2246769"/>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About 40 such strongly decaying mesons with mass less than 2500 MeV now observed</a:t>
            </a:r>
          </a:p>
        </p:txBody>
      </p:sp>
      <p:sp>
        <p:nvSpPr>
          <p:cNvPr id="15" name="Rectangle 2"/>
          <p:cNvSpPr txBox="1">
            <a:spLocks noChangeArrowheads="1"/>
          </p:cNvSpPr>
          <p:nvPr/>
        </p:nvSpPr>
        <p:spPr>
          <a:xfrm>
            <a:off x="1510903" y="10075"/>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16" name="Rectangle 2"/>
          <p:cNvSpPr txBox="1">
            <a:spLocks noChangeArrowheads="1"/>
          </p:cNvSpPr>
          <p:nvPr/>
        </p:nvSpPr>
        <p:spPr>
          <a:xfrm>
            <a:off x="1684427" y="454217"/>
            <a:ext cx="5490740" cy="351633"/>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i="1" dirty="0">
                <a:latin typeface="Arial" panose="020B0604020202020204" pitchFamily="34" charset="0"/>
                <a:cs typeface="Arial" panose="020B0604020202020204" pitchFamily="34" charset="0"/>
              </a:rPr>
              <a:t>Events with Many </a:t>
            </a:r>
            <a:r>
              <a:rPr lang="en-US" altLang="en-US" sz="2000" b="1" i="1" dirty="0" err="1">
                <a:latin typeface="Arial" panose="020B0604020202020204" pitchFamily="34" charset="0"/>
                <a:cs typeface="Arial" panose="020B0604020202020204" pitchFamily="34" charset="0"/>
              </a:rPr>
              <a:t>Pions</a:t>
            </a:r>
            <a:r>
              <a:rPr lang="en-US" altLang="en-US" sz="2000" b="1" i="1" dirty="0">
                <a:latin typeface="Arial" panose="020B0604020202020204" pitchFamily="34" charset="0"/>
                <a:cs typeface="Arial" panose="020B0604020202020204" pitchFamily="34" charset="0"/>
              </a:rPr>
              <a:t>, Many Resonances</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107</a:t>
            </a:fld>
            <a:endParaRPr lang="en-US"/>
          </a:p>
        </p:txBody>
      </p:sp>
    </p:spTree>
    <p:extLst>
      <p:ext uri="{BB962C8B-B14F-4D97-AF65-F5344CB8AC3E}">
        <p14:creationId xmlns:p14="http://schemas.microsoft.com/office/powerpoint/2010/main" val="451774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9748"/>
                                        </p:tgtEl>
                                        <p:attrNameLst>
                                          <p:attrName>style.visibility</p:attrName>
                                        </p:attrNameLst>
                                      </p:cBhvr>
                                      <p:to>
                                        <p:strVal val="visible"/>
                                      </p:to>
                                    </p:set>
                                    <p:anim calcmode="lin" valueType="num">
                                      <p:cBhvr additive="base">
                                        <p:cTn id="7" dur="500" fill="hold"/>
                                        <p:tgtEl>
                                          <p:spTgt spid="159748"/>
                                        </p:tgtEl>
                                        <p:attrNameLst>
                                          <p:attrName>ppt_x</p:attrName>
                                        </p:attrNameLst>
                                      </p:cBhvr>
                                      <p:tavLst>
                                        <p:tav tm="0">
                                          <p:val>
                                            <p:strVal val="0-#ppt_w/2"/>
                                          </p:val>
                                        </p:tav>
                                        <p:tav tm="100000">
                                          <p:val>
                                            <p:strVal val="#ppt_x"/>
                                          </p:val>
                                        </p:tav>
                                      </p:tavLst>
                                    </p:anim>
                                    <p:anim calcmode="lin" valueType="num">
                                      <p:cBhvr additive="base">
                                        <p:cTn id="8" dur="500" fill="hold"/>
                                        <p:tgtEl>
                                          <p:spTgt spid="1597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59747"/>
                                        </p:tgtEl>
                                        <p:attrNameLst>
                                          <p:attrName>style.visibility</p:attrName>
                                        </p:attrNameLst>
                                      </p:cBhvr>
                                      <p:to>
                                        <p:strVal val="visible"/>
                                      </p:to>
                                    </p:set>
                                    <p:anim calcmode="lin" valueType="num">
                                      <p:cBhvr additive="base">
                                        <p:cTn id="13" dur="500" fill="hold"/>
                                        <p:tgtEl>
                                          <p:spTgt spid="159747"/>
                                        </p:tgtEl>
                                        <p:attrNameLst>
                                          <p:attrName>ppt_x</p:attrName>
                                        </p:attrNameLst>
                                      </p:cBhvr>
                                      <p:tavLst>
                                        <p:tav tm="0">
                                          <p:val>
                                            <p:strVal val="#ppt_x"/>
                                          </p:val>
                                        </p:tav>
                                        <p:tav tm="100000">
                                          <p:val>
                                            <p:strVal val="#ppt_x"/>
                                          </p:val>
                                        </p:tav>
                                      </p:tavLst>
                                    </p:anim>
                                    <p:anim calcmode="lin" valueType="num">
                                      <p:cBhvr additive="base">
                                        <p:cTn id="14" dur="500" fill="hold"/>
                                        <p:tgtEl>
                                          <p:spTgt spid="15974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6" presetClass="entr" presetSubtype="26" fill="hold" nodeType="clickEffect">
                                  <p:stCondLst>
                                    <p:cond delay="0"/>
                                  </p:stCondLst>
                                  <p:childTnLst>
                                    <p:set>
                                      <p:cBhvr>
                                        <p:cTn id="18" dur="1" fill="hold">
                                          <p:stCondLst>
                                            <p:cond delay="0"/>
                                          </p:stCondLst>
                                        </p:cTn>
                                        <p:tgtEl>
                                          <p:spTgt spid="159758"/>
                                        </p:tgtEl>
                                        <p:attrNameLst>
                                          <p:attrName>style.visibility</p:attrName>
                                        </p:attrNameLst>
                                      </p:cBhvr>
                                      <p:to>
                                        <p:strVal val="visible"/>
                                      </p:to>
                                    </p:set>
                                    <p:animEffect transition="in" filter="barn(inHorizontal)">
                                      <p:cBhvr>
                                        <p:cTn id="19" dur="500"/>
                                        <p:tgtEl>
                                          <p:spTgt spid="15975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159759"/>
                                        </p:tgtEl>
                                        <p:attrNameLst>
                                          <p:attrName>style.visibility</p:attrName>
                                        </p:attrNameLst>
                                      </p:cBhvr>
                                      <p:to>
                                        <p:strVal val="visible"/>
                                      </p:to>
                                    </p:set>
                                    <p:animEffect transition="in" filter="barn(inVertical)">
                                      <p:cBhvr>
                                        <p:cTn id="24" dur="500"/>
                                        <p:tgtEl>
                                          <p:spTgt spid="15975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59756"/>
                                        </p:tgtEl>
                                        <p:attrNameLst>
                                          <p:attrName>style.visibility</p:attrName>
                                        </p:attrNameLst>
                                      </p:cBhvr>
                                      <p:to>
                                        <p:strVal val="visible"/>
                                      </p:to>
                                    </p:set>
                                    <p:anim calcmode="lin" valueType="num">
                                      <p:cBhvr additive="base">
                                        <p:cTn id="29" dur="500" fill="hold"/>
                                        <p:tgtEl>
                                          <p:spTgt spid="159756"/>
                                        </p:tgtEl>
                                        <p:attrNameLst>
                                          <p:attrName>ppt_x</p:attrName>
                                        </p:attrNameLst>
                                      </p:cBhvr>
                                      <p:tavLst>
                                        <p:tav tm="0">
                                          <p:val>
                                            <p:strVal val="1+#ppt_w/2"/>
                                          </p:val>
                                        </p:tav>
                                        <p:tav tm="100000">
                                          <p:val>
                                            <p:strVal val="#ppt_x"/>
                                          </p:val>
                                        </p:tav>
                                      </p:tavLst>
                                    </p:anim>
                                    <p:anim calcmode="lin" valueType="num">
                                      <p:cBhvr additive="base">
                                        <p:cTn id="30" dur="500" fill="hold"/>
                                        <p:tgtEl>
                                          <p:spTgt spid="1597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6" grpId="0" animBg="1"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1011" name="Object 3"/>
          <p:cNvGraphicFramePr>
            <a:graphicFrameLocks noChangeAspect="1"/>
          </p:cNvGraphicFramePr>
          <p:nvPr>
            <p:extLst/>
          </p:nvPr>
        </p:nvGraphicFramePr>
        <p:xfrm>
          <a:off x="733655" y="1900004"/>
          <a:ext cx="3582361" cy="3537582"/>
        </p:xfrm>
        <a:graphic>
          <a:graphicData uri="http://schemas.openxmlformats.org/presentationml/2006/ole">
            <mc:AlternateContent xmlns:mc="http://schemas.openxmlformats.org/markup-compatibility/2006">
              <mc:Choice xmlns:v="urn:schemas-microsoft-com:vml" Requires="v">
                <p:oleObj spid="_x0000_s42014" name="PaperPort Document" r:id="rId4" imgW="2866644" imgH="2830068" progId="Paper.Document">
                  <p:embed/>
                </p:oleObj>
              </mc:Choice>
              <mc:Fallback>
                <p:oleObj name="PaperPort Document" r:id="rId4" imgW="2866644" imgH="2830068" progId="Paper.Document">
                  <p:embed/>
                  <p:pic>
                    <p:nvPicPr>
                      <p:cNvPr id="1710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655" y="1900004"/>
                        <a:ext cx="3582361" cy="3537582"/>
                      </a:xfrm>
                      <a:prstGeom prst="rect">
                        <a:avLst/>
                      </a:prstGeom>
                      <a:noFill/>
                      <a:ln>
                        <a:noFill/>
                      </a:ln>
                      <a:effectLst/>
                    </p:spPr>
                  </p:pic>
                </p:oleObj>
              </mc:Fallback>
            </mc:AlternateContent>
          </a:graphicData>
        </a:graphic>
      </p:graphicFrame>
      <p:sp>
        <p:nvSpPr>
          <p:cNvPr id="171012" name="Text Box 4"/>
          <p:cNvSpPr txBox="1">
            <a:spLocks noChangeArrowheads="1"/>
          </p:cNvSpPr>
          <p:nvPr/>
        </p:nvSpPr>
        <p:spPr bwMode="auto">
          <a:xfrm>
            <a:off x="1657350" y="4114801"/>
            <a:ext cx="1386918" cy="3231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1500"/>
              <a:t>3 cm Pb plate</a:t>
            </a:r>
            <a:endParaRPr lang="en-US" altLang="en-US" sz="2100"/>
          </a:p>
        </p:txBody>
      </p:sp>
      <p:grpSp>
        <p:nvGrpSpPr>
          <p:cNvPr id="171020" name="Group 12"/>
          <p:cNvGrpSpPr>
            <a:grpSpLocks/>
          </p:cNvGrpSpPr>
          <p:nvPr/>
        </p:nvGrpSpPr>
        <p:grpSpPr bwMode="auto">
          <a:xfrm>
            <a:off x="3963629" y="2496360"/>
            <a:ext cx="1092994" cy="514350"/>
            <a:chOff x="1872" y="1728"/>
            <a:chExt cx="918" cy="432"/>
          </a:xfrm>
        </p:grpSpPr>
        <p:sp>
          <p:nvSpPr>
            <p:cNvPr id="15373" name="Line 5"/>
            <p:cNvSpPr>
              <a:spLocks noChangeShapeType="1"/>
            </p:cNvSpPr>
            <p:nvPr/>
          </p:nvSpPr>
          <p:spPr bwMode="auto">
            <a:xfrm flipV="1">
              <a:off x="1872" y="1968"/>
              <a:ext cx="672" cy="192"/>
            </a:xfrm>
            <a:prstGeom prst="line">
              <a:avLst/>
            </a:prstGeom>
            <a:noFill/>
            <a:ln w="381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5374" name="Text Box 6"/>
            <p:cNvSpPr txBox="1">
              <a:spLocks noChangeArrowheads="1"/>
            </p:cNvSpPr>
            <p:nvPr/>
          </p:nvSpPr>
          <p:spPr bwMode="auto">
            <a:xfrm>
              <a:off x="2208" y="1728"/>
              <a:ext cx="582"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100" b="1" dirty="0">
                  <a:solidFill>
                    <a:srgbClr val="008000"/>
                  </a:solidFill>
                </a:rPr>
                <a:t>kink</a:t>
              </a:r>
              <a:endParaRPr lang="en-US" altLang="en-US" sz="2100" b="1" dirty="0"/>
            </a:p>
          </p:txBody>
        </p:sp>
      </p:grpSp>
      <p:graphicFrame>
        <p:nvGraphicFramePr>
          <p:cNvPr id="171015" name="Object 7"/>
          <p:cNvGraphicFramePr>
            <a:graphicFrameLocks noChangeAspect="1"/>
          </p:cNvGraphicFramePr>
          <p:nvPr>
            <p:extLst/>
          </p:nvPr>
        </p:nvGraphicFramePr>
        <p:xfrm>
          <a:off x="5056623" y="1867442"/>
          <a:ext cx="3558466" cy="3546987"/>
        </p:xfrm>
        <a:graphic>
          <a:graphicData uri="http://schemas.openxmlformats.org/presentationml/2006/ole">
            <mc:AlternateContent xmlns:mc="http://schemas.openxmlformats.org/markup-compatibility/2006">
              <mc:Choice xmlns:v="urn:schemas-microsoft-com:vml" Requires="v">
                <p:oleObj spid="_x0000_s42015" name="PaperPort Document" r:id="rId6" imgW="2875788" imgH="2866644" progId="Paper.Document">
                  <p:embed/>
                </p:oleObj>
              </mc:Choice>
              <mc:Fallback>
                <p:oleObj name="PaperPort Document" r:id="rId6" imgW="2875788" imgH="2866644" progId="Paper.Document">
                  <p:embed/>
                  <p:pic>
                    <p:nvPicPr>
                      <p:cNvPr id="17101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6623" y="1867442"/>
                        <a:ext cx="3558466" cy="3546987"/>
                      </a:xfrm>
                      <a:prstGeom prst="rect">
                        <a:avLst/>
                      </a:prstGeom>
                      <a:noFill/>
                      <a:ln>
                        <a:noFill/>
                      </a:ln>
                      <a:effectLst/>
                    </p:spPr>
                  </p:pic>
                </p:oleObj>
              </mc:Fallback>
            </mc:AlternateContent>
          </a:graphicData>
        </a:graphic>
      </p:graphicFrame>
      <p:sp>
        <p:nvSpPr>
          <p:cNvPr id="171016" name="Text Box 8"/>
          <p:cNvSpPr txBox="1">
            <a:spLocks noChangeArrowheads="1"/>
          </p:cNvSpPr>
          <p:nvPr/>
        </p:nvSpPr>
        <p:spPr bwMode="auto">
          <a:xfrm>
            <a:off x="5543550" y="4057651"/>
            <a:ext cx="1386918" cy="3231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1500"/>
              <a:t>3 cm Pb plate</a:t>
            </a:r>
            <a:endParaRPr lang="en-US" altLang="en-US" sz="2100"/>
          </a:p>
        </p:txBody>
      </p:sp>
      <p:grpSp>
        <p:nvGrpSpPr>
          <p:cNvPr id="171021" name="Group 13"/>
          <p:cNvGrpSpPr>
            <a:grpSpLocks/>
          </p:cNvGrpSpPr>
          <p:nvPr/>
        </p:nvGrpSpPr>
        <p:grpSpPr bwMode="auto">
          <a:xfrm>
            <a:off x="4276727" y="4545040"/>
            <a:ext cx="2476501" cy="632222"/>
            <a:chOff x="2672" y="3072"/>
            <a:chExt cx="2080" cy="531"/>
          </a:xfrm>
        </p:grpSpPr>
        <p:sp>
          <p:nvSpPr>
            <p:cNvPr id="15371" name="Freeform 9"/>
            <p:cNvSpPr>
              <a:spLocks/>
            </p:cNvSpPr>
            <p:nvPr/>
          </p:nvSpPr>
          <p:spPr bwMode="auto">
            <a:xfrm>
              <a:off x="3360" y="3072"/>
              <a:ext cx="1392" cy="512"/>
            </a:xfrm>
            <a:custGeom>
              <a:avLst/>
              <a:gdLst>
                <a:gd name="T0" fmla="*/ 1392 w 1392"/>
                <a:gd name="T1" fmla="*/ 0 h 512"/>
                <a:gd name="T2" fmla="*/ 864 w 1392"/>
                <a:gd name="T3" fmla="*/ 432 h 512"/>
                <a:gd name="T4" fmla="*/ 240 w 1392"/>
                <a:gd name="T5" fmla="*/ 480 h 512"/>
                <a:gd name="T6" fmla="*/ 0 w 1392"/>
                <a:gd name="T7" fmla="*/ 336 h 5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92" h="512">
                  <a:moveTo>
                    <a:pt x="1392" y="0"/>
                  </a:moveTo>
                  <a:cubicBezTo>
                    <a:pt x="1224" y="176"/>
                    <a:pt x="1056" y="352"/>
                    <a:pt x="864" y="432"/>
                  </a:cubicBezTo>
                  <a:cubicBezTo>
                    <a:pt x="672" y="512"/>
                    <a:pt x="384" y="496"/>
                    <a:pt x="240" y="480"/>
                  </a:cubicBezTo>
                  <a:cubicBezTo>
                    <a:pt x="96" y="464"/>
                    <a:pt x="40" y="360"/>
                    <a:pt x="0" y="336"/>
                  </a:cubicBezTo>
                </a:path>
              </a:pathLst>
            </a:custGeom>
            <a:noFill/>
            <a:ln w="38100" cmpd="sng">
              <a:solidFill>
                <a:schemeClr val="accent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5372" name="Text Box 10"/>
            <p:cNvSpPr txBox="1">
              <a:spLocks noChangeArrowheads="1"/>
            </p:cNvSpPr>
            <p:nvPr/>
          </p:nvSpPr>
          <p:spPr bwMode="auto">
            <a:xfrm>
              <a:off x="2672" y="3254"/>
              <a:ext cx="683"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100" b="1" dirty="0">
                  <a:solidFill>
                    <a:srgbClr val="008000"/>
                  </a:solidFill>
                  <a:latin typeface="Arial" panose="020B0604020202020204" pitchFamily="34" charset="0"/>
                  <a:cs typeface="Arial" panose="020B0604020202020204" pitchFamily="34" charset="0"/>
                </a:rPr>
                <a:t>gaps</a:t>
              </a:r>
              <a:endParaRPr lang="en-US" altLang="en-US" sz="2100" b="1" dirty="0">
                <a:latin typeface="Arial" panose="020B0604020202020204" pitchFamily="34" charset="0"/>
                <a:cs typeface="Arial" panose="020B0604020202020204" pitchFamily="34" charset="0"/>
              </a:endParaRPr>
            </a:p>
          </p:txBody>
        </p:sp>
      </p:grpSp>
      <p:sp>
        <p:nvSpPr>
          <p:cNvPr id="171019" name="Text Box 11"/>
          <p:cNvSpPr txBox="1">
            <a:spLocks noChangeArrowheads="1"/>
          </p:cNvSpPr>
          <p:nvPr/>
        </p:nvSpPr>
        <p:spPr bwMode="auto">
          <a:xfrm>
            <a:off x="1737122" y="975149"/>
            <a:ext cx="56697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First observed (1947) by Rochester and Butler in Cloud Chamber of “</a:t>
            </a:r>
            <a:r>
              <a:rPr lang="en-US" altLang="en-US" sz="2000" dirty="0" err="1">
                <a:latin typeface="Arial" panose="020B0604020202020204" pitchFamily="34" charset="0"/>
                <a:cs typeface="Arial" panose="020B0604020202020204" pitchFamily="34" charset="0"/>
              </a:rPr>
              <a:t>vee</a:t>
            </a:r>
            <a:r>
              <a:rPr lang="en-US" altLang="en-US" sz="2000" dirty="0">
                <a:latin typeface="Arial" panose="020B0604020202020204" pitchFamily="34" charset="0"/>
                <a:cs typeface="Arial" panose="020B0604020202020204" pitchFamily="34" charset="0"/>
              </a:rPr>
              <a:t>” events ...   (kinks)</a:t>
            </a:r>
          </a:p>
        </p:txBody>
      </p:sp>
      <p:sp>
        <p:nvSpPr>
          <p:cNvPr id="15" name="Rectangle 2"/>
          <p:cNvSpPr txBox="1">
            <a:spLocks noChangeArrowheads="1"/>
          </p:cNvSpPr>
          <p:nvPr/>
        </p:nvSpPr>
        <p:spPr>
          <a:xfrm>
            <a:off x="2056669" y="432927"/>
            <a:ext cx="5429981" cy="505275"/>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i="1" dirty="0">
                <a:latin typeface="Arial" panose="020B0604020202020204" pitchFamily="34" charset="0"/>
                <a:cs typeface="Arial" panose="020B0604020202020204" pitchFamily="34" charset="0"/>
              </a:rPr>
              <a:t>Early on there were other “Strange” events</a:t>
            </a:r>
          </a:p>
        </p:txBody>
      </p:sp>
      <p:sp>
        <p:nvSpPr>
          <p:cNvPr id="16" name="Rectangle 2"/>
          <p:cNvSpPr txBox="1">
            <a:spLocks noChangeArrowheads="1"/>
          </p:cNvSpPr>
          <p:nvPr/>
        </p:nvSpPr>
        <p:spPr>
          <a:xfrm>
            <a:off x="1795501" y="7466"/>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108</a:t>
            </a:fld>
            <a:endParaRPr lang="en-US"/>
          </a:p>
        </p:txBody>
      </p:sp>
    </p:spTree>
    <p:extLst>
      <p:ext uri="{BB962C8B-B14F-4D97-AF65-F5344CB8AC3E}">
        <p14:creationId xmlns:p14="http://schemas.microsoft.com/office/powerpoint/2010/main" val="3964216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10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171011"/>
                                        </p:tgtEl>
                                        <p:attrNameLst>
                                          <p:attrName>style.visibility</p:attrName>
                                        </p:attrNameLst>
                                      </p:cBhvr>
                                      <p:to>
                                        <p:strVal val="visible"/>
                                      </p:to>
                                    </p:set>
                                    <p:anim calcmode="lin" valueType="num">
                                      <p:cBhvr additive="base">
                                        <p:cTn id="11" dur="500" fill="hold"/>
                                        <p:tgtEl>
                                          <p:spTgt spid="171011"/>
                                        </p:tgtEl>
                                        <p:attrNameLst>
                                          <p:attrName>ppt_x</p:attrName>
                                        </p:attrNameLst>
                                      </p:cBhvr>
                                      <p:tavLst>
                                        <p:tav tm="0">
                                          <p:val>
                                            <p:strVal val="0-#ppt_w/2"/>
                                          </p:val>
                                        </p:tav>
                                        <p:tav tm="100000">
                                          <p:val>
                                            <p:strVal val="#ppt_x"/>
                                          </p:val>
                                        </p:tav>
                                      </p:tavLst>
                                    </p:anim>
                                    <p:anim calcmode="lin" valueType="num">
                                      <p:cBhvr additive="base">
                                        <p:cTn id="12" dur="500" fill="hold"/>
                                        <p:tgtEl>
                                          <p:spTgt spid="171011"/>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710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71020"/>
                                        </p:tgtEl>
                                        <p:attrNameLst>
                                          <p:attrName>style.visibility</p:attrName>
                                        </p:attrNameLst>
                                      </p:cBhvr>
                                      <p:to>
                                        <p:strVal val="visible"/>
                                      </p:to>
                                    </p:set>
                                    <p:animEffect transition="in" filter="blinds(horizontal)">
                                      <p:cBhvr>
                                        <p:cTn id="21" dur="500"/>
                                        <p:tgtEl>
                                          <p:spTgt spid="1710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2" fill="hold" nodeType="clickEffect">
                                  <p:stCondLst>
                                    <p:cond delay="0"/>
                                  </p:stCondLst>
                                  <p:childTnLst>
                                    <p:set>
                                      <p:cBhvr>
                                        <p:cTn id="25" dur="1" fill="hold">
                                          <p:stCondLst>
                                            <p:cond delay="0"/>
                                          </p:stCondLst>
                                        </p:cTn>
                                        <p:tgtEl>
                                          <p:spTgt spid="171015"/>
                                        </p:tgtEl>
                                        <p:attrNameLst>
                                          <p:attrName>style.visibility</p:attrName>
                                        </p:attrNameLst>
                                      </p:cBhvr>
                                      <p:to>
                                        <p:strVal val="visible"/>
                                      </p:to>
                                    </p:set>
                                    <p:anim calcmode="lin" valueType="num">
                                      <p:cBhvr additive="base">
                                        <p:cTn id="26" dur="500" fill="hold"/>
                                        <p:tgtEl>
                                          <p:spTgt spid="171015"/>
                                        </p:tgtEl>
                                        <p:attrNameLst>
                                          <p:attrName>ppt_x</p:attrName>
                                        </p:attrNameLst>
                                      </p:cBhvr>
                                      <p:tavLst>
                                        <p:tav tm="0">
                                          <p:val>
                                            <p:strVal val="1+#ppt_w/2"/>
                                          </p:val>
                                        </p:tav>
                                        <p:tav tm="100000">
                                          <p:val>
                                            <p:strVal val="#ppt_x"/>
                                          </p:val>
                                        </p:tav>
                                      </p:tavLst>
                                    </p:anim>
                                    <p:anim calcmode="lin" valueType="num">
                                      <p:cBhvr additive="base">
                                        <p:cTn id="27" dur="500" fill="hold"/>
                                        <p:tgtEl>
                                          <p:spTgt spid="171015"/>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171016"/>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71021"/>
                                        </p:tgtEl>
                                        <p:attrNameLst>
                                          <p:attrName>style.visibility</p:attrName>
                                        </p:attrNameLst>
                                      </p:cBhvr>
                                      <p:to>
                                        <p:strVal val="visible"/>
                                      </p:to>
                                    </p:set>
                                    <p:animEffect transition="in" filter="blinds(horizontal)">
                                      <p:cBhvr>
                                        <p:cTn id="36" dur="500"/>
                                        <p:tgtEl>
                                          <p:spTgt spid="171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2" grpId="0" animBg="1" autoUpdateAnimBg="0"/>
      <p:bldP spid="171016" grpId="0" animBg="1" autoUpdateAnimBg="0"/>
      <p:bldP spid="171019"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31" name="Object 11"/>
          <p:cNvGraphicFramePr>
            <a:graphicFrameLocks noChangeAspect="1"/>
          </p:cNvGraphicFramePr>
          <p:nvPr>
            <p:extLst/>
          </p:nvPr>
        </p:nvGraphicFramePr>
        <p:xfrm>
          <a:off x="507595" y="1802892"/>
          <a:ext cx="2830919" cy="3681183"/>
        </p:xfrm>
        <a:graphic>
          <a:graphicData uri="http://schemas.openxmlformats.org/presentationml/2006/ole">
            <mc:AlternateContent xmlns:mc="http://schemas.openxmlformats.org/markup-compatibility/2006">
              <mc:Choice xmlns:v="urn:schemas-microsoft-com:vml" Requires="v">
                <p:oleObj spid="_x0000_s43052" name="PaperPort Document" r:id="rId4" imgW="2318004" imgH="3012948" progId="Paper.Document">
                  <p:embed/>
                </p:oleObj>
              </mc:Choice>
              <mc:Fallback>
                <p:oleObj name="PaperPort Document" r:id="rId4" imgW="2318004" imgH="3012948" progId="Paper.Document">
                  <p:embed/>
                  <p:pic>
                    <p:nvPicPr>
                      <p:cNvPr id="10753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95" y="1802892"/>
                        <a:ext cx="2830919" cy="3681183"/>
                      </a:xfrm>
                      <a:prstGeom prst="rect">
                        <a:avLst/>
                      </a:prstGeom>
                      <a:noFill/>
                      <a:ln>
                        <a:noFill/>
                      </a:ln>
                      <a:effectLst/>
                      <a:extLst/>
                    </p:spPr>
                  </p:pic>
                </p:oleObj>
              </mc:Fallback>
            </mc:AlternateContent>
          </a:graphicData>
        </a:graphic>
      </p:graphicFrame>
      <p:graphicFrame>
        <p:nvGraphicFramePr>
          <p:cNvPr id="107532" name="Object 12"/>
          <p:cNvGraphicFramePr>
            <a:graphicFrameLocks noChangeAspect="1"/>
          </p:cNvGraphicFramePr>
          <p:nvPr>
            <p:extLst/>
          </p:nvPr>
        </p:nvGraphicFramePr>
        <p:xfrm>
          <a:off x="3338514" y="1924665"/>
          <a:ext cx="2608718" cy="3165604"/>
        </p:xfrm>
        <a:graphic>
          <a:graphicData uri="http://schemas.openxmlformats.org/presentationml/2006/ole">
            <mc:AlternateContent xmlns:mc="http://schemas.openxmlformats.org/markup-compatibility/2006">
              <mc:Choice xmlns:v="urn:schemas-microsoft-com:vml" Requires="v">
                <p:oleObj spid="_x0000_s43053" name="PaperPort Document" r:id="rId6" imgW="2482596" imgH="3012948" progId="Paper.Document">
                  <p:embed/>
                </p:oleObj>
              </mc:Choice>
              <mc:Fallback>
                <p:oleObj name="PaperPort Document" r:id="rId6" imgW="2482596" imgH="3012948" progId="Paper.Document">
                  <p:embed/>
                  <p:pic>
                    <p:nvPicPr>
                      <p:cNvPr id="107532"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8514" y="1924665"/>
                        <a:ext cx="2608718" cy="3165604"/>
                      </a:xfrm>
                      <a:prstGeom prst="rect">
                        <a:avLst/>
                      </a:prstGeom>
                      <a:noFill/>
                      <a:ln>
                        <a:noFill/>
                      </a:ln>
                      <a:effectLst/>
                      <a:extLst/>
                    </p:spPr>
                  </p:pic>
                </p:oleObj>
              </mc:Fallback>
            </mc:AlternateContent>
          </a:graphicData>
        </a:graphic>
      </p:graphicFrame>
      <p:graphicFrame>
        <p:nvGraphicFramePr>
          <p:cNvPr id="107533" name="Object 13"/>
          <p:cNvGraphicFramePr>
            <a:graphicFrameLocks noChangeAspect="1"/>
          </p:cNvGraphicFramePr>
          <p:nvPr>
            <p:extLst/>
          </p:nvPr>
        </p:nvGraphicFramePr>
        <p:xfrm>
          <a:off x="4598731" y="3384755"/>
          <a:ext cx="2496483" cy="1508292"/>
        </p:xfrm>
        <a:graphic>
          <a:graphicData uri="http://schemas.openxmlformats.org/presentationml/2006/ole">
            <mc:AlternateContent xmlns:mc="http://schemas.openxmlformats.org/markup-compatibility/2006">
              <mc:Choice xmlns:v="urn:schemas-microsoft-com:vml" Requires="v">
                <p:oleObj spid="_x0000_s43054" name="Equation" r:id="rId8" imgW="1155700" imgH="698500" progId="Equation.DSMT4">
                  <p:embed/>
                </p:oleObj>
              </mc:Choice>
              <mc:Fallback>
                <p:oleObj name="Equation" r:id="rId8" imgW="1155700" imgH="698500" progId="Equation.DSMT4">
                  <p:embed/>
                  <p:pic>
                    <p:nvPicPr>
                      <p:cNvPr id="107533"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8731" y="3384755"/>
                        <a:ext cx="2496483" cy="1508292"/>
                      </a:xfrm>
                      <a:prstGeom prst="rect">
                        <a:avLst/>
                      </a:prstGeom>
                      <a:noFill/>
                      <a:ln>
                        <a:noFill/>
                      </a:ln>
                      <a:effectLst/>
                    </p:spPr>
                  </p:pic>
                </p:oleObj>
              </mc:Fallback>
            </mc:AlternateContent>
          </a:graphicData>
        </a:graphic>
      </p:graphicFrame>
      <p:sp>
        <p:nvSpPr>
          <p:cNvPr id="107534" name="Text Box 14"/>
          <p:cNvSpPr txBox="1">
            <a:spLocks noChangeArrowheads="1"/>
          </p:cNvSpPr>
          <p:nvPr/>
        </p:nvSpPr>
        <p:spPr bwMode="auto">
          <a:xfrm>
            <a:off x="7706034" y="2789296"/>
            <a:ext cx="939681"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solidFill>
                  <a:srgbClr val="008000"/>
                </a:solidFill>
                <a:latin typeface="Arial" panose="020B0604020202020204" pitchFamily="34" charset="0"/>
                <a:cs typeface="Arial" panose="020B0604020202020204" pitchFamily="34" charset="0"/>
              </a:rPr>
              <a:t>Force</a:t>
            </a:r>
            <a:endParaRPr lang="en-US" altLang="en-US" sz="2000" dirty="0">
              <a:latin typeface="Arial" panose="020B0604020202020204" pitchFamily="34" charset="0"/>
              <a:cs typeface="Arial" panose="020B0604020202020204" pitchFamily="34" charset="0"/>
            </a:endParaRPr>
          </a:p>
          <a:p>
            <a:endParaRPr lang="en-US" altLang="en-US" sz="2000" dirty="0">
              <a:latin typeface="Arial" panose="020B0604020202020204" pitchFamily="34" charset="0"/>
              <a:cs typeface="Arial" panose="020B0604020202020204" pitchFamily="34" charset="0"/>
            </a:endParaRPr>
          </a:p>
          <a:p>
            <a:r>
              <a:rPr lang="en-US" altLang="en-US" sz="2000" dirty="0">
                <a:latin typeface="Arial" panose="020B0604020202020204" pitchFamily="34" charset="0"/>
                <a:cs typeface="Arial" panose="020B0604020202020204" pitchFamily="34" charset="0"/>
              </a:rPr>
              <a:t>Strong</a:t>
            </a:r>
          </a:p>
          <a:p>
            <a:endParaRPr lang="en-US" altLang="en-US" sz="2000" dirty="0">
              <a:latin typeface="Arial" panose="020B0604020202020204" pitchFamily="34" charset="0"/>
              <a:cs typeface="Arial" panose="020B0604020202020204" pitchFamily="34" charset="0"/>
            </a:endParaRPr>
          </a:p>
          <a:p>
            <a:r>
              <a:rPr lang="en-US" altLang="en-US" sz="2000" dirty="0">
                <a:latin typeface="Arial" panose="020B0604020202020204" pitchFamily="34" charset="0"/>
                <a:cs typeface="Arial" panose="020B0604020202020204" pitchFamily="34" charset="0"/>
              </a:rPr>
              <a:t>weak</a:t>
            </a:r>
          </a:p>
          <a:p>
            <a:pPr>
              <a:lnSpc>
                <a:spcPct val="60000"/>
              </a:lnSpc>
            </a:pPr>
            <a:endParaRPr lang="en-US" altLang="en-US" sz="2000" dirty="0">
              <a:latin typeface="Arial" panose="020B0604020202020204" pitchFamily="34" charset="0"/>
              <a:cs typeface="Arial" panose="020B0604020202020204" pitchFamily="34" charset="0"/>
            </a:endParaRPr>
          </a:p>
          <a:p>
            <a:r>
              <a:rPr lang="en-US" altLang="en-US" sz="2000" dirty="0">
                <a:latin typeface="Arial" panose="020B0604020202020204" pitchFamily="34" charset="0"/>
                <a:cs typeface="Arial" panose="020B0604020202020204" pitchFamily="34" charset="0"/>
              </a:rPr>
              <a:t>weak</a:t>
            </a:r>
          </a:p>
        </p:txBody>
      </p:sp>
      <p:sp>
        <p:nvSpPr>
          <p:cNvPr id="9" name="Rectangle 2"/>
          <p:cNvSpPr txBox="1">
            <a:spLocks noChangeArrowheads="1"/>
          </p:cNvSpPr>
          <p:nvPr/>
        </p:nvSpPr>
        <p:spPr>
          <a:xfrm>
            <a:off x="1543051" y="0"/>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11" name="Rectangle 2"/>
          <p:cNvSpPr txBox="1">
            <a:spLocks noChangeArrowheads="1"/>
          </p:cNvSpPr>
          <p:nvPr/>
        </p:nvSpPr>
        <p:spPr>
          <a:xfrm>
            <a:off x="1165123" y="412634"/>
            <a:ext cx="6585155" cy="636080"/>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i="1" dirty="0">
                <a:latin typeface="Arial" panose="020B0604020202020204" pitchFamily="34" charset="0"/>
                <a:cs typeface="Arial" panose="020B0604020202020204" pitchFamily="34" charset="0"/>
              </a:rPr>
              <a:t>Bubble Chamber Event Illustrating Strange Events</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109</a:t>
            </a:fld>
            <a:endParaRPr lang="en-US"/>
          </a:p>
        </p:txBody>
      </p:sp>
    </p:spTree>
    <p:extLst>
      <p:ext uri="{BB962C8B-B14F-4D97-AF65-F5344CB8AC3E}">
        <p14:creationId xmlns:p14="http://schemas.microsoft.com/office/powerpoint/2010/main" val="12717051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753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7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4"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621891" y="59342"/>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10" name="TextBox 9"/>
          <p:cNvSpPr txBox="1"/>
          <p:nvPr/>
        </p:nvSpPr>
        <p:spPr>
          <a:xfrm>
            <a:off x="2014461" y="646757"/>
            <a:ext cx="4987263" cy="461665"/>
          </a:xfrm>
          <a:prstGeom prst="rect">
            <a:avLst/>
          </a:prstGeom>
          <a:solidFill>
            <a:schemeClr val="accent4">
              <a:lumMod val="40000"/>
              <a:lumOff val="60000"/>
            </a:schemeClr>
          </a:solidFill>
        </p:spPr>
        <p:txBody>
          <a:bodyPr wrap="none" rtlCol="0">
            <a:spAutoFit/>
          </a:bodyPr>
          <a:lstStyle/>
          <a:p>
            <a:r>
              <a:rPr lang="en-US" sz="2400" b="1" i="1" dirty="0">
                <a:latin typeface="Arial" panose="020B0604020202020204" pitchFamily="34" charset="0"/>
                <a:cs typeface="Arial" panose="020B0604020202020204" pitchFamily="34" charset="0"/>
              </a:rPr>
              <a:t>Particle Physics:  What we Know</a:t>
            </a:r>
          </a:p>
        </p:txBody>
      </p:sp>
      <p:sp>
        <p:nvSpPr>
          <p:cNvPr id="3" name="Footer Placeholder 2"/>
          <p:cNvSpPr>
            <a:spLocks noGrp="1"/>
          </p:cNvSpPr>
          <p:nvPr>
            <p:ph type="ftr" sz="quarter" idx="11"/>
          </p:nvPr>
        </p:nvSpPr>
        <p:spPr/>
        <p:txBody>
          <a:bodyPr/>
          <a:lstStyle/>
          <a:p>
            <a:r>
              <a:rPr lang="en-US" smtClean="0"/>
              <a:t>Physics  224 - Lecture 1</a:t>
            </a:r>
            <a:endParaRPr lang="en-US"/>
          </a:p>
        </p:txBody>
      </p:sp>
      <p:sp>
        <p:nvSpPr>
          <p:cNvPr id="4" name="Slide Number Placeholder 3"/>
          <p:cNvSpPr>
            <a:spLocks noGrp="1"/>
          </p:cNvSpPr>
          <p:nvPr>
            <p:ph type="sldNum" sz="quarter" idx="12"/>
          </p:nvPr>
        </p:nvSpPr>
        <p:spPr/>
        <p:txBody>
          <a:bodyPr/>
          <a:lstStyle/>
          <a:p>
            <a:fld id="{C80F0E84-EBBF-41D9-A10F-851B8F407383}" type="slidenum">
              <a:rPr lang="en-US" smtClean="0"/>
              <a:t>11</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23"/>
            <a:ext cx="9144000" cy="6870423"/>
          </a:xfrm>
          <a:prstGeom prst="rect">
            <a:avLst/>
          </a:prstGeom>
        </p:spPr>
      </p:pic>
    </p:spTree>
    <p:extLst>
      <p:ext uri="{BB962C8B-B14F-4D97-AF65-F5344CB8AC3E}">
        <p14:creationId xmlns:p14="http://schemas.microsoft.com/office/powerpoint/2010/main" val="33713211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796" name="Object 4"/>
          <p:cNvGraphicFramePr>
            <a:graphicFrameLocks noChangeAspect="1"/>
          </p:cNvGraphicFramePr>
          <p:nvPr>
            <p:extLst/>
          </p:nvPr>
        </p:nvGraphicFramePr>
        <p:xfrm>
          <a:off x="1468825" y="2642387"/>
          <a:ext cx="5806295" cy="1042070"/>
        </p:xfrm>
        <a:graphic>
          <a:graphicData uri="http://schemas.openxmlformats.org/presentationml/2006/ole">
            <mc:AlternateContent xmlns:mc="http://schemas.openxmlformats.org/markup-compatibility/2006">
              <mc:Choice xmlns:v="urn:schemas-microsoft-com:vml" Requires="v">
                <p:oleObj spid="_x0000_s44062" name="Equation" r:id="rId4" imgW="3187700" imgH="571500" progId="Equation.DSMT4">
                  <p:embed/>
                </p:oleObj>
              </mc:Choice>
              <mc:Fallback>
                <p:oleObj name="Equation" r:id="rId4" imgW="3187700" imgH="571500" progId="Equation.DSMT4">
                  <p:embed/>
                  <p:pic>
                    <p:nvPicPr>
                      <p:cNvPr id="1617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8825" y="2642387"/>
                        <a:ext cx="5806295" cy="1042070"/>
                      </a:xfrm>
                      <a:prstGeom prst="rect">
                        <a:avLst/>
                      </a:prstGeom>
                      <a:noFill/>
                      <a:ln w="9525">
                        <a:solidFill>
                          <a:srgbClr val="0033CC"/>
                        </a:solidFill>
                        <a:miter lim="800000"/>
                        <a:headEnd/>
                        <a:tailEnd/>
                      </a:ln>
                      <a:effectLst/>
                    </p:spPr>
                  </p:pic>
                </p:oleObj>
              </mc:Fallback>
            </mc:AlternateContent>
          </a:graphicData>
        </a:graphic>
      </p:graphicFrame>
      <p:graphicFrame>
        <p:nvGraphicFramePr>
          <p:cNvPr id="161797" name="Object 5"/>
          <p:cNvGraphicFramePr>
            <a:graphicFrameLocks noChangeAspect="1"/>
          </p:cNvGraphicFramePr>
          <p:nvPr>
            <p:extLst/>
          </p:nvPr>
        </p:nvGraphicFramePr>
        <p:xfrm>
          <a:off x="1011214" y="1155964"/>
          <a:ext cx="6721519" cy="1291035"/>
        </p:xfrm>
        <a:graphic>
          <a:graphicData uri="http://schemas.openxmlformats.org/presentationml/2006/ole">
            <mc:AlternateContent xmlns:mc="http://schemas.openxmlformats.org/markup-compatibility/2006">
              <mc:Choice xmlns:v="urn:schemas-microsoft-com:vml" Requires="v">
                <p:oleObj spid="_x0000_s44063" name="Equation" r:id="rId6" imgW="2971800" imgH="571500" progId="Equation.DSMT4">
                  <p:embed/>
                </p:oleObj>
              </mc:Choice>
              <mc:Fallback>
                <p:oleObj name="Equation" r:id="rId6" imgW="2971800" imgH="571500" progId="Equation.DSMT4">
                  <p:embed/>
                  <p:pic>
                    <p:nvPicPr>
                      <p:cNvPr id="161797"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214" y="1155964"/>
                        <a:ext cx="6721519" cy="1291035"/>
                      </a:xfrm>
                      <a:prstGeom prst="rect">
                        <a:avLst/>
                      </a:prstGeom>
                      <a:noFill/>
                      <a:ln w="9525">
                        <a:solidFill>
                          <a:srgbClr val="0033CC"/>
                        </a:solidFill>
                        <a:miter lim="800000"/>
                        <a:headEnd/>
                        <a:tailEnd/>
                      </a:ln>
                      <a:effectLst/>
                    </p:spPr>
                  </p:pic>
                </p:oleObj>
              </mc:Fallback>
            </mc:AlternateContent>
          </a:graphicData>
        </a:graphic>
      </p:graphicFrame>
      <p:grpSp>
        <p:nvGrpSpPr>
          <p:cNvPr id="161805" name="Group 13"/>
          <p:cNvGrpSpPr>
            <a:grpSpLocks/>
          </p:cNvGrpSpPr>
          <p:nvPr/>
        </p:nvGrpSpPr>
        <p:grpSpPr bwMode="auto">
          <a:xfrm>
            <a:off x="1968911" y="3744318"/>
            <a:ext cx="1822848" cy="1337073"/>
            <a:chOff x="288" y="2736"/>
            <a:chExt cx="1531" cy="1123"/>
          </a:xfrm>
        </p:grpSpPr>
        <p:sp>
          <p:nvSpPr>
            <p:cNvPr id="19466" name="Line 7"/>
            <p:cNvSpPr>
              <a:spLocks noChangeShapeType="1"/>
            </p:cNvSpPr>
            <p:nvPr/>
          </p:nvSpPr>
          <p:spPr bwMode="auto">
            <a:xfrm>
              <a:off x="288" y="2736"/>
              <a:ext cx="192" cy="864"/>
            </a:xfrm>
            <a:prstGeom prst="line">
              <a:avLst/>
            </a:prstGeom>
            <a:noFill/>
            <a:ln w="38100">
              <a:solidFill>
                <a:srgbClr val="008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467" name="Text Box 9"/>
            <p:cNvSpPr txBox="1">
              <a:spLocks noChangeArrowheads="1"/>
            </p:cNvSpPr>
            <p:nvPr/>
          </p:nvSpPr>
          <p:spPr bwMode="auto">
            <a:xfrm>
              <a:off x="480" y="3264"/>
              <a:ext cx="1339"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solidFill>
                    <a:srgbClr val="008000"/>
                  </a:solidFill>
                  <a:latin typeface="Arial" panose="020B0604020202020204" pitchFamily="34" charset="0"/>
                  <a:cs typeface="Arial" panose="020B0604020202020204" pitchFamily="34" charset="0"/>
                </a:rPr>
                <a:t>singlet: one </a:t>
              </a:r>
            </a:p>
            <a:p>
              <a:r>
                <a:rPr lang="en-US" altLang="en-US" sz="2000" dirty="0" smtClean="0">
                  <a:solidFill>
                    <a:srgbClr val="008000"/>
                  </a:solidFill>
                  <a:latin typeface="Arial" panose="020B0604020202020204" pitchFamily="34" charset="0"/>
                  <a:cs typeface="Arial" panose="020B0604020202020204" pitchFamily="34" charset="0"/>
                </a:rPr>
                <a:t>charge </a:t>
              </a:r>
              <a:r>
                <a:rPr lang="en-US" altLang="en-US" sz="2000" dirty="0">
                  <a:solidFill>
                    <a:srgbClr val="008000"/>
                  </a:solidFill>
                  <a:latin typeface="Arial" panose="020B0604020202020204" pitchFamily="34" charset="0"/>
                  <a:cs typeface="Arial" panose="020B0604020202020204" pitchFamily="34" charset="0"/>
                </a:rPr>
                <a:t>state</a:t>
              </a:r>
            </a:p>
          </p:txBody>
        </p:sp>
      </p:grpSp>
      <p:grpSp>
        <p:nvGrpSpPr>
          <p:cNvPr id="161806" name="Group 14"/>
          <p:cNvGrpSpPr>
            <a:grpSpLocks/>
          </p:cNvGrpSpPr>
          <p:nvPr/>
        </p:nvGrpSpPr>
        <p:grpSpPr bwMode="auto">
          <a:xfrm>
            <a:off x="4229100" y="4057653"/>
            <a:ext cx="3045619" cy="1394223"/>
            <a:chOff x="2592" y="2688"/>
            <a:chExt cx="2558" cy="1171"/>
          </a:xfrm>
        </p:grpSpPr>
        <p:sp>
          <p:nvSpPr>
            <p:cNvPr id="19464" name="Line 8"/>
            <p:cNvSpPr>
              <a:spLocks noChangeShapeType="1"/>
            </p:cNvSpPr>
            <p:nvPr/>
          </p:nvSpPr>
          <p:spPr bwMode="auto">
            <a:xfrm>
              <a:off x="2592" y="2688"/>
              <a:ext cx="240" cy="912"/>
            </a:xfrm>
            <a:prstGeom prst="line">
              <a:avLst/>
            </a:prstGeom>
            <a:noFill/>
            <a:ln w="38100">
              <a:solidFill>
                <a:srgbClr val="008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9465" name="Text Box 10"/>
            <p:cNvSpPr txBox="1">
              <a:spLocks noChangeArrowheads="1"/>
            </p:cNvSpPr>
            <p:nvPr/>
          </p:nvSpPr>
          <p:spPr bwMode="auto">
            <a:xfrm>
              <a:off x="2784" y="3264"/>
              <a:ext cx="2366"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solidFill>
                    <a:srgbClr val="008000"/>
                  </a:solidFill>
                  <a:latin typeface="Arial" panose="020B0604020202020204" pitchFamily="34" charset="0"/>
                  <a:cs typeface="Arial" panose="020B0604020202020204" pitchFamily="34" charset="0"/>
                </a:rPr>
                <a:t>doublet: two</a:t>
              </a:r>
            </a:p>
            <a:p>
              <a:r>
                <a:rPr lang="en-US" altLang="en-US" sz="2000" dirty="0" smtClean="0">
                  <a:solidFill>
                    <a:srgbClr val="008000"/>
                  </a:solidFill>
                  <a:latin typeface="Arial" panose="020B0604020202020204" pitchFamily="34" charset="0"/>
                  <a:cs typeface="Arial" panose="020B0604020202020204" pitchFamily="34" charset="0"/>
                </a:rPr>
                <a:t>charge </a:t>
              </a:r>
              <a:r>
                <a:rPr lang="en-US" altLang="en-US" sz="2000" dirty="0">
                  <a:solidFill>
                    <a:srgbClr val="008000"/>
                  </a:solidFill>
                  <a:latin typeface="Arial" panose="020B0604020202020204" pitchFamily="34" charset="0"/>
                  <a:cs typeface="Arial" panose="020B0604020202020204" pitchFamily="34" charset="0"/>
                </a:rPr>
                <a:t>states: </a:t>
              </a:r>
              <a:r>
                <a:rPr lang="en-US" altLang="en-US" sz="2000" i="1" dirty="0">
                  <a:solidFill>
                    <a:srgbClr val="008000"/>
                  </a:solidFill>
                  <a:latin typeface="Arial" panose="020B0604020202020204" pitchFamily="34" charset="0"/>
                  <a:cs typeface="Arial" panose="020B0604020202020204" pitchFamily="34" charset="0"/>
                </a:rPr>
                <a:t>K</a:t>
              </a:r>
              <a:r>
                <a:rPr lang="en-US" altLang="en-US" sz="2000" i="1" baseline="30000" dirty="0">
                  <a:solidFill>
                    <a:srgbClr val="008000"/>
                  </a:solidFill>
                  <a:latin typeface="Arial" panose="020B0604020202020204" pitchFamily="34" charset="0"/>
                  <a:cs typeface="Arial" panose="020B0604020202020204" pitchFamily="34" charset="0"/>
                </a:rPr>
                <a:t>0</a:t>
              </a:r>
              <a:r>
                <a:rPr lang="en-US" altLang="en-US" sz="2000" i="1" dirty="0">
                  <a:solidFill>
                    <a:srgbClr val="008000"/>
                  </a:solidFill>
                  <a:latin typeface="Arial" panose="020B0604020202020204" pitchFamily="34" charset="0"/>
                  <a:cs typeface="Arial" panose="020B0604020202020204" pitchFamily="34" charset="0"/>
                </a:rPr>
                <a:t> , K</a:t>
              </a:r>
              <a:r>
                <a:rPr lang="en-US" altLang="en-US" sz="2000" i="1" baseline="30000" dirty="0">
                  <a:solidFill>
                    <a:srgbClr val="008000"/>
                  </a:solidFill>
                  <a:latin typeface="Arial" panose="020B0604020202020204" pitchFamily="34" charset="0"/>
                  <a:cs typeface="Arial" panose="020B0604020202020204" pitchFamily="34" charset="0"/>
                </a:rPr>
                <a:t>+</a:t>
              </a:r>
              <a:endParaRPr lang="en-US" altLang="en-US" sz="2000" dirty="0">
                <a:solidFill>
                  <a:srgbClr val="008000"/>
                </a:solidFill>
                <a:latin typeface="Arial" panose="020B0604020202020204" pitchFamily="34" charset="0"/>
                <a:cs typeface="Arial" panose="020B0604020202020204" pitchFamily="34" charset="0"/>
              </a:endParaRPr>
            </a:p>
          </p:txBody>
        </p:sp>
      </p:grpSp>
      <p:sp>
        <p:nvSpPr>
          <p:cNvPr id="12" name="Rectangle 2"/>
          <p:cNvSpPr txBox="1">
            <a:spLocks noChangeArrowheads="1"/>
          </p:cNvSpPr>
          <p:nvPr/>
        </p:nvSpPr>
        <p:spPr>
          <a:xfrm>
            <a:off x="1543050" y="34444"/>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13" name="Rectangle 2"/>
          <p:cNvSpPr txBox="1">
            <a:spLocks noChangeArrowheads="1"/>
          </p:cNvSpPr>
          <p:nvPr/>
        </p:nvSpPr>
        <p:spPr>
          <a:xfrm>
            <a:off x="1231028" y="441330"/>
            <a:ext cx="6281892" cy="469536"/>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i="1" dirty="0">
                <a:latin typeface="Arial" panose="020B0604020202020204" pitchFamily="34" charset="0"/>
                <a:cs typeface="Arial" panose="020B0604020202020204" pitchFamily="34" charset="0"/>
              </a:rPr>
              <a:t>Description – Strangeness Quantum Number (S)</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110</a:t>
            </a:fld>
            <a:endParaRPr lang="en-US"/>
          </a:p>
        </p:txBody>
      </p:sp>
    </p:spTree>
    <p:extLst>
      <p:ext uri="{BB962C8B-B14F-4D97-AF65-F5344CB8AC3E}">
        <p14:creationId xmlns:p14="http://schemas.microsoft.com/office/powerpoint/2010/main" val="1995109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1797"/>
                                        </p:tgtEl>
                                        <p:attrNameLst>
                                          <p:attrName>style.visibility</p:attrName>
                                        </p:attrNameLst>
                                      </p:cBhvr>
                                      <p:to>
                                        <p:strVal val="visible"/>
                                      </p:to>
                                    </p:set>
                                    <p:anim calcmode="lin" valueType="num">
                                      <p:cBhvr additive="base">
                                        <p:cTn id="7" dur="500" fill="hold"/>
                                        <p:tgtEl>
                                          <p:spTgt spid="161797"/>
                                        </p:tgtEl>
                                        <p:attrNameLst>
                                          <p:attrName>ppt_x</p:attrName>
                                        </p:attrNameLst>
                                      </p:cBhvr>
                                      <p:tavLst>
                                        <p:tav tm="0">
                                          <p:val>
                                            <p:strVal val="#ppt_x"/>
                                          </p:val>
                                        </p:tav>
                                        <p:tav tm="100000">
                                          <p:val>
                                            <p:strVal val="#ppt_x"/>
                                          </p:val>
                                        </p:tav>
                                      </p:tavLst>
                                    </p:anim>
                                    <p:anim calcmode="lin" valueType="num">
                                      <p:cBhvr additive="base">
                                        <p:cTn id="8" dur="500" fill="hold"/>
                                        <p:tgtEl>
                                          <p:spTgt spid="16179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1796"/>
                                        </p:tgtEl>
                                        <p:attrNameLst>
                                          <p:attrName>style.visibility</p:attrName>
                                        </p:attrNameLst>
                                      </p:cBhvr>
                                      <p:to>
                                        <p:strVal val="visible"/>
                                      </p:to>
                                    </p:set>
                                    <p:anim calcmode="lin" valueType="num">
                                      <p:cBhvr additive="base">
                                        <p:cTn id="13" dur="500" fill="hold"/>
                                        <p:tgtEl>
                                          <p:spTgt spid="161796"/>
                                        </p:tgtEl>
                                        <p:attrNameLst>
                                          <p:attrName>ppt_x</p:attrName>
                                        </p:attrNameLst>
                                      </p:cBhvr>
                                      <p:tavLst>
                                        <p:tav tm="0">
                                          <p:val>
                                            <p:strVal val="#ppt_x"/>
                                          </p:val>
                                        </p:tav>
                                        <p:tav tm="100000">
                                          <p:val>
                                            <p:strVal val="#ppt_x"/>
                                          </p:val>
                                        </p:tav>
                                      </p:tavLst>
                                    </p:anim>
                                    <p:anim calcmode="lin" valueType="num">
                                      <p:cBhvr additive="base">
                                        <p:cTn id="14" dur="500" fill="hold"/>
                                        <p:tgtEl>
                                          <p:spTgt spid="16179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61805"/>
                                        </p:tgtEl>
                                        <p:attrNameLst>
                                          <p:attrName>style.visibility</p:attrName>
                                        </p:attrNameLst>
                                      </p:cBhvr>
                                      <p:to>
                                        <p:strVal val="visible"/>
                                      </p:to>
                                    </p:set>
                                    <p:anim calcmode="lin" valueType="num">
                                      <p:cBhvr additive="base">
                                        <p:cTn id="19" dur="500" fill="hold"/>
                                        <p:tgtEl>
                                          <p:spTgt spid="161805"/>
                                        </p:tgtEl>
                                        <p:attrNameLst>
                                          <p:attrName>ppt_x</p:attrName>
                                        </p:attrNameLst>
                                      </p:cBhvr>
                                      <p:tavLst>
                                        <p:tav tm="0">
                                          <p:val>
                                            <p:strVal val="0-#ppt_w/2"/>
                                          </p:val>
                                        </p:tav>
                                        <p:tav tm="100000">
                                          <p:val>
                                            <p:strVal val="#ppt_x"/>
                                          </p:val>
                                        </p:tav>
                                      </p:tavLst>
                                    </p:anim>
                                    <p:anim calcmode="lin" valueType="num">
                                      <p:cBhvr additive="base">
                                        <p:cTn id="20" dur="500" fill="hold"/>
                                        <p:tgtEl>
                                          <p:spTgt spid="16180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61806"/>
                                        </p:tgtEl>
                                        <p:attrNameLst>
                                          <p:attrName>style.visibility</p:attrName>
                                        </p:attrNameLst>
                                      </p:cBhvr>
                                      <p:to>
                                        <p:strVal val="visible"/>
                                      </p:to>
                                    </p:set>
                                    <p:anim calcmode="lin" valueType="num">
                                      <p:cBhvr additive="base">
                                        <p:cTn id="25" dur="500" fill="hold"/>
                                        <p:tgtEl>
                                          <p:spTgt spid="161806"/>
                                        </p:tgtEl>
                                        <p:attrNameLst>
                                          <p:attrName>ppt_x</p:attrName>
                                        </p:attrNameLst>
                                      </p:cBhvr>
                                      <p:tavLst>
                                        <p:tav tm="0">
                                          <p:val>
                                            <p:strVal val="1+#ppt_w/2"/>
                                          </p:val>
                                        </p:tav>
                                        <p:tav tm="100000">
                                          <p:val>
                                            <p:strVal val="#ppt_x"/>
                                          </p:val>
                                        </p:tav>
                                      </p:tavLst>
                                    </p:anim>
                                    <p:anim calcmode="lin" valueType="num">
                                      <p:cBhvr additive="base">
                                        <p:cTn id="26" dur="500" fill="hold"/>
                                        <p:tgtEl>
                                          <p:spTgt spid="1618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773" name="Object 5"/>
          <p:cNvGraphicFramePr>
            <a:graphicFrameLocks noChangeAspect="1"/>
          </p:cNvGraphicFramePr>
          <p:nvPr>
            <p:extLst/>
          </p:nvPr>
        </p:nvGraphicFramePr>
        <p:xfrm>
          <a:off x="861721" y="1432437"/>
          <a:ext cx="7065537" cy="2623601"/>
        </p:xfrm>
        <a:graphic>
          <a:graphicData uri="http://schemas.openxmlformats.org/presentationml/2006/ole">
            <mc:AlternateContent xmlns:mc="http://schemas.openxmlformats.org/markup-compatibility/2006">
              <mc:Choice xmlns:v="urn:schemas-microsoft-com:vml" Requires="v">
                <p:oleObj spid="_x0000_s45086" name="Document" r:id="rId4" imgW="5641848" imgH="2097024" progId="Word.Document.8">
                  <p:embed/>
                </p:oleObj>
              </mc:Choice>
              <mc:Fallback>
                <p:oleObj name="Document" r:id="rId4" imgW="5641848" imgH="2097024" progId="Word.Document.8">
                  <p:embed/>
                  <p:pic>
                    <p:nvPicPr>
                      <p:cNvPr id="16077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721" y="1432437"/>
                        <a:ext cx="7065537" cy="2623601"/>
                      </a:xfrm>
                      <a:prstGeom prst="rect">
                        <a:avLst/>
                      </a:prstGeom>
                      <a:noFill/>
                      <a:ln>
                        <a:noFill/>
                      </a:ln>
                      <a:effectLst/>
                    </p:spPr>
                  </p:pic>
                </p:oleObj>
              </mc:Fallback>
            </mc:AlternateContent>
          </a:graphicData>
        </a:graphic>
      </p:graphicFrame>
      <p:graphicFrame>
        <p:nvGraphicFramePr>
          <p:cNvPr id="160774" name="Object 6"/>
          <p:cNvGraphicFramePr>
            <a:graphicFrameLocks noChangeAspect="1"/>
          </p:cNvGraphicFramePr>
          <p:nvPr>
            <p:extLst/>
          </p:nvPr>
        </p:nvGraphicFramePr>
        <p:xfrm>
          <a:off x="1364132" y="4527985"/>
          <a:ext cx="6060714" cy="1681085"/>
        </p:xfrm>
        <a:graphic>
          <a:graphicData uri="http://schemas.openxmlformats.org/presentationml/2006/ole">
            <mc:AlternateContent xmlns:mc="http://schemas.openxmlformats.org/markup-compatibility/2006">
              <mc:Choice xmlns:v="urn:schemas-microsoft-com:vml" Requires="v">
                <p:oleObj spid="_x0000_s45087" name="Equation" r:id="rId6" imgW="3022600" imgH="838200" progId="Equation.DSMT4">
                  <p:embed/>
                </p:oleObj>
              </mc:Choice>
              <mc:Fallback>
                <p:oleObj name="Equation" r:id="rId6" imgW="3022600" imgH="838200" progId="Equation.DSMT4">
                  <p:embed/>
                  <p:pic>
                    <p:nvPicPr>
                      <p:cNvPr id="160774"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4132" y="4527985"/>
                        <a:ext cx="6060714" cy="1681085"/>
                      </a:xfrm>
                      <a:prstGeom prst="rect">
                        <a:avLst/>
                      </a:prstGeom>
                      <a:noFill/>
                      <a:ln>
                        <a:noFill/>
                      </a:ln>
                      <a:effectLst/>
                    </p:spPr>
                  </p:pic>
                </p:oleObj>
              </mc:Fallback>
            </mc:AlternateContent>
          </a:graphicData>
        </a:graphic>
      </p:graphicFrame>
      <p:sp>
        <p:nvSpPr>
          <p:cNvPr id="6" name="Rectangle 2"/>
          <p:cNvSpPr txBox="1">
            <a:spLocks noChangeArrowheads="1"/>
          </p:cNvSpPr>
          <p:nvPr/>
        </p:nvSpPr>
        <p:spPr>
          <a:xfrm>
            <a:off x="1609419" y="200892"/>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7" name="Rectangle 2"/>
          <p:cNvSpPr txBox="1">
            <a:spLocks noChangeArrowheads="1"/>
          </p:cNvSpPr>
          <p:nvPr/>
        </p:nvSpPr>
        <p:spPr>
          <a:xfrm>
            <a:off x="1419531" y="645034"/>
            <a:ext cx="6242255" cy="403682"/>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i="1" dirty="0">
                <a:latin typeface="Arial" panose="020B0604020202020204" pitchFamily="34" charset="0"/>
                <a:cs typeface="Arial" panose="020B0604020202020204" pitchFamily="34" charset="0"/>
              </a:rPr>
              <a:t>Strange Baryon and Meson States (Lowest Mass)</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111</a:t>
            </a:fld>
            <a:endParaRPr lang="en-US"/>
          </a:p>
        </p:txBody>
      </p:sp>
    </p:spTree>
    <p:extLst>
      <p:ext uri="{BB962C8B-B14F-4D97-AF65-F5344CB8AC3E}">
        <p14:creationId xmlns:p14="http://schemas.microsoft.com/office/powerpoint/2010/main" val="2958015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07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60774"/>
                                        </p:tgtEl>
                                        <p:attrNameLst>
                                          <p:attrName>style.visibility</p:attrName>
                                        </p:attrNameLst>
                                      </p:cBhvr>
                                      <p:to>
                                        <p:strVal val="visible"/>
                                      </p:to>
                                    </p:set>
                                    <p:anim calcmode="lin" valueType="num">
                                      <p:cBhvr additive="base">
                                        <p:cTn id="11" dur="500" fill="hold"/>
                                        <p:tgtEl>
                                          <p:spTgt spid="160774"/>
                                        </p:tgtEl>
                                        <p:attrNameLst>
                                          <p:attrName>ppt_x</p:attrName>
                                        </p:attrNameLst>
                                      </p:cBhvr>
                                      <p:tavLst>
                                        <p:tav tm="0">
                                          <p:val>
                                            <p:strVal val="#ppt_x"/>
                                          </p:val>
                                        </p:tav>
                                        <p:tav tm="100000">
                                          <p:val>
                                            <p:strVal val="#ppt_x"/>
                                          </p:val>
                                        </p:tav>
                                      </p:tavLst>
                                    </p:anim>
                                    <p:anim calcmode="lin" valueType="num">
                                      <p:cBhvr additive="base">
                                        <p:cTn id="12" dur="500" fill="hold"/>
                                        <p:tgtEl>
                                          <p:spTgt spid="160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1027" descr="C:\Docs - Frank\lecture topics\summer 2001 lectures\figures\lect 3 &amp; 4\dzierbafi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433" y="1644445"/>
            <a:ext cx="8327849" cy="4122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1609419" y="166283"/>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7" name="Rectangle 2"/>
          <p:cNvSpPr txBox="1">
            <a:spLocks noChangeArrowheads="1"/>
          </p:cNvSpPr>
          <p:nvPr/>
        </p:nvSpPr>
        <p:spPr>
          <a:xfrm>
            <a:off x="1684082" y="610425"/>
            <a:ext cx="5679974" cy="331840"/>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i="1" dirty="0">
                <a:latin typeface="Arial" panose="020B0604020202020204" pitchFamily="34" charset="0"/>
                <a:cs typeface="Arial" panose="020B0604020202020204" pitchFamily="34" charset="0"/>
              </a:rPr>
              <a:t>History of Particle Discoveries (1930 – 1965)</a:t>
            </a:r>
          </a:p>
        </p:txBody>
      </p:sp>
      <p:sp>
        <p:nvSpPr>
          <p:cNvPr id="2" name="Footer Placeholder 1"/>
          <p:cNvSpPr>
            <a:spLocks noGrp="1"/>
          </p:cNvSpPr>
          <p:nvPr>
            <p:ph type="ftr" sz="quarter" idx="11"/>
          </p:nvPr>
        </p:nvSpPr>
        <p:spPr>
          <a:xfrm>
            <a:off x="3257550" y="6286236"/>
            <a:ext cx="3086100" cy="365125"/>
          </a:xfrm>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112</a:t>
            </a:fld>
            <a:endParaRPr lang="en-US"/>
          </a:p>
        </p:txBody>
      </p:sp>
    </p:spTree>
    <p:extLst>
      <p:ext uri="{BB962C8B-B14F-4D97-AF65-F5344CB8AC3E}">
        <p14:creationId xmlns:p14="http://schemas.microsoft.com/office/powerpoint/2010/main" val="412305509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1" name="Picture 5" descr="C:\Docs - Frank\lecture topics\summer 2001 lectures\figures\lect 3 &amp; 4\baryon tab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816" y="1106129"/>
            <a:ext cx="4436526" cy="488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3069" name="Group 13"/>
          <p:cNvGrpSpPr>
            <a:grpSpLocks/>
          </p:cNvGrpSpPr>
          <p:nvPr/>
        </p:nvGrpSpPr>
        <p:grpSpPr bwMode="auto">
          <a:xfrm>
            <a:off x="1664725" y="2625213"/>
            <a:ext cx="5543550" cy="2743200"/>
            <a:chOff x="480" y="1488"/>
            <a:chExt cx="4656" cy="2304"/>
          </a:xfrm>
        </p:grpSpPr>
        <p:sp>
          <p:nvSpPr>
            <p:cNvPr id="23560" name="Line 6"/>
            <p:cNvSpPr>
              <a:spLocks noChangeShapeType="1"/>
            </p:cNvSpPr>
            <p:nvPr/>
          </p:nvSpPr>
          <p:spPr bwMode="auto">
            <a:xfrm>
              <a:off x="480" y="3408"/>
              <a:ext cx="465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561" name="Text Box 7"/>
            <p:cNvSpPr txBox="1">
              <a:spLocks noChangeArrowheads="1"/>
            </p:cNvSpPr>
            <p:nvPr/>
          </p:nvSpPr>
          <p:spPr bwMode="auto">
            <a:xfrm>
              <a:off x="3216" y="3408"/>
              <a:ext cx="1826" cy="3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100" dirty="0">
                  <a:solidFill>
                    <a:srgbClr val="CC0000"/>
                  </a:solidFill>
                </a:rPr>
                <a:t>weakly decaying</a:t>
              </a:r>
              <a:endParaRPr lang="en-US" altLang="en-US" sz="2100" dirty="0"/>
            </a:p>
          </p:txBody>
        </p:sp>
        <p:sp>
          <p:nvSpPr>
            <p:cNvPr id="23562" name="Text Box 8"/>
            <p:cNvSpPr txBox="1">
              <a:spLocks noChangeArrowheads="1"/>
            </p:cNvSpPr>
            <p:nvPr/>
          </p:nvSpPr>
          <p:spPr bwMode="auto">
            <a:xfrm>
              <a:off x="3216" y="2688"/>
              <a:ext cx="1621" cy="34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100">
                  <a:solidFill>
                    <a:srgbClr val="CC0000"/>
                  </a:solidFill>
                </a:rPr>
                <a:t>strong decays</a:t>
              </a:r>
              <a:endParaRPr lang="en-US" altLang="en-US" sz="2100"/>
            </a:p>
          </p:txBody>
        </p:sp>
        <p:sp>
          <p:nvSpPr>
            <p:cNvPr id="23563" name="Line 9"/>
            <p:cNvSpPr>
              <a:spLocks noChangeShapeType="1"/>
            </p:cNvSpPr>
            <p:nvPr/>
          </p:nvSpPr>
          <p:spPr bwMode="auto">
            <a:xfrm>
              <a:off x="3120" y="3408"/>
              <a:ext cx="0" cy="384"/>
            </a:xfrm>
            <a:prstGeom prst="line">
              <a:avLst/>
            </a:prstGeom>
            <a:noFill/>
            <a:ln w="38100" cmpd="dbl">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3564" name="Line 10"/>
            <p:cNvSpPr>
              <a:spLocks noChangeShapeType="1"/>
            </p:cNvSpPr>
            <p:nvPr/>
          </p:nvSpPr>
          <p:spPr bwMode="auto">
            <a:xfrm flipV="1">
              <a:off x="3120" y="1488"/>
              <a:ext cx="0" cy="1920"/>
            </a:xfrm>
            <a:prstGeom prst="line">
              <a:avLst/>
            </a:prstGeom>
            <a:noFill/>
            <a:ln w="38100" cmpd="dbl">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sp>
        <p:nvSpPr>
          <p:cNvPr id="173068" name="Text Box 12"/>
          <p:cNvSpPr txBox="1">
            <a:spLocks noChangeArrowheads="1"/>
          </p:cNvSpPr>
          <p:nvPr/>
        </p:nvSpPr>
        <p:spPr bwMode="auto">
          <a:xfrm>
            <a:off x="4988643" y="1614948"/>
            <a:ext cx="3181042" cy="1323439"/>
          </a:xfrm>
          <a:prstGeom prst="rect">
            <a:avLst/>
          </a:prstGeom>
          <a:solidFill>
            <a:srgbClr val="C00000"/>
          </a:solidFill>
          <a:ln w="9525">
            <a:solidFill>
              <a:schemeClr val="tx1"/>
            </a:solidFill>
            <a:miter lim="800000"/>
            <a:headEnd/>
            <a:tailEnd/>
          </a:ln>
          <a:effec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solidFill>
                  <a:schemeClr val="bg1"/>
                </a:solidFill>
                <a:latin typeface="Arial" panose="020B0604020202020204" pitchFamily="34" charset="0"/>
                <a:cs typeface="Arial" panose="020B0604020202020204" pitchFamily="34" charset="0"/>
              </a:rPr>
              <a:t>Existence of these excited states (or levels) indicates compositeness (like atoms and nuclei)</a:t>
            </a:r>
          </a:p>
        </p:txBody>
      </p:sp>
      <p:sp>
        <p:nvSpPr>
          <p:cNvPr id="13" name="Rectangle 2"/>
          <p:cNvSpPr txBox="1">
            <a:spLocks noChangeArrowheads="1"/>
          </p:cNvSpPr>
          <p:nvPr/>
        </p:nvSpPr>
        <p:spPr>
          <a:xfrm>
            <a:off x="1588217" y="64733"/>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14" name="Rectangle 2"/>
          <p:cNvSpPr txBox="1">
            <a:spLocks noChangeArrowheads="1"/>
          </p:cNvSpPr>
          <p:nvPr/>
        </p:nvSpPr>
        <p:spPr>
          <a:xfrm>
            <a:off x="339213" y="487004"/>
            <a:ext cx="7830472" cy="455063"/>
          </a:xfrm>
          <a:prstGeom prst="rect">
            <a:avLst/>
          </a:prstGeom>
          <a:solidFill>
            <a:schemeClr val="accent4">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000" b="1" i="1" dirty="0">
                <a:latin typeface="Arial" panose="020B0604020202020204" pitchFamily="34" charset="0"/>
                <a:cs typeface="Arial" panose="020B0604020202020204" pitchFamily="34" charset="0"/>
              </a:rPr>
              <a:t>There are many Higher Mass (</a:t>
            </a:r>
            <a:r>
              <a:rPr lang="en-US" altLang="en-US" sz="2000" b="1" i="1" dirty="0" err="1">
                <a:latin typeface="Arial" panose="020B0604020202020204" pitchFamily="34" charset="0"/>
                <a:cs typeface="Arial" panose="020B0604020202020204" pitchFamily="34" charset="0"/>
              </a:rPr>
              <a:t>Stongly</a:t>
            </a:r>
            <a:r>
              <a:rPr lang="en-US" altLang="en-US" sz="2000" b="1" i="1" dirty="0">
                <a:latin typeface="Arial" panose="020B0604020202020204" pitchFamily="34" charset="0"/>
                <a:cs typeface="Arial" panose="020B0604020202020204" pitchFamily="34" charset="0"/>
              </a:rPr>
              <a:t> Decaying) Strange States </a:t>
            </a:r>
          </a:p>
        </p:txBody>
      </p:sp>
      <p:sp>
        <p:nvSpPr>
          <p:cNvPr id="2" name="Footer Placeholder 1"/>
          <p:cNvSpPr>
            <a:spLocks noGrp="1"/>
          </p:cNvSpPr>
          <p:nvPr>
            <p:ph type="ftr" sz="quarter" idx="11"/>
          </p:nvPr>
        </p:nvSpPr>
        <p:spPr/>
        <p:txBody>
          <a:bodyPr/>
          <a:lstStyle/>
          <a:p>
            <a:r>
              <a:rPr lang="en-US" smtClean="0"/>
              <a:t>Physics  224 - Lecture 1</a:t>
            </a:r>
            <a:endParaRPr lang="en-US" dirty="0"/>
          </a:p>
        </p:txBody>
      </p:sp>
      <p:sp>
        <p:nvSpPr>
          <p:cNvPr id="3" name="Slide Number Placeholder 2"/>
          <p:cNvSpPr>
            <a:spLocks noGrp="1"/>
          </p:cNvSpPr>
          <p:nvPr>
            <p:ph type="sldNum" sz="quarter" idx="12"/>
          </p:nvPr>
        </p:nvSpPr>
        <p:spPr/>
        <p:txBody>
          <a:bodyPr/>
          <a:lstStyle/>
          <a:p>
            <a:fld id="{C80F0E84-EBBF-41D9-A10F-851B8F407383}" type="slidenum">
              <a:rPr lang="en-US" smtClean="0"/>
              <a:t>113</a:t>
            </a:fld>
            <a:endParaRPr lang="en-US"/>
          </a:p>
        </p:txBody>
      </p:sp>
    </p:spTree>
    <p:extLst>
      <p:ext uri="{BB962C8B-B14F-4D97-AF65-F5344CB8AC3E}">
        <p14:creationId xmlns:p14="http://schemas.microsoft.com/office/powerpoint/2010/main" val="4151892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73061"/>
                                        </p:tgtEl>
                                        <p:attrNameLst>
                                          <p:attrName>style.visibility</p:attrName>
                                        </p:attrNameLst>
                                      </p:cBhvr>
                                      <p:to>
                                        <p:strVal val="visible"/>
                                      </p:to>
                                    </p:set>
                                    <p:anim calcmode="lin" valueType="num">
                                      <p:cBhvr additive="base">
                                        <p:cTn id="7" dur="500" fill="hold"/>
                                        <p:tgtEl>
                                          <p:spTgt spid="173061"/>
                                        </p:tgtEl>
                                        <p:attrNameLst>
                                          <p:attrName>ppt_x</p:attrName>
                                        </p:attrNameLst>
                                      </p:cBhvr>
                                      <p:tavLst>
                                        <p:tav tm="0">
                                          <p:val>
                                            <p:strVal val="0-#ppt_w/2"/>
                                          </p:val>
                                        </p:tav>
                                        <p:tav tm="100000">
                                          <p:val>
                                            <p:strVal val="#ppt_x"/>
                                          </p:val>
                                        </p:tav>
                                      </p:tavLst>
                                    </p:anim>
                                    <p:anim calcmode="lin" valueType="num">
                                      <p:cBhvr additive="base">
                                        <p:cTn id="8" dur="500" fill="hold"/>
                                        <p:tgtEl>
                                          <p:spTgt spid="17306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73069"/>
                                        </p:tgtEl>
                                        <p:attrNameLst>
                                          <p:attrName>style.visibility</p:attrName>
                                        </p:attrNameLst>
                                      </p:cBhvr>
                                      <p:to>
                                        <p:strVal val="visible"/>
                                      </p:to>
                                    </p:set>
                                    <p:anim calcmode="lin" valueType="num">
                                      <p:cBhvr additive="base">
                                        <p:cTn id="13" dur="500" fill="hold"/>
                                        <p:tgtEl>
                                          <p:spTgt spid="173069"/>
                                        </p:tgtEl>
                                        <p:attrNameLst>
                                          <p:attrName>ppt_x</p:attrName>
                                        </p:attrNameLst>
                                      </p:cBhvr>
                                      <p:tavLst>
                                        <p:tav tm="0">
                                          <p:val>
                                            <p:strVal val="1+#ppt_w/2"/>
                                          </p:val>
                                        </p:tav>
                                        <p:tav tm="100000">
                                          <p:val>
                                            <p:strVal val="#ppt_x"/>
                                          </p:val>
                                        </p:tav>
                                      </p:tavLst>
                                    </p:anim>
                                    <p:anim calcmode="lin" valueType="num">
                                      <p:cBhvr additive="base">
                                        <p:cTn id="14" dur="500" fill="hold"/>
                                        <p:tgtEl>
                                          <p:spTgt spid="17306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73068"/>
                                        </p:tgtEl>
                                        <p:attrNameLst>
                                          <p:attrName>style.visibility</p:attrName>
                                        </p:attrNameLst>
                                      </p:cBhvr>
                                      <p:to>
                                        <p:strVal val="visible"/>
                                      </p:to>
                                    </p:set>
                                    <p:animEffect transition="in" filter="blinds(horizontal)">
                                      <p:cBhvr>
                                        <p:cTn id="19" dur="500"/>
                                        <p:tgtEl>
                                          <p:spTgt spid="173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8"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1026"/>
          <p:cNvSpPr>
            <a:spLocks noGrp="1" noChangeArrowheads="1"/>
          </p:cNvSpPr>
          <p:nvPr>
            <p:ph type="title"/>
          </p:nvPr>
        </p:nvSpPr>
        <p:spPr>
          <a:xfrm>
            <a:off x="5108472" y="1421031"/>
            <a:ext cx="3526708" cy="1543050"/>
          </a:xfrm>
        </p:spPr>
        <p:txBody>
          <a:bodyPr>
            <a:noAutofit/>
          </a:bodyPr>
          <a:lstStyle/>
          <a:p>
            <a:r>
              <a:rPr lang="en-US" altLang="en-US" sz="2000" dirty="0">
                <a:latin typeface="Arial" panose="020B0604020202020204" pitchFamily="34" charset="0"/>
                <a:cs typeface="Arial" panose="020B0604020202020204" pitchFamily="34" charset="0"/>
              </a:rPr>
              <a:t>These were exciting times, discovering all of the elementary particles!  BUT, so many particles and rules could almost get boring!</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a:xfrm>
            <a:off x="6465324" y="6304732"/>
            <a:ext cx="2057400" cy="365125"/>
          </a:xfrm>
        </p:spPr>
        <p:txBody>
          <a:bodyPr/>
          <a:lstStyle/>
          <a:p>
            <a:fld id="{C80F0E84-EBBF-41D9-A10F-851B8F407383}" type="slidenum">
              <a:rPr lang="en-US" smtClean="0"/>
              <a:t>114</a:t>
            </a:fld>
            <a:endParaRPr lang="en-US"/>
          </a:p>
        </p:txBody>
      </p:sp>
      <p:graphicFrame>
        <p:nvGraphicFramePr>
          <p:cNvPr id="208899" name="Object 1027"/>
          <p:cNvGraphicFramePr>
            <a:graphicFrameLocks noChangeAspect="1"/>
          </p:cNvGraphicFramePr>
          <p:nvPr>
            <p:extLst/>
          </p:nvPr>
        </p:nvGraphicFramePr>
        <p:xfrm>
          <a:off x="398192" y="1032387"/>
          <a:ext cx="4588953" cy="5509657"/>
        </p:xfrm>
        <a:graphic>
          <a:graphicData uri="http://schemas.openxmlformats.org/presentationml/2006/ole">
            <mc:AlternateContent xmlns:mc="http://schemas.openxmlformats.org/markup-compatibility/2006">
              <mc:Choice xmlns:v="urn:schemas-microsoft-com:vml" Requires="v">
                <p:oleObj spid="_x0000_s46096" name="PaperPort Document" r:id="rId4" imgW="5381244" imgH="6460236" progId="Paper.Document">
                  <p:embed/>
                </p:oleObj>
              </mc:Choice>
              <mc:Fallback>
                <p:oleObj name="PaperPort Document" r:id="rId4" imgW="5381244" imgH="6460236" progId="Paper.Document">
                  <p:embed/>
                  <p:pic>
                    <p:nvPicPr>
                      <p:cNvPr id="208899" name="Object 10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192" y="1032387"/>
                        <a:ext cx="4588953" cy="5509657"/>
                      </a:xfrm>
                      <a:prstGeom prst="rect">
                        <a:avLst/>
                      </a:prstGeom>
                      <a:noFill/>
                      <a:ln>
                        <a:noFill/>
                      </a:ln>
                      <a:effectLst/>
                      <a:extLst/>
                    </p:spPr>
                  </p:pic>
                </p:oleObj>
              </mc:Fallback>
            </mc:AlternateContent>
          </a:graphicData>
        </a:graphic>
      </p:graphicFrame>
      <p:sp>
        <p:nvSpPr>
          <p:cNvPr id="208900" name="Text Box 1028"/>
          <p:cNvSpPr txBox="1">
            <a:spLocks noChangeArrowheads="1"/>
          </p:cNvSpPr>
          <p:nvPr/>
        </p:nvSpPr>
        <p:spPr bwMode="auto">
          <a:xfrm>
            <a:off x="5201150" y="3296265"/>
            <a:ext cx="3485650" cy="1569660"/>
          </a:xfrm>
          <a:prstGeom prst="rect">
            <a:avLst/>
          </a:prstGeom>
          <a:solidFill>
            <a:srgbClr val="C00000"/>
          </a:solidFill>
          <a:ln w="9525">
            <a:solidFill>
              <a:srgbClr val="008000"/>
            </a:solidFill>
            <a:miter lim="800000"/>
            <a:headEnd/>
            <a:tailEnd/>
          </a:ln>
          <a:effec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3200" dirty="0">
                <a:solidFill>
                  <a:schemeClr val="bg1"/>
                </a:solidFill>
                <a:latin typeface="Arial" panose="020B0604020202020204" pitchFamily="34" charset="0"/>
                <a:cs typeface="Arial" panose="020B0604020202020204" pitchFamily="34" charset="0"/>
              </a:rPr>
              <a:t>We needed good ideas to bring order to the field!!!</a:t>
            </a:r>
          </a:p>
        </p:txBody>
      </p:sp>
      <p:sp>
        <p:nvSpPr>
          <p:cNvPr id="7" name="Rectangle 2"/>
          <p:cNvSpPr txBox="1">
            <a:spLocks noChangeArrowheads="1"/>
          </p:cNvSpPr>
          <p:nvPr/>
        </p:nvSpPr>
        <p:spPr>
          <a:xfrm>
            <a:off x="1454560" y="260356"/>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Tree>
    <p:extLst>
      <p:ext uri="{BB962C8B-B14F-4D97-AF65-F5344CB8AC3E}">
        <p14:creationId xmlns:p14="http://schemas.microsoft.com/office/powerpoint/2010/main" val="1507160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8899"/>
                                        </p:tgtEl>
                                        <p:attrNameLst>
                                          <p:attrName>style.visibility</p:attrName>
                                        </p:attrNameLst>
                                      </p:cBhvr>
                                      <p:to>
                                        <p:strVal val="visible"/>
                                      </p:to>
                                    </p:set>
                                    <p:animEffect transition="in" filter="blinds(horizontal)">
                                      <p:cBhvr>
                                        <p:cTn id="7" dur="500"/>
                                        <p:tgtEl>
                                          <p:spTgt spid="2088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208900"/>
                                        </p:tgtEl>
                                        <p:attrNameLst>
                                          <p:attrName>style.visibility</p:attrName>
                                        </p:attrNameLst>
                                      </p:cBhvr>
                                      <p:to>
                                        <p:strVal val="visible"/>
                                      </p:to>
                                    </p:set>
                                    <p:anim calcmode="lin" valueType="num">
                                      <p:cBhvr>
                                        <p:cTn id="12" dur="1000" fill="hold"/>
                                        <p:tgtEl>
                                          <p:spTgt spid="208900"/>
                                        </p:tgtEl>
                                        <p:attrNameLst>
                                          <p:attrName>ppt_w</p:attrName>
                                        </p:attrNameLst>
                                      </p:cBhvr>
                                      <p:tavLst>
                                        <p:tav tm="0">
                                          <p:val>
                                            <p:fltVal val="0"/>
                                          </p:val>
                                        </p:tav>
                                        <p:tav tm="100000">
                                          <p:val>
                                            <p:strVal val="#ppt_w"/>
                                          </p:val>
                                        </p:tav>
                                      </p:tavLst>
                                    </p:anim>
                                    <p:anim calcmode="lin" valueType="num">
                                      <p:cBhvr>
                                        <p:cTn id="13" dur="1000" fill="hold"/>
                                        <p:tgtEl>
                                          <p:spTgt spid="208900"/>
                                        </p:tgtEl>
                                        <p:attrNameLst>
                                          <p:attrName>ppt_h</p:attrName>
                                        </p:attrNameLst>
                                      </p:cBhvr>
                                      <p:tavLst>
                                        <p:tav tm="0">
                                          <p:val>
                                            <p:fltVal val="0"/>
                                          </p:val>
                                        </p:tav>
                                        <p:tav tm="100000">
                                          <p:val>
                                            <p:strVal val="#ppt_h"/>
                                          </p:val>
                                        </p:tav>
                                      </p:tavLst>
                                    </p:anim>
                                    <p:anim calcmode="lin" valueType="num">
                                      <p:cBhvr>
                                        <p:cTn id="14" dur="1000" fill="hold"/>
                                        <p:tgtEl>
                                          <p:spTgt spid="208900"/>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2089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P spid="208900" grpId="0" animBg="1"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6484" y="2304538"/>
            <a:ext cx="4791382" cy="1325563"/>
          </a:xfrm>
        </p:spPr>
        <p:txBody>
          <a:bodyPr/>
          <a:lstStyle/>
          <a:p>
            <a:r>
              <a:rPr lang="en-US" dirty="0" smtClean="0"/>
              <a:t>End?</a:t>
            </a:r>
            <a:endParaRPr lang="en-US" dirty="0"/>
          </a:p>
        </p:txBody>
      </p:sp>
      <p:sp>
        <p:nvSpPr>
          <p:cNvPr id="3" name="Footer Placeholder 2"/>
          <p:cNvSpPr>
            <a:spLocks noGrp="1"/>
          </p:cNvSpPr>
          <p:nvPr>
            <p:ph type="ftr" sz="quarter" idx="11"/>
          </p:nvPr>
        </p:nvSpPr>
        <p:spPr/>
        <p:txBody>
          <a:bodyPr/>
          <a:lstStyle/>
          <a:p>
            <a:r>
              <a:rPr lang="en-US" smtClean="0"/>
              <a:t>Physics  224 - Lecture 1</a:t>
            </a:r>
            <a:endParaRPr lang="en-US"/>
          </a:p>
        </p:txBody>
      </p:sp>
      <p:sp>
        <p:nvSpPr>
          <p:cNvPr id="4" name="Slide Number Placeholder 3"/>
          <p:cNvSpPr>
            <a:spLocks noGrp="1"/>
          </p:cNvSpPr>
          <p:nvPr>
            <p:ph type="sldNum" sz="quarter" idx="12"/>
          </p:nvPr>
        </p:nvSpPr>
        <p:spPr/>
        <p:txBody>
          <a:bodyPr/>
          <a:lstStyle/>
          <a:p>
            <a:fld id="{C80F0E84-EBBF-41D9-A10F-851B8F407383}" type="slidenum">
              <a:rPr lang="en-US" smtClean="0"/>
              <a:t>115</a:t>
            </a:fld>
            <a:endParaRPr lang="en-US"/>
          </a:p>
        </p:txBody>
      </p:sp>
    </p:spTree>
    <p:extLst>
      <p:ext uri="{BB962C8B-B14F-4D97-AF65-F5344CB8AC3E}">
        <p14:creationId xmlns:p14="http://schemas.microsoft.com/office/powerpoint/2010/main" val="73519172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184580" y="540544"/>
            <a:ext cx="4356330" cy="518420"/>
          </a:xfrm>
          <a:solidFill>
            <a:schemeClr val="accent4">
              <a:lumMod val="20000"/>
              <a:lumOff val="80000"/>
            </a:schemeClr>
          </a:solidFill>
        </p:spPr>
        <p:txBody>
          <a:bodyPr>
            <a:normAutofit/>
          </a:bodyPr>
          <a:lstStyle/>
          <a:p>
            <a:r>
              <a:rPr lang="en-US" altLang="en-US" sz="2400" b="1" i="1" dirty="0" smtClean="0">
                <a:latin typeface="Arial" panose="020B0604020202020204" pitchFamily="34" charset="0"/>
                <a:cs typeface="Arial" panose="020B0604020202020204" pitchFamily="34" charset="0"/>
              </a:rPr>
              <a:t>Gell-Mann’s “Eightfold Way”</a:t>
            </a:r>
          </a:p>
        </p:txBody>
      </p:sp>
      <p:sp>
        <p:nvSpPr>
          <p:cNvPr id="7" name="Rectangle 2"/>
          <p:cNvSpPr txBox="1">
            <a:spLocks noChangeArrowheads="1"/>
          </p:cNvSpPr>
          <p:nvPr/>
        </p:nvSpPr>
        <p:spPr>
          <a:xfrm>
            <a:off x="621891" y="71488"/>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383" y="3347883"/>
            <a:ext cx="4272113" cy="2912805"/>
          </a:xfrm>
          <a:prstGeom prst="rect">
            <a:avLst/>
          </a:prstGeom>
          <a:ln>
            <a:solidFill>
              <a:schemeClr val="tx1"/>
            </a:solidFill>
          </a:ln>
        </p:spPr>
      </p:pic>
      <p:sp>
        <p:nvSpPr>
          <p:cNvPr id="3" name="TextBox 2"/>
          <p:cNvSpPr txBox="1"/>
          <p:nvPr/>
        </p:nvSpPr>
        <p:spPr>
          <a:xfrm>
            <a:off x="621891" y="1189404"/>
            <a:ext cx="7691284" cy="1569660"/>
          </a:xfrm>
          <a:prstGeom prst="rect">
            <a:avLst/>
          </a:prstGeom>
          <a:noFill/>
        </p:spPr>
        <p:txBody>
          <a:bodyPr wrap="square" rtlCol="0">
            <a:spAutoFit/>
          </a:bodyPr>
          <a:lstStyle/>
          <a:p>
            <a:r>
              <a:rPr lang="en-US" sz="2400" dirty="0" smtClean="0"/>
              <a:t>Murray Gell-Mann proposed that nature had an organizing scheme for the rapidly growing set of elementary particles based on the “eight fold way”  For example, the lightest baryons are arranged into a hexagonal array shown below</a:t>
            </a:r>
            <a:endParaRPr lang="en-US"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606" y="3284791"/>
            <a:ext cx="4285292" cy="2975897"/>
          </a:xfrm>
          <a:prstGeom prst="rect">
            <a:avLst/>
          </a:prstGeom>
        </p:spPr>
      </p:pic>
      <p:sp>
        <p:nvSpPr>
          <p:cNvPr id="5" name="TextBox 4"/>
          <p:cNvSpPr txBox="1"/>
          <p:nvPr/>
        </p:nvSpPr>
        <p:spPr>
          <a:xfrm>
            <a:off x="5618373" y="6260688"/>
            <a:ext cx="2234907" cy="400110"/>
          </a:xfrm>
          <a:prstGeom prst="rect">
            <a:avLst/>
          </a:prstGeom>
          <a:noFill/>
        </p:spPr>
        <p:txBody>
          <a:bodyPr wrap="none" rtlCol="0">
            <a:spAutoFit/>
          </a:bodyPr>
          <a:lstStyle/>
          <a:p>
            <a:r>
              <a:rPr lang="en-US" sz="2000" dirty="0" smtClean="0">
                <a:latin typeface="Arial" panose="020B0604020202020204" pitchFamily="34" charset="0"/>
                <a:cs typeface="Arial" panose="020B0604020202020204" pitchFamily="34" charset="0"/>
              </a:rPr>
              <a:t>Murray Gell-Mann</a:t>
            </a:r>
            <a:endParaRPr lang="en-US" sz="2000" dirty="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C80F0E84-EBBF-41D9-A10F-851B8F407383}" type="slidenum">
              <a:rPr lang="en-US" smtClean="0"/>
              <a:t>116</a:t>
            </a:fld>
            <a:endParaRPr lang="en-US"/>
          </a:p>
        </p:txBody>
      </p:sp>
      <p:sp>
        <p:nvSpPr>
          <p:cNvPr id="8" name="Footer Placeholder 7"/>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08676469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184580" y="540544"/>
            <a:ext cx="4356330" cy="518420"/>
          </a:xfrm>
          <a:solidFill>
            <a:schemeClr val="accent4">
              <a:lumMod val="20000"/>
              <a:lumOff val="80000"/>
            </a:schemeClr>
          </a:solidFill>
        </p:spPr>
        <p:txBody>
          <a:bodyPr>
            <a:normAutofit/>
          </a:bodyPr>
          <a:lstStyle/>
          <a:p>
            <a:r>
              <a:rPr lang="en-US" altLang="en-US" sz="2400" b="1" i="1" dirty="0" smtClean="0">
                <a:latin typeface="Arial" panose="020B0604020202020204" pitchFamily="34" charset="0"/>
                <a:cs typeface="Arial" panose="020B0604020202020204" pitchFamily="34" charset="0"/>
              </a:rPr>
              <a:t>Gell-Mann’s “Eightfold Way”</a:t>
            </a:r>
          </a:p>
        </p:txBody>
      </p:sp>
      <p:graphicFrame>
        <p:nvGraphicFramePr>
          <p:cNvPr id="109572" name="Object 4"/>
          <p:cNvGraphicFramePr>
            <a:graphicFrameLocks noChangeAspect="1"/>
          </p:cNvGraphicFramePr>
          <p:nvPr/>
        </p:nvGraphicFramePr>
        <p:xfrm>
          <a:off x="132292" y="1446904"/>
          <a:ext cx="5742742" cy="4563064"/>
        </p:xfrm>
        <a:graphic>
          <a:graphicData uri="http://schemas.openxmlformats.org/presentationml/2006/ole">
            <mc:AlternateContent xmlns:mc="http://schemas.openxmlformats.org/markup-compatibility/2006">
              <mc:Choice xmlns:v="urn:schemas-microsoft-com:vml" Requires="v">
                <p:oleObj spid="_x0000_s47120" name="PaperPort Document" r:id="rId4" imgW="4274820" imgH="3296412" progId="Paper.Document">
                  <p:embed/>
                </p:oleObj>
              </mc:Choice>
              <mc:Fallback>
                <p:oleObj name="PaperPort Document" r:id="rId4" imgW="4274820" imgH="3296412" progId="Paper.Document">
                  <p:embed/>
                  <p:pic>
                    <p:nvPicPr>
                      <p:cNvPr id="1095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92" y="1446904"/>
                        <a:ext cx="5742742" cy="4563064"/>
                      </a:xfrm>
                      <a:prstGeom prst="rect">
                        <a:avLst/>
                      </a:prstGeom>
                      <a:noFill/>
                      <a:ln>
                        <a:noFill/>
                      </a:ln>
                      <a:effectLst/>
                    </p:spPr>
                  </p:pic>
                </p:oleObj>
              </mc:Fallback>
            </mc:AlternateContent>
          </a:graphicData>
        </a:graphic>
      </p:graphicFrame>
      <p:sp>
        <p:nvSpPr>
          <p:cNvPr id="109575" name="Text Box 7"/>
          <p:cNvSpPr txBox="1">
            <a:spLocks noChangeArrowheads="1"/>
          </p:cNvSpPr>
          <p:nvPr/>
        </p:nvSpPr>
        <p:spPr bwMode="auto">
          <a:xfrm>
            <a:off x="5867400" y="1637071"/>
            <a:ext cx="3276600"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342900" indent="-342900">
              <a:spcAft>
                <a:spcPts val="1200"/>
              </a:spcAft>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The group algebra (SU3) </a:t>
            </a:r>
            <a:r>
              <a:rPr lang="en-US" altLang="en-US" sz="2000" dirty="0">
                <a:latin typeface="Arial" panose="020B0604020202020204" pitchFamily="34" charset="0"/>
                <a:cs typeface="Arial" panose="020B0604020202020204" pitchFamily="34" charset="0"/>
              </a:rPr>
              <a:t>grouped the hadrons into natural octets and </a:t>
            </a:r>
            <a:r>
              <a:rPr lang="en-US" altLang="en-US" sz="2000" dirty="0" err="1">
                <a:latin typeface="Arial" panose="020B0604020202020204" pitchFamily="34" charset="0"/>
                <a:cs typeface="Arial" panose="020B0604020202020204" pitchFamily="34" charset="0"/>
              </a:rPr>
              <a:t>decimets</a:t>
            </a:r>
            <a:endParaRPr lang="en-US" altLang="en-US" sz="2000" dirty="0">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Predicted </a:t>
            </a:r>
            <a:r>
              <a:rPr lang="en-US" altLang="en-US" sz="2000" dirty="0">
                <a:latin typeface="Arial" panose="020B0604020202020204" pitchFamily="34" charset="0"/>
                <a:cs typeface="Arial" panose="020B0604020202020204" pitchFamily="34" charset="0"/>
                <a:sym typeface="Symbol" panose="05050102010706020507" pitchFamily="18" charset="2"/>
              </a:rPr>
              <a:t>, </a:t>
            </a:r>
            <a:r>
              <a:rPr lang="en-US" altLang="en-US" sz="2000" dirty="0" smtClean="0">
                <a:latin typeface="Arial" panose="020B0604020202020204" pitchFamily="34" charset="0"/>
                <a:cs typeface="Arial" panose="020B0604020202020204" pitchFamily="34" charset="0"/>
                <a:sym typeface="Symbol" panose="05050102010706020507" pitchFamily="18" charset="2"/>
              </a:rPr>
              <a:t>which was found </a:t>
            </a:r>
            <a:r>
              <a:rPr lang="en-US" altLang="en-US" sz="2000" dirty="0">
                <a:latin typeface="Arial" panose="020B0604020202020204" pitchFamily="34" charset="0"/>
                <a:cs typeface="Arial" panose="020B0604020202020204" pitchFamily="34" charset="0"/>
                <a:sym typeface="Symbol" panose="05050102010706020507" pitchFamily="18" charset="2"/>
              </a:rPr>
              <a:t>few </a:t>
            </a:r>
            <a:r>
              <a:rPr lang="en-US" altLang="en-US" sz="2000" dirty="0" smtClean="0">
                <a:latin typeface="Arial" panose="020B0604020202020204" pitchFamily="34" charset="0"/>
                <a:cs typeface="Arial" panose="020B0604020202020204" pitchFamily="34" charset="0"/>
                <a:sym typeface="Symbol" panose="05050102010706020507" pitchFamily="18" charset="2"/>
              </a:rPr>
              <a:t>months </a:t>
            </a:r>
            <a:r>
              <a:rPr lang="en-US" altLang="en-US" sz="2000" dirty="0">
                <a:latin typeface="Arial" panose="020B0604020202020204" pitchFamily="34" charset="0"/>
                <a:cs typeface="Arial" panose="020B0604020202020204" pitchFamily="34" charset="0"/>
                <a:sym typeface="Symbol" panose="05050102010706020507" pitchFamily="18" charset="2"/>
              </a:rPr>
              <a:t>later</a:t>
            </a:r>
          </a:p>
          <a:p>
            <a:pPr marL="342900" indent="-342900">
              <a:spcAft>
                <a:spcPts val="1200"/>
              </a:spcAft>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sym typeface="Symbol" panose="05050102010706020507" pitchFamily="18" charset="2"/>
              </a:rPr>
              <a:t>Also, the expected </a:t>
            </a:r>
            <a:r>
              <a:rPr lang="en-US" altLang="en-US" sz="2000" dirty="0">
                <a:latin typeface="Arial" panose="020B0604020202020204" pitchFamily="34" charset="0"/>
                <a:cs typeface="Arial" panose="020B0604020202020204" pitchFamily="34" charset="0"/>
                <a:sym typeface="Symbol" panose="05050102010706020507" pitchFamily="18" charset="2"/>
              </a:rPr>
              <a:t>’s, </a:t>
            </a:r>
            <a:r>
              <a:rPr lang="en-US" altLang="en-US" sz="2000" dirty="0" smtClean="0">
                <a:latin typeface="Arial" panose="020B0604020202020204" pitchFamily="34" charset="0"/>
                <a:cs typeface="Arial" panose="020B0604020202020204" pitchFamily="34" charset="0"/>
                <a:sym typeface="Symbol" panose="05050102010706020507" pitchFamily="18" charset="2"/>
              </a:rPr>
              <a:t>were found </a:t>
            </a:r>
            <a:r>
              <a:rPr lang="en-US" altLang="en-US" sz="2000" dirty="0">
                <a:latin typeface="Arial" panose="020B0604020202020204" pitchFamily="34" charset="0"/>
                <a:cs typeface="Arial" panose="020B0604020202020204" pitchFamily="34" charset="0"/>
                <a:sym typeface="Symbol" panose="05050102010706020507" pitchFamily="18" charset="2"/>
              </a:rPr>
              <a:t>in 1962</a:t>
            </a:r>
          </a:p>
          <a:p>
            <a:pPr marL="342900" indent="-342900">
              <a:spcAft>
                <a:spcPts val="1200"/>
              </a:spcAft>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sym typeface="Symbol" panose="05050102010706020507" pitchFamily="18" charset="2"/>
              </a:rPr>
              <a:t>The big test was yet </a:t>
            </a:r>
            <a:r>
              <a:rPr lang="en-US" altLang="en-US" sz="2000" dirty="0">
                <a:latin typeface="Arial" panose="020B0604020202020204" pitchFamily="34" charset="0"/>
                <a:cs typeface="Arial" panose="020B0604020202020204" pitchFamily="34" charset="0"/>
                <a:sym typeface="Symbol" panose="05050102010706020507" pitchFamily="18" charset="2"/>
              </a:rPr>
              <a:t>to come!</a:t>
            </a:r>
            <a:endParaRPr lang="en-US" altLang="en-US" sz="2000" dirty="0">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621891" y="71488"/>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117</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612565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 calcmode="lin" valueType="num">
                                      <p:cBhvr additive="base">
                                        <p:cTn id="7" dur="500" fill="hold"/>
                                        <p:tgtEl>
                                          <p:spTgt spid="109572"/>
                                        </p:tgtEl>
                                        <p:attrNameLst>
                                          <p:attrName>ppt_x</p:attrName>
                                        </p:attrNameLst>
                                      </p:cBhvr>
                                      <p:tavLst>
                                        <p:tav tm="0">
                                          <p:val>
                                            <p:strVal val="0-#ppt_w/2"/>
                                          </p:val>
                                        </p:tav>
                                        <p:tav tm="100000">
                                          <p:val>
                                            <p:strVal val="#ppt_x"/>
                                          </p:val>
                                        </p:tav>
                                      </p:tavLst>
                                    </p:anim>
                                    <p:anim calcmode="lin" valueType="num">
                                      <p:cBhvr additive="base">
                                        <p:cTn id="8" dur="500" fill="hold"/>
                                        <p:tgtEl>
                                          <p:spTgt spid="1095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9575">
                                            <p:txEl>
                                              <p:pRg st="0" end="0"/>
                                            </p:txEl>
                                          </p:spTgt>
                                        </p:tgtEl>
                                        <p:attrNameLst>
                                          <p:attrName>style.visibility</p:attrName>
                                        </p:attrNameLst>
                                      </p:cBhvr>
                                      <p:to>
                                        <p:strVal val="visible"/>
                                      </p:to>
                                    </p:set>
                                    <p:anim calcmode="lin" valueType="num">
                                      <p:cBhvr additive="base">
                                        <p:cTn id="13" dur="500" fill="hold"/>
                                        <p:tgtEl>
                                          <p:spTgt spid="109575">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95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9575">
                                            <p:txEl>
                                              <p:pRg st="1" end="1"/>
                                            </p:txEl>
                                          </p:spTgt>
                                        </p:tgtEl>
                                        <p:attrNameLst>
                                          <p:attrName>style.visibility</p:attrName>
                                        </p:attrNameLst>
                                      </p:cBhvr>
                                      <p:to>
                                        <p:strVal val="visible"/>
                                      </p:to>
                                    </p:set>
                                    <p:anim calcmode="lin" valueType="num">
                                      <p:cBhvr additive="base">
                                        <p:cTn id="19" dur="500" fill="hold"/>
                                        <p:tgtEl>
                                          <p:spTgt spid="109575">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95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09575">
                                            <p:txEl>
                                              <p:pRg st="2" end="2"/>
                                            </p:txEl>
                                          </p:spTgt>
                                        </p:tgtEl>
                                        <p:attrNameLst>
                                          <p:attrName>style.visibility</p:attrName>
                                        </p:attrNameLst>
                                      </p:cBhvr>
                                      <p:to>
                                        <p:strVal val="visible"/>
                                      </p:to>
                                    </p:set>
                                    <p:anim calcmode="lin" valueType="num">
                                      <p:cBhvr additive="base">
                                        <p:cTn id="25" dur="500" fill="hold"/>
                                        <p:tgtEl>
                                          <p:spTgt spid="109575">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095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09575">
                                            <p:txEl>
                                              <p:pRg st="3" end="3"/>
                                            </p:txEl>
                                          </p:spTgt>
                                        </p:tgtEl>
                                        <p:attrNameLst>
                                          <p:attrName>style.visibility</p:attrName>
                                        </p:attrNameLst>
                                      </p:cBhvr>
                                      <p:to>
                                        <p:strVal val="visible"/>
                                      </p:to>
                                    </p:set>
                                    <p:anim calcmode="lin" valueType="num">
                                      <p:cBhvr additive="base">
                                        <p:cTn id="31" dur="500" fill="hold"/>
                                        <p:tgtEl>
                                          <p:spTgt spid="109575">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0957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5"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131" name="Object 3"/>
          <p:cNvGraphicFramePr>
            <a:graphicFrameLocks noChangeAspect="1"/>
          </p:cNvGraphicFramePr>
          <p:nvPr>
            <p:extLst/>
          </p:nvPr>
        </p:nvGraphicFramePr>
        <p:xfrm>
          <a:off x="4823415" y="1504519"/>
          <a:ext cx="3852274" cy="4132048"/>
        </p:xfrm>
        <a:graphic>
          <a:graphicData uri="http://schemas.openxmlformats.org/presentationml/2006/ole">
            <mc:AlternateContent xmlns:mc="http://schemas.openxmlformats.org/markup-compatibility/2006">
              <mc:Choice xmlns:v="urn:schemas-microsoft-com:vml" Requires="v">
                <p:oleObj spid="_x0000_s48158" name="PaperPort Document" r:id="rId4" imgW="2875788" imgH="3086100" progId="Paper.Document">
                  <p:embed/>
                </p:oleObj>
              </mc:Choice>
              <mc:Fallback>
                <p:oleObj name="PaperPort Document" r:id="rId4" imgW="2875788" imgH="3086100" progId="Paper.Document">
                  <p:embed/>
                  <p:pic>
                    <p:nvPicPr>
                      <p:cNvPr id="1761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3415" y="1504519"/>
                        <a:ext cx="3852274" cy="4132048"/>
                      </a:xfrm>
                      <a:prstGeom prst="rect">
                        <a:avLst/>
                      </a:prstGeom>
                      <a:noFill/>
                      <a:ln>
                        <a:noFill/>
                      </a:ln>
                      <a:effectLst/>
                    </p:spPr>
                  </p:pic>
                </p:oleObj>
              </mc:Fallback>
            </mc:AlternateContent>
          </a:graphicData>
        </a:graphic>
      </p:graphicFrame>
      <p:graphicFrame>
        <p:nvGraphicFramePr>
          <p:cNvPr id="176132" name="Object 4"/>
          <p:cNvGraphicFramePr>
            <a:graphicFrameLocks noChangeAspect="1"/>
          </p:cNvGraphicFramePr>
          <p:nvPr>
            <p:extLst/>
          </p:nvPr>
        </p:nvGraphicFramePr>
        <p:xfrm>
          <a:off x="451593" y="1876425"/>
          <a:ext cx="3733800" cy="2495550"/>
        </p:xfrm>
        <a:graphic>
          <a:graphicData uri="http://schemas.openxmlformats.org/presentationml/2006/ole">
            <mc:AlternateContent xmlns:mc="http://schemas.openxmlformats.org/markup-compatibility/2006">
              <mc:Choice xmlns:v="urn:schemas-microsoft-com:vml" Requires="v">
                <p:oleObj spid="_x0000_s48159" name="PaperPort Document" r:id="rId6" imgW="2647188" imgH="1769364" progId="Paper.Document">
                  <p:embed/>
                </p:oleObj>
              </mc:Choice>
              <mc:Fallback>
                <p:oleObj name="PaperPort Document" r:id="rId6" imgW="2647188" imgH="1769364" progId="Paper.Document">
                  <p:embed/>
                  <p:pic>
                    <p:nvPicPr>
                      <p:cNvPr id="17613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93" y="1876425"/>
                        <a:ext cx="37338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6134" name="Text Box 6"/>
          <p:cNvSpPr txBox="1">
            <a:spLocks noChangeArrowheads="1"/>
          </p:cNvSpPr>
          <p:nvPr/>
        </p:nvSpPr>
        <p:spPr bwMode="auto">
          <a:xfrm>
            <a:off x="204019" y="4535129"/>
            <a:ext cx="4449097" cy="1938992"/>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Strangeness = -3 baryon … Gell-Mann: “At </a:t>
            </a:r>
            <a:r>
              <a:rPr lang="en-US" altLang="en-US" sz="2400" dirty="0">
                <a:solidFill>
                  <a:srgbClr val="0033CC"/>
                </a:solidFill>
                <a:latin typeface="Arial" panose="020B0604020202020204" pitchFamily="34" charset="0"/>
                <a:cs typeface="Arial" panose="020B0604020202020204" pitchFamily="34" charset="0"/>
              </a:rPr>
              <a:t>1685 </a:t>
            </a:r>
            <a:r>
              <a:rPr lang="en-US" altLang="en-US" sz="2400" dirty="0" err="1">
                <a:solidFill>
                  <a:srgbClr val="0033CC"/>
                </a:solidFill>
                <a:latin typeface="Arial" panose="020B0604020202020204" pitchFamily="34" charset="0"/>
                <a:cs typeface="Arial" panose="020B0604020202020204" pitchFamily="34" charset="0"/>
              </a:rPr>
              <a:t>Mev</a:t>
            </a:r>
            <a:r>
              <a:rPr lang="en-US" altLang="en-US" sz="2400" dirty="0">
                <a:solidFill>
                  <a:srgbClr val="0033CC"/>
                </a:solidFill>
                <a:latin typeface="Arial" panose="020B0604020202020204" pitchFamily="34" charset="0"/>
                <a:cs typeface="Arial" panose="020B0604020202020204" pitchFamily="34" charset="0"/>
              </a:rPr>
              <a:t>/c</a:t>
            </a:r>
            <a:r>
              <a:rPr lang="en-US" altLang="en-US" sz="2400" baseline="30000" dirty="0">
                <a:solidFill>
                  <a:srgbClr val="0033CC"/>
                </a:solidFill>
                <a:latin typeface="Arial" panose="020B0604020202020204" pitchFamily="34" charset="0"/>
                <a:cs typeface="Arial" panose="020B0604020202020204" pitchFamily="34" charset="0"/>
              </a:rPr>
              <a:t>2</a:t>
            </a:r>
            <a:r>
              <a:rPr lang="en-US" altLang="en-US" sz="2400" dirty="0">
                <a:latin typeface="Arial" panose="020B0604020202020204" pitchFamily="34" charset="0"/>
                <a:cs typeface="Arial" panose="020B0604020202020204" pitchFamily="34" charset="0"/>
              </a:rPr>
              <a:t>, it </a:t>
            </a:r>
            <a:r>
              <a:rPr lang="en-US" altLang="en-US" sz="2400" dirty="0" smtClean="0">
                <a:latin typeface="Arial" panose="020B0604020202020204" pitchFamily="34" charset="0"/>
                <a:cs typeface="Arial" panose="020B0604020202020204" pitchFamily="34" charset="0"/>
              </a:rPr>
              <a:t>will </a:t>
            </a:r>
            <a:r>
              <a:rPr lang="en-US" altLang="en-US" sz="2400" dirty="0">
                <a:latin typeface="Arial" panose="020B0604020202020204" pitchFamily="34" charset="0"/>
                <a:cs typeface="Arial" panose="020B0604020202020204" pitchFamily="34" charset="0"/>
              </a:rPr>
              <a:t>be metastable and decay by weak interactions into </a:t>
            </a:r>
            <a:r>
              <a:rPr lang="en-US" altLang="en-US" sz="2400" dirty="0">
                <a:latin typeface="Arial" panose="020B0604020202020204" pitchFamily="34" charset="0"/>
                <a:cs typeface="Arial" panose="020B0604020202020204" pitchFamily="34" charset="0"/>
                <a:sym typeface="Symbol" panose="05050102010706020507" pitchFamily="18" charset="2"/>
              </a:rPr>
              <a:t></a:t>
            </a:r>
            <a:r>
              <a:rPr lang="en-US" altLang="en-US" sz="2400" baseline="30000" dirty="0">
                <a:latin typeface="Arial" panose="020B0604020202020204" pitchFamily="34" charset="0"/>
                <a:cs typeface="Arial" panose="020B0604020202020204" pitchFamily="34" charset="0"/>
                <a:sym typeface="Symbol" panose="05050102010706020507" pitchFamily="18" charset="2"/>
              </a:rPr>
              <a:t>-</a:t>
            </a:r>
            <a:r>
              <a:rPr lang="en-US" altLang="en-US" sz="2400" dirty="0">
                <a:latin typeface="Arial" panose="020B0604020202020204" pitchFamily="34" charset="0"/>
                <a:cs typeface="Arial" panose="020B0604020202020204" pitchFamily="34" charset="0"/>
                <a:sym typeface="Symbol" panose="05050102010706020507" pitchFamily="18" charset="2"/>
              </a:rPr>
              <a:t> + </a:t>
            </a:r>
            <a:r>
              <a:rPr lang="en-US" altLang="en-US" sz="2400" baseline="30000" dirty="0">
                <a:latin typeface="Arial" panose="020B0604020202020204" pitchFamily="34" charset="0"/>
                <a:cs typeface="Arial" panose="020B0604020202020204" pitchFamily="34" charset="0"/>
                <a:sym typeface="Symbol" panose="05050102010706020507" pitchFamily="18" charset="2"/>
              </a:rPr>
              <a:t>0.”</a:t>
            </a:r>
          </a:p>
        </p:txBody>
      </p:sp>
      <p:sp>
        <p:nvSpPr>
          <p:cNvPr id="31752" name="Text Box 7"/>
          <p:cNvSpPr txBox="1">
            <a:spLocks noChangeArrowheads="1"/>
          </p:cNvSpPr>
          <p:nvPr/>
        </p:nvSpPr>
        <p:spPr bwMode="auto">
          <a:xfrm>
            <a:off x="8675688" y="0"/>
            <a:ext cx="4683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t>N</a:t>
            </a:r>
          </a:p>
        </p:txBody>
      </p:sp>
      <p:sp>
        <p:nvSpPr>
          <p:cNvPr id="176136" name="Text Box 8"/>
          <p:cNvSpPr txBox="1">
            <a:spLocks noChangeArrowheads="1"/>
          </p:cNvSpPr>
          <p:nvPr/>
        </p:nvSpPr>
        <p:spPr bwMode="auto">
          <a:xfrm>
            <a:off x="621891" y="1443335"/>
            <a:ext cx="28616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The </a:t>
            </a:r>
            <a:r>
              <a:rPr lang="en-US" altLang="en-US" sz="2400" dirty="0" err="1">
                <a:latin typeface="Arial" panose="020B0604020202020204" pitchFamily="34" charset="0"/>
                <a:cs typeface="Arial" panose="020B0604020202020204" pitchFamily="34" charset="0"/>
              </a:rPr>
              <a:t>Decimet</a:t>
            </a:r>
            <a:r>
              <a:rPr lang="en-US" altLang="en-US" sz="2400" dirty="0">
                <a:latin typeface="Arial" panose="020B0604020202020204" pitchFamily="34" charset="0"/>
                <a:cs typeface="Arial" panose="020B0604020202020204" pitchFamily="34" charset="0"/>
              </a:rPr>
              <a:t>: J=3/2</a:t>
            </a:r>
          </a:p>
        </p:txBody>
      </p:sp>
      <p:sp>
        <p:nvSpPr>
          <p:cNvPr id="11" name="Rectangle 2"/>
          <p:cNvSpPr txBox="1">
            <a:spLocks noChangeArrowheads="1"/>
          </p:cNvSpPr>
          <p:nvPr/>
        </p:nvSpPr>
        <p:spPr>
          <a:xfrm>
            <a:off x="621891" y="71488"/>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13" name="Rectangle 2"/>
          <p:cNvSpPr txBox="1">
            <a:spLocks noChangeArrowheads="1"/>
          </p:cNvSpPr>
          <p:nvPr/>
        </p:nvSpPr>
        <p:spPr>
          <a:xfrm>
            <a:off x="685800" y="540544"/>
            <a:ext cx="8295968" cy="754856"/>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smtClean="0">
                <a:latin typeface="Arial" panose="020B0604020202020204" pitchFamily="34" charset="0"/>
                <a:cs typeface="Arial" panose="020B0604020202020204" pitchFamily="34" charset="0"/>
              </a:rPr>
              <a:t>Gell-Mann’s Predicted the Mass, Lifetime, Decay Modes of the yet to be discovered </a:t>
            </a:r>
            <a:r>
              <a:rPr lang="en-US" altLang="en-US" sz="2400" b="1" dirty="0">
                <a:latin typeface="Arial" panose="020B0604020202020204" pitchFamily="34" charset="0"/>
                <a:cs typeface="Arial" panose="020B0604020202020204" pitchFamily="34" charset="0"/>
                <a:sym typeface="Symbol" panose="05050102010706020507" pitchFamily="18" charset="2"/>
              </a:rPr>
              <a:t></a:t>
            </a:r>
            <a:r>
              <a:rPr lang="en-US" altLang="en-US" sz="2400" b="1" baseline="30000" dirty="0">
                <a:latin typeface="Arial" panose="020B0604020202020204" pitchFamily="34" charset="0"/>
                <a:cs typeface="Arial" panose="020B0604020202020204" pitchFamily="34" charset="0"/>
                <a:sym typeface="Symbol" panose="05050102010706020507" pitchFamily="18" charset="2"/>
              </a:rPr>
              <a:t>-</a:t>
            </a:r>
            <a:r>
              <a:rPr lang="en-US" altLang="en-US" sz="2400" b="1" i="1" dirty="0" smtClean="0">
                <a:latin typeface="Arial" panose="020B0604020202020204" pitchFamily="34" charset="0"/>
                <a:cs typeface="Arial" panose="020B0604020202020204" pitchFamily="34" charset="0"/>
              </a:rPr>
              <a:t> </a:t>
            </a:r>
          </a:p>
        </p:txBody>
      </p:sp>
      <p:cxnSp>
        <p:nvCxnSpPr>
          <p:cNvPr id="5" name="Elbow Connector 4"/>
          <p:cNvCxnSpPr/>
          <p:nvPr/>
        </p:nvCxnSpPr>
        <p:spPr>
          <a:xfrm flipV="1">
            <a:off x="2582320" y="2052935"/>
            <a:ext cx="2653357" cy="1956352"/>
          </a:xfrm>
          <a:prstGeom prst="bentConnector3">
            <a:avLst>
              <a:gd name="adj1" fmla="val 6584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C80F0E84-EBBF-41D9-A10F-851B8F407383}" type="slidenum">
              <a:rPr lang="en-US" smtClean="0"/>
              <a:t>118</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287563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61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613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61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autoUpdateAnimBg="0"/>
      <p:bldP spid="176136"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2579" name="Object 3"/>
          <p:cNvGraphicFramePr>
            <a:graphicFrameLocks noChangeAspect="1"/>
          </p:cNvGraphicFramePr>
          <p:nvPr>
            <p:extLst/>
          </p:nvPr>
        </p:nvGraphicFramePr>
        <p:xfrm>
          <a:off x="260131" y="1863117"/>
          <a:ext cx="5899355" cy="3970945"/>
        </p:xfrm>
        <a:graphic>
          <a:graphicData uri="http://schemas.openxmlformats.org/presentationml/2006/ole">
            <mc:AlternateContent xmlns:mc="http://schemas.openxmlformats.org/markup-compatibility/2006">
              <mc:Choice xmlns:v="urn:schemas-microsoft-com:vml" Requires="v">
                <p:oleObj spid="_x0000_s49168" name="PaperPort Document" r:id="rId3" imgW="4174236" imgH="2811780" progId="Paper.Document">
                  <p:embed/>
                </p:oleObj>
              </mc:Choice>
              <mc:Fallback>
                <p:oleObj name="PaperPort Document" r:id="rId3" imgW="4174236" imgH="2811780" progId="Paper.Document">
                  <p:embed/>
                  <p:pic>
                    <p:nvPicPr>
                      <p:cNvPr id="15257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131" y="1863117"/>
                        <a:ext cx="5899355" cy="3970945"/>
                      </a:xfrm>
                      <a:prstGeom prst="rect">
                        <a:avLst/>
                      </a:prstGeom>
                      <a:noFill/>
                      <a:ln>
                        <a:noFill/>
                      </a:ln>
                      <a:effectLst/>
                    </p:spPr>
                  </p:pic>
                </p:oleObj>
              </mc:Fallback>
            </mc:AlternateContent>
          </a:graphicData>
        </a:graphic>
      </p:graphicFrame>
      <p:sp>
        <p:nvSpPr>
          <p:cNvPr id="152580" name="Text Box 4"/>
          <p:cNvSpPr txBox="1">
            <a:spLocks noChangeArrowheads="1"/>
          </p:cNvSpPr>
          <p:nvPr/>
        </p:nvSpPr>
        <p:spPr bwMode="auto">
          <a:xfrm>
            <a:off x="6293875" y="2232763"/>
            <a:ext cx="2362200"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smtClean="0">
                <a:latin typeface="Arial" panose="020B0604020202020204" pitchFamily="34" charset="0"/>
                <a:cs typeface="Arial" panose="020B0604020202020204" pitchFamily="34" charset="0"/>
              </a:rPr>
              <a:t>100,000 </a:t>
            </a:r>
            <a:r>
              <a:rPr lang="en-US" altLang="en-US" sz="2000" dirty="0">
                <a:latin typeface="Arial" panose="020B0604020202020204" pitchFamily="34" charset="0"/>
                <a:cs typeface="Arial" panose="020B0604020202020204" pitchFamily="34" charset="0"/>
              </a:rPr>
              <a:t>pix of K</a:t>
            </a:r>
            <a:r>
              <a:rPr lang="en-US" altLang="en-US" sz="2000" baseline="30000" dirty="0">
                <a:latin typeface="Arial" panose="020B0604020202020204" pitchFamily="34" charset="0"/>
                <a:cs typeface="Arial" panose="020B0604020202020204" pitchFamily="34" charset="0"/>
              </a:rPr>
              <a:t>-</a:t>
            </a:r>
            <a:r>
              <a:rPr lang="en-US" altLang="en-US" sz="2000" dirty="0">
                <a:latin typeface="Arial" panose="020B0604020202020204" pitchFamily="34" charset="0"/>
                <a:cs typeface="Arial" panose="020B0604020202020204" pitchFamily="34" charset="0"/>
              </a:rPr>
              <a:t>p </a:t>
            </a:r>
            <a:r>
              <a:rPr lang="en-US" altLang="en-US" sz="2000" dirty="0" smtClean="0">
                <a:latin typeface="Arial" panose="020B0604020202020204" pitchFamily="34" charset="0"/>
                <a:cs typeface="Arial" panose="020B0604020202020204" pitchFamily="34" charset="0"/>
              </a:rPr>
              <a:t>interactions from a  </a:t>
            </a:r>
            <a:r>
              <a:rPr lang="en-US" altLang="en-US" sz="2000" dirty="0">
                <a:latin typeface="Arial" panose="020B0604020202020204" pitchFamily="34" charset="0"/>
                <a:cs typeface="Arial" panose="020B0604020202020204" pitchFamily="34" charset="0"/>
              </a:rPr>
              <a:t>single (highly constrained) event, </a:t>
            </a:r>
          </a:p>
          <a:p>
            <a:r>
              <a:rPr lang="en-US" altLang="en-US" sz="2000" dirty="0">
                <a:solidFill>
                  <a:srgbClr val="0033CC"/>
                </a:solidFill>
                <a:latin typeface="Arial" panose="020B0604020202020204" pitchFamily="34" charset="0"/>
                <a:cs typeface="Arial" panose="020B0604020202020204" pitchFamily="34" charset="0"/>
              </a:rPr>
              <a:t>M</a:t>
            </a:r>
            <a:r>
              <a:rPr lang="en-US" altLang="en-US" sz="2000" baseline="-25000" dirty="0">
                <a:solidFill>
                  <a:srgbClr val="0033CC"/>
                </a:solidFill>
                <a:latin typeface="Arial" panose="020B0604020202020204" pitchFamily="34" charset="0"/>
                <a:cs typeface="Arial" panose="020B0604020202020204" pitchFamily="34" charset="0"/>
              </a:rPr>
              <a:t>obs</a:t>
            </a:r>
            <a:r>
              <a:rPr lang="en-US" altLang="en-US" sz="2000" dirty="0">
                <a:solidFill>
                  <a:srgbClr val="0033CC"/>
                </a:solidFill>
                <a:latin typeface="Arial" panose="020B0604020202020204" pitchFamily="34" charset="0"/>
                <a:cs typeface="Arial" panose="020B0604020202020204" pitchFamily="34" charset="0"/>
              </a:rPr>
              <a:t>=1686</a:t>
            </a:r>
            <a:r>
              <a:rPr lang="en-US" altLang="en-US" sz="2000" dirty="0">
                <a:solidFill>
                  <a:srgbClr val="0033CC"/>
                </a:solidFill>
                <a:latin typeface="Arial" panose="020B0604020202020204" pitchFamily="34" charset="0"/>
                <a:cs typeface="Arial" panose="020B0604020202020204" pitchFamily="34" charset="0"/>
                <a:sym typeface="Symbol" panose="05050102010706020507" pitchFamily="18" charset="2"/>
              </a:rPr>
              <a:t>12</a:t>
            </a:r>
            <a:endParaRPr lang="en-US" altLang="en-US" sz="2000" dirty="0">
              <a:latin typeface="Arial" panose="020B0604020202020204" pitchFamily="34" charset="0"/>
              <a:cs typeface="Arial" panose="020B0604020202020204" pitchFamily="34" charset="0"/>
              <a:sym typeface="Symbol" panose="05050102010706020507" pitchFamily="18" charset="2"/>
            </a:endParaRPr>
          </a:p>
          <a:p>
            <a:r>
              <a:rPr lang="en-US" altLang="en-US" sz="2000" dirty="0">
                <a:latin typeface="Arial" panose="020B0604020202020204" pitchFamily="34" charset="0"/>
                <a:cs typeface="Arial" panose="020B0604020202020204" pitchFamily="34" charset="0"/>
                <a:sym typeface="Symbol" panose="05050102010706020507" pitchFamily="18" charset="2"/>
              </a:rPr>
              <a:t>~10</a:t>
            </a:r>
            <a:r>
              <a:rPr lang="en-US" altLang="en-US" sz="2000" baseline="30000" dirty="0">
                <a:latin typeface="Arial" panose="020B0604020202020204" pitchFamily="34" charset="0"/>
                <a:cs typeface="Arial" panose="020B0604020202020204" pitchFamily="34" charset="0"/>
                <a:sym typeface="Symbol" panose="05050102010706020507" pitchFamily="18" charset="2"/>
              </a:rPr>
              <a:t>-10</a:t>
            </a:r>
            <a:r>
              <a:rPr lang="en-US" altLang="en-US" sz="2000" dirty="0">
                <a:latin typeface="Arial" panose="020B0604020202020204" pitchFamily="34" charset="0"/>
                <a:cs typeface="Arial" panose="020B0604020202020204" pitchFamily="34" charset="0"/>
                <a:sym typeface="Symbol" panose="05050102010706020507" pitchFamily="18" charset="2"/>
              </a:rPr>
              <a:t> sec</a:t>
            </a:r>
          </a:p>
          <a:p>
            <a:endParaRPr lang="en-US" altLang="en-US" sz="2000" dirty="0" smtClean="0">
              <a:latin typeface="Arial" panose="020B0604020202020204" pitchFamily="34" charset="0"/>
              <a:cs typeface="Arial" panose="020B0604020202020204" pitchFamily="34" charset="0"/>
            </a:endParaRPr>
          </a:p>
          <a:p>
            <a:r>
              <a:rPr lang="en-US" altLang="en-US" sz="2000" dirty="0" smtClean="0">
                <a:latin typeface="Arial" panose="020B0604020202020204" pitchFamily="34" charset="0"/>
                <a:cs typeface="Arial" panose="020B0604020202020204" pitchFamily="34" charset="0"/>
              </a:rPr>
              <a:t>Thousands </a:t>
            </a:r>
            <a:r>
              <a:rPr lang="en-US" altLang="en-US" sz="2000" dirty="0">
                <a:latin typeface="Arial" panose="020B0604020202020204" pitchFamily="34" charset="0"/>
                <a:cs typeface="Arial" panose="020B0604020202020204" pitchFamily="34" charset="0"/>
              </a:rPr>
              <a:t>of </a:t>
            </a:r>
            <a:r>
              <a:rPr lang="en-US" altLang="en-US" sz="2000" dirty="0">
                <a:latin typeface="Arial" panose="020B0604020202020204" pitchFamily="34" charset="0"/>
                <a:cs typeface="Arial" panose="020B0604020202020204" pitchFamily="34" charset="0"/>
                <a:sym typeface="Symbol" panose="05050102010706020507" pitchFamily="18" charset="2"/>
              </a:rPr>
              <a:t></a:t>
            </a:r>
            <a:r>
              <a:rPr lang="en-US" altLang="en-US" sz="2000" baseline="30000" dirty="0">
                <a:latin typeface="Arial" panose="020B0604020202020204" pitchFamily="34" charset="0"/>
                <a:cs typeface="Arial" panose="020B0604020202020204" pitchFamily="34" charset="0"/>
                <a:sym typeface="Symbol" panose="05050102010706020507" pitchFamily="18" charset="2"/>
              </a:rPr>
              <a:t>-</a:t>
            </a:r>
            <a:r>
              <a:rPr lang="en-US" altLang="en-US" sz="2000" dirty="0">
                <a:latin typeface="Arial" panose="020B0604020202020204" pitchFamily="34" charset="0"/>
                <a:cs typeface="Arial" panose="020B0604020202020204" pitchFamily="34" charset="0"/>
              </a:rPr>
              <a:t> have been seen since!</a:t>
            </a:r>
          </a:p>
        </p:txBody>
      </p:sp>
      <p:sp>
        <p:nvSpPr>
          <p:cNvPr id="7" name="Rectangle 2"/>
          <p:cNvSpPr txBox="1">
            <a:spLocks noChangeArrowheads="1"/>
          </p:cNvSpPr>
          <p:nvPr/>
        </p:nvSpPr>
        <p:spPr>
          <a:xfrm>
            <a:off x="621891" y="71488"/>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8" name="Rectangle 2"/>
          <p:cNvSpPr txBox="1">
            <a:spLocks noChangeArrowheads="1"/>
          </p:cNvSpPr>
          <p:nvPr/>
        </p:nvSpPr>
        <p:spPr>
          <a:xfrm>
            <a:off x="360107" y="701147"/>
            <a:ext cx="8295968" cy="754856"/>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a:latin typeface="Arial" panose="020B0604020202020204" pitchFamily="34" charset="0"/>
                <a:cs typeface="Arial" panose="020B0604020202020204" pitchFamily="34" charset="0"/>
              </a:rPr>
              <a:t>The </a:t>
            </a:r>
            <a:r>
              <a:rPr lang="en-US" altLang="en-US" sz="2400" b="1" i="1" dirty="0" smtClean="0">
                <a:latin typeface="Arial" panose="020B0604020202020204" pitchFamily="34" charset="0"/>
                <a:cs typeface="Arial" panose="020B0604020202020204" pitchFamily="34" charset="0"/>
                <a:sym typeface="Symbol" panose="05050102010706020507" pitchFamily="18" charset="2"/>
              </a:rPr>
              <a:t></a:t>
            </a:r>
            <a:r>
              <a:rPr lang="en-US" altLang="en-US" sz="2400" b="1" i="1" baseline="30000" dirty="0" smtClean="0">
                <a:latin typeface="Arial" panose="020B0604020202020204" pitchFamily="34" charset="0"/>
                <a:cs typeface="Arial" panose="020B0604020202020204" pitchFamily="34" charset="0"/>
                <a:sym typeface="Symbol" panose="05050102010706020507" pitchFamily="18" charset="2"/>
              </a:rPr>
              <a:t>¯</a:t>
            </a:r>
            <a:r>
              <a:rPr lang="en-US" altLang="en-US" sz="2400" b="1" i="1" dirty="0" smtClean="0">
                <a:latin typeface="Arial" panose="020B0604020202020204" pitchFamily="34" charset="0"/>
                <a:cs typeface="Arial" panose="020B0604020202020204" pitchFamily="34" charset="0"/>
              </a:rPr>
              <a:t>  </a:t>
            </a:r>
            <a:r>
              <a:rPr lang="en-US" altLang="en-US" sz="2400" b="1" i="1" dirty="0">
                <a:latin typeface="Arial" panose="020B0604020202020204" pitchFamily="34" charset="0"/>
                <a:cs typeface="Arial" panose="020B0604020202020204" pitchFamily="34" charset="0"/>
              </a:rPr>
              <a:t>was discovered in 1964 by </a:t>
            </a:r>
            <a:r>
              <a:rPr lang="en-US" altLang="en-US" sz="2400" b="1" i="1" dirty="0" err="1">
                <a:latin typeface="Arial" panose="020B0604020202020204" pitchFamily="34" charset="0"/>
                <a:cs typeface="Arial" panose="020B0604020202020204" pitchFamily="34" charset="0"/>
              </a:rPr>
              <a:t>Samios</a:t>
            </a:r>
            <a:r>
              <a:rPr lang="en-US" altLang="en-US" sz="2400" b="1" i="1" dirty="0">
                <a:latin typeface="Arial" panose="020B0604020202020204" pitchFamily="34" charset="0"/>
                <a:cs typeface="Arial" panose="020B0604020202020204" pitchFamily="34" charset="0"/>
              </a:rPr>
              <a:t>, Willis, et al, exactly as </a:t>
            </a:r>
            <a:r>
              <a:rPr lang="en-US" altLang="en-US" sz="2400" b="1" i="1" dirty="0" smtClean="0">
                <a:latin typeface="Arial" panose="020B0604020202020204" pitchFamily="34" charset="0"/>
                <a:cs typeface="Arial" panose="020B0604020202020204" pitchFamily="34" charset="0"/>
              </a:rPr>
              <a:t>predicted</a:t>
            </a:r>
            <a:endParaRPr lang="en-US" altLang="en-US" sz="2400" b="1" i="1"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C80F0E84-EBBF-41D9-A10F-851B8F407383}" type="slidenum">
              <a:rPr lang="en-US" smtClean="0"/>
              <a:t>119</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763563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257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52580">
                                            <p:txEl>
                                              <p:pRg st="0" end="0"/>
                                            </p:txEl>
                                          </p:spTgt>
                                        </p:tgtEl>
                                        <p:attrNameLst>
                                          <p:attrName>style.visibility</p:attrName>
                                        </p:attrNameLst>
                                      </p:cBhvr>
                                      <p:to>
                                        <p:strVal val="visible"/>
                                      </p:to>
                                    </p:set>
                                    <p:anim calcmode="lin" valueType="num">
                                      <p:cBhvr additive="base">
                                        <p:cTn id="11" dur="500" fill="hold"/>
                                        <p:tgtEl>
                                          <p:spTgt spid="15258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258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2580">
                                            <p:txEl>
                                              <p:pRg st="1" end="1"/>
                                            </p:txEl>
                                          </p:spTgt>
                                        </p:tgtEl>
                                        <p:attrNameLst>
                                          <p:attrName>style.visibility</p:attrName>
                                        </p:attrNameLst>
                                      </p:cBhvr>
                                      <p:to>
                                        <p:strVal val="visible"/>
                                      </p:to>
                                    </p:set>
                                    <p:anim calcmode="lin" valueType="num">
                                      <p:cBhvr additive="base">
                                        <p:cTn id="17" dur="500" fill="hold"/>
                                        <p:tgtEl>
                                          <p:spTgt spid="152580">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258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2580">
                                            <p:txEl>
                                              <p:pRg st="2" end="2"/>
                                            </p:txEl>
                                          </p:spTgt>
                                        </p:tgtEl>
                                        <p:attrNameLst>
                                          <p:attrName>style.visibility</p:attrName>
                                        </p:attrNameLst>
                                      </p:cBhvr>
                                      <p:to>
                                        <p:strVal val="visible"/>
                                      </p:to>
                                    </p:set>
                                    <p:anim calcmode="lin" valueType="num">
                                      <p:cBhvr additive="base">
                                        <p:cTn id="23" dur="500" fill="hold"/>
                                        <p:tgtEl>
                                          <p:spTgt spid="152580">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258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2580">
                                            <p:txEl>
                                              <p:pRg st="4" end="4"/>
                                            </p:txEl>
                                          </p:spTgt>
                                        </p:tgtEl>
                                        <p:attrNameLst>
                                          <p:attrName>style.visibility</p:attrName>
                                        </p:attrNameLst>
                                      </p:cBhvr>
                                      <p:to>
                                        <p:strVal val="visible"/>
                                      </p:to>
                                    </p:set>
                                    <p:anim calcmode="lin" valueType="num">
                                      <p:cBhvr additive="base">
                                        <p:cTn id="29" dur="500" fill="hold"/>
                                        <p:tgtEl>
                                          <p:spTgt spid="152580">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258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0"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592134"/>
            <a:ext cx="9089292" cy="423913"/>
          </a:xfrm>
          <a:solidFill>
            <a:schemeClr val="accent4">
              <a:lumMod val="40000"/>
              <a:lumOff val="60000"/>
            </a:schemeClr>
          </a:solidFill>
        </p:spPr>
        <p:txBody>
          <a:bodyPr>
            <a:normAutofit/>
          </a:bodyPr>
          <a:lstStyle/>
          <a:p>
            <a:pPr algn="ctr"/>
            <a:r>
              <a:rPr lang="en-US" sz="2400" b="1" i="1" dirty="0">
                <a:latin typeface="Arial" panose="020B0604020202020204" pitchFamily="34" charset="0"/>
                <a:cs typeface="Arial" panose="020B0604020202020204" pitchFamily="34" charset="0"/>
              </a:rPr>
              <a:t>The Goals of Particle Physics (2001)</a:t>
            </a:r>
          </a:p>
        </p:txBody>
      </p:sp>
      <p:sp>
        <p:nvSpPr>
          <p:cNvPr id="3" name="Footer Placeholder 2"/>
          <p:cNvSpPr>
            <a:spLocks noGrp="1"/>
          </p:cNvSpPr>
          <p:nvPr>
            <p:ph type="ftr" sz="quarter" idx="11"/>
          </p:nvPr>
        </p:nvSpPr>
        <p:spPr/>
        <p:txBody>
          <a:bodyPr/>
          <a:lstStyle/>
          <a:p>
            <a:r>
              <a:rPr lang="en-US" smtClean="0"/>
              <a:t>Physics  224 - Lecture 1</a:t>
            </a:r>
            <a:endParaRPr lang="en-US"/>
          </a:p>
        </p:txBody>
      </p:sp>
      <p:sp>
        <p:nvSpPr>
          <p:cNvPr id="4" name="Slide Number Placeholder 3"/>
          <p:cNvSpPr>
            <a:spLocks noGrp="1"/>
          </p:cNvSpPr>
          <p:nvPr>
            <p:ph type="sldNum" sz="quarter" idx="12"/>
          </p:nvPr>
        </p:nvSpPr>
        <p:spPr/>
        <p:txBody>
          <a:bodyPr/>
          <a:lstStyle/>
          <a:p>
            <a:fld id="{C80F0E84-EBBF-41D9-A10F-851B8F407383}" type="slidenum">
              <a:rPr lang="en-US" smtClean="0"/>
              <a:t>12</a:t>
            </a:fld>
            <a:endParaRPr lang="en-US"/>
          </a:p>
        </p:txBody>
      </p:sp>
      <p:pic>
        <p:nvPicPr>
          <p:cNvPr id="5" name="Picture 4"/>
          <p:cNvPicPr>
            <a:picLocks noChangeAspect="1"/>
          </p:cNvPicPr>
          <p:nvPr/>
        </p:nvPicPr>
        <p:blipFill>
          <a:blip r:embed="rId3"/>
          <a:stretch>
            <a:fillRect/>
          </a:stretch>
        </p:blipFill>
        <p:spPr>
          <a:xfrm>
            <a:off x="0" y="992554"/>
            <a:ext cx="9144000" cy="5865446"/>
          </a:xfrm>
          <a:prstGeom prst="rect">
            <a:avLst/>
          </a:prstGeom>
        </p:spPr>
      </p:pic>
      <p:sp>
        <p:nvSpPr>
          <p:cNvPr id="6"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Tree>
    <p:extLst>
      <p:ext uri="{BB962C8B-B14F-4D97-AF65-F5344CB8AC3E}">
        <p14:creationId xmlns:p14="http://schemas.microsoft.com/office/powerpoint/2010/main" val="40150155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685800" y="40516"/>
            <a:ext cx="7772400" cy="348424"/>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8" name="Rectangle 2"/>
          <p:cNvSpPr txBox="1">
            <a:spLocks noChangeArrowheads="1"/>
          </p:cNvSpPr>
          <p:nvPr/>
        </p:nvSpPr>
        <p:spPr>
          <a:xfrm>
            <a:off x="389604" y="388940"/>
            <a:ext cx="8295968" cy="754856"/>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smtClean="0">
                <a:latin typeface="Arial" panose="020B0604020202020204" pitchFamily="34" charset="0"/>
                <a:cs typeface="Arial" panose="020B0604020202020204" pitchFamily="34" charset="0"/>
              </a:rPr>
              <a:t>Gell-Mann had successfully </a:t>
            </a:r>
          </a:p>
          <a:p>
            <a:pPr algn="ctr"/>
            <a:r>
              <a:rPr lang="en-US" altLang="en-US" sz="2400" b="1" i="1" dirty="0" smtClean="0">
                <a:latin typeface="Arial" panose="020B0604020202020204" pitchFamily="34" charset="0"/>
                <a:cs typeface="Arial" panose="020B0604020202020204" pitchFamily="34" charset="0"/>
              </a:rPr>
              <a:t>Classified the Elementary Particles</a:t>
            </a:r>
            <a:endParaRPr lang="en-US" altLang="en-US" sz="2400" b="1" i="1"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153" y="1238864"/>
            <a:ext cx="3368493" cy="5383161"/>
          </a:xfrm>
          <a:prstGeom prst="rect">
            <a:avLst/>
          </a:prstGeom>
        </p:spPr>
      </p:pic>
      <p:sp>
        <p:nvSpPr>
          <p:cNvPr id="3" name="TextBox 2"/>
          <p:cNvSpPr txBox="1"/>
          <p:nvPr/>
        </p:nvSpPr>
        <p:spPr>
          <a:xfrm>
            <a:off x="4220774" y="2166158"/>
            <a:ext cx="4838447" cy="387798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The Eightfold way not only classified the hadrons, but provided a structure.  </a:t>
            </a:r>
          </a:p>
          <a:p>
            <a:pPr marL="342900" indent="-342900">
              <a:buFont typeface="Arial" panose="020B0604020202020204" pitchFamily="34" charset="0"/>
              <a:buChar char="•"/>
            </a:pPr>
            <a:endParaRPr lang="en-US" sz="2400" b="1" u="sng"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u="sng" dirty="0" smtClean="0">
                <a:latin typeface="Arial" panose="020B0604020202020204" pitchFamily="34" charset="0"/>
                <a:cs typeface="Arial" panose="020B0604020202020204" pitchFamily="34" charset="0"/>
              </a:rPr>
              <a:t>This was the beginning of developing real theories of particle physics</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C80F0E84-EBBF-41D9-A10F-851B8F407383}" type="slidenum">
              <a:rPr lang="en-US" smtClean="0"/>
              <a:t>120</a:t>
            </a:fld>
            <a:endParaRPr lang="en-US"/>
          </a:p>
        </p:txBody>
      </p:sp>
      <p:sp>
        <p:nvSpPr>
          <p:cNvPr id="5" name="Footer Placeholder 4"/>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25071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2819" name="Object 3"/>
          <p:cNvGraphicFramePr>
            <a:graphicFrameLocks noChangeAspect="1"/>
          </p:cNvGraphicFramePr>
          <p:nvPr>
            <p:extLst/>
          </p:nvPr>
        </p:nvGraphicFramePr>
        <p:xfrm>
          <a:off x="-63909" y="2228288"/>
          <a:ext cx="9144000" cy="3941762"/>
        </p:xfrm>
        <a:graphic>
          <a:graphicData uri="http://schemas.openxmlformats.org/presentationml/2006/ole">
            <mc:AlternateContent xmlns:mc="http://schemas.openxmlformats.org/markup-compatibility/2006">
              <mc:Choice xmlns:v="urn:schemas-microsoft-com:vml" Requires="v">
                <p:oleObj spid="_x0000_s50192" name="PaperPort Document" r:id="rId3" imgW="4905756" imgH="2116836" progId="Paper.Document">
                  <p:embed/>
                </p:oleObj>
              </mc:Choice>
              <mc:Fallback>
                <p:oleObj name="PaperPort Document" r:id="rId3" imgW="4905756" imgH="2116836" progId="Paper.Document">
                  <p:embed/>
                  <p:pic>
                    <p:nvPicPr>
                      <p:cNvPr id="1628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09" y="2228288"/>
                        <a:ext cx="9144000" cy="394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2"/>
          <p:cNvSpPr txBox="1">
            <a:spLocks noChangeArrowheads="1"/>
          </p:cNvSpPr>
          <p:nvPr/>
        </p:nvSpPr>
        <p:spPr>
          <a:xfrm>
            <a:off x="621891" y="71488"/>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6" name="Rectangle 2"/>
          <p:cNvSpPr txBox="1">
            <a:spLocks noChangeArrowheads="1"/>
          </p:cNvSpPr>
          <p:nvPr/>
        </p:nvSpPr>
        <p:spPr>
          <a:xfrm>
            <a:off x="360107" y="701147"/>
            <a:ext cx="8295968" cy="754856"/>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smtClean="0">
                <a:latin typeface="Arial" panose="020B0604020202020204" pitchFamily="34" charset="0"/>
                <a:cs typeface="Arial" panose="020B0604020202020204" pitchFamily="34" charset="0"/>
              </a:rPr>
              <a:t>Gell-Mann &amp; Zweig (1964) conjectured the base states for the hadrons were built from ‘quarks’</a:t>
            </a:r>
            <a:endParaRPr lang="en-US" altLang="en-US" sz="2400" b="1" i="1"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C80F0E84-EBBF-41D9-A10F-851B8F407383}" type="slidenum">
              <a:rPr lang="en-US" smtClean="0"/>
              <a:t>121</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773728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2819"/>
                                        </p:tgtEl>
                                        <p:attrNameLst>
                                          <p:attrName>style.visibility</p:attrName>
                                        </p:attrNameLst>
                                      </p:cBhvr>
                                      <p:to>
                                        <p:strVal val="visible"/>
                                      </p:to>
                                    </p:set>
                                    <p:animEffect transition="in" filter="checkerboard(across)">
                                      <p:cBhvr>
                                        <p:cTn id="7" dur="500"/>
                                        <p:tgtEl>
                                          <p:spTgt spid="162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7" name="Picture 3" descr="C:\Docs - Frank\lecture topics\summer 2001 lectures\figures\lect 3 &amp; 4\dzierbafi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886200"/>
            <a:ext cx="2223739" cy="225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5348" name="Object 4"/>
          <p:cNvGraphicFramePr>
            <a:graphicFrameLocks noChangeAspect="1"/>
          </p:cNvGraphicFramePr>
          <p:nvPr>
            <p:extLst/>
          </p:nvPr>
        </p:nvGraphicFramePr>
        <p:xfrm>
          <a:off x="560439" y="1752600"/>
          <a:ext cx="6861124" cy="2006398"/>
        </p:xfrm>
        <a:graphic>
          <a:graphicData uri="http://schemas.openxmlformats.org/presentationml/2006/ole">
            <mc:AlternateContent xmlns:mc="http://schemas.openxmlformats.org/markup-compatibility/2006">
              <mc:Choice xmlns:v="urn:schemas-microsoft-com:vml" Requires="v">
                <p:oleObj spid="_x0000_s51216" name="Document" r:id="rId4" imgW="5623560" imgH="1645920" progId="Word.Document.8">
                  <p:embed/>
                </p:oleObj>
              </mc:Choice>
              <mc:Fallback>
                <p:oleObj name="Document" r:id="rId4" imgW="5623560" imgH="1645920" progId="Word.Document.8">
                  <p:embed/>
                  <p:pic>
                    <p:nvPicPr>
                      <p:cNvPr id="1853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39" y="1752600"/>
                        <a:ext cx="6861124" cy="2006398"/>
                      </a:xfrm>
                      <a:prstGeom prst="rect">
                        <a:avLst/>
                      </a:prstGeom>
                      <a:noFill/>
                      <a:ln>
                        <a:noFill/>
                      </a:ln>
                      <a:effectLst/>
                    </p:spPr>
                  </p:pic>
                </p:oleObj>
              </mc:Fallback>
            </mc:AlternateContent>
          </a:graphicData>
        </a:graphic>
      </p:graphicFrame>
      <p:grpSp>
        <p:nvGrpSpPr>
          <p:cNvPr id="185355" name="Group 11"/>
          <p:cNvGrpSpPr>
            <a:grpSpLocks/>
          </p:cNvGrpSpPr>
          <p:nvPr/>
        </p:nvGrpSpPr>
        <p:grpSpPr bwMode="auto">
          <a:xfrm>
            <a:off x="3886200" y="4419600"/>
            <a:ext cx="3810000" cy="1143000"/>
            <a:chOff x="2448" y="2784"/>
            <a:chExt cx="2400" cy="720"/>
          </a:xfrm>
        </p:grpSpPr>
        <p:sp>
          <p:nvSpPr>
            <p:cNvPr id="35850" name="Text Box 6"/>
            <p:cNvSpPr txBox="1">
              <a:spLocks noChangeArrowheads="1"/>
            </p:cNvSpPr>
            <p:nvPr/>
          </p:nvSpPr>
          <p:spPr bwMode="auto">
            <a:xfrm>
              <a:off x="2448" y="2832"/>
              <a:ext cx="1056"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spcBef>
                  <a:spcPct val="50000"/>
                </a:spcBef>
              </a:pPr>
              <a:r>
                <a:rPr lang="en-US" altLang="en-US" dirty="0">
                  <a:latin typeface="Arial" panose="020B0604020202020204" pitchFamily="34" charset="0"/>
                  <a:cs typeface="Arial" panose="020B0604020202020204" pitchFamily="34" charset="0"/>
                </a:rPr>
                <a:t>“Valence Quarks”</a:t>
              </a:r>
            </a:p>
          </p:txBody>
        </p:sp>
        <p:sp>
          <p:nvSpPr>
            <p:cNvPr id="35851" name="Line 7"/>
            <p:cNvSpPr>
              <a:spLocks noChangeShapeType="1"/>
            </p:cNvSpPr>
            <p:nvPr/>
          </p:nvSpPr>
          <p:spPr bwMode="auto">
            <a:xfrm>
              <a:off x="3456" y="3408"/>
              <a:ext cx="624"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52" name="Line 8"/>
            <p:cNvSpPr>
              <a:spLocks noChangeShapeType="1"/>
            </p:cNvSpPr>
            <p:nvPr/>
          </p:nvSpPr>
          <p:spPr bwMode="auto">
            <a:xfrm flipV="1">
              <a:off x="3504" y="2784"/>
              <a:ext cx="100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53" name="Line 9"/>
            <p:cNvSpPr>
              <a:spLocks noChangeShapeType="1"/>
            </p:cNvSpPr>
            <p:nvPr/>
          </p:nvSpPr>
          <p:spPr bwMode="auto">
            <a:xfrm>
              <a:off x="3552" y="3168"/>
              <a:ext cx="1296"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5356" name="Group 12"/>
          <p:cNvGrpSpPr>
            <a:grpSpLocks/>
          </p:cNvGrpSpPr>
          <p:nvPr/>
        </p:nvGrpSpPr>
        <p:grpSpPr bwMode="auto">
          <a:xfrm>
            <a:off x="7010400" y="3276600"/>
            <a:ext cx="2017713" cy="990600"/>
            <a:chOff x="4416" y="2064"/>
            <a:chExt cx="1271" cy="624"/>
          </a:xfrm>
        </p:grpSpPr>
        <p:sp>
          <p:nvSpPr>
            <p:cNvPr id="35848" name="Text Box 5"/>
            <p:cNvSpPr txBox="1">
              <a:spLocks noChangeArrowheads="1"/>
            </p:cNvSpPr>
            <p:nvPr/>
          </p:nvSpPr>
          <p:spPr bwMode="auto">
            <a:xfrm>
              <a:off x="4416" y="2064"/>
              <a:ext cx="12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dirty="0">
                  <a:latin typeface="Arial" panose="020B0604020202020204" pitchFamily="34" charset="0"/>
                  <a:cs typeface="Arial" panose="020B0604020202020204" pitchFamily="34" charset="0"/>
                </a:rPr>
                <a:t>The Proton</a:t>
              </a:r>
            </a:p>
          </p:txBody>
        </p:sp>
        <p:sp>
          <p:nvSpPr>
            <p:cNvPr id="35849" name="Line 10"/>
            <p:cNvSpPr>
              <a:spLocks noChangeShapeType="1"/>
            </p:cNvSpPr>
            <p:nvPr/>
          </p:nvSpPr>
          <p:spPr bwMode="auto">
            <a:xfrm flipH="1">
              <a:off x="5232" y="2352"/>
              <a:ext cx="192"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 name="Rectangle 2"/>
          <p:cNvSpPr txBox="1">
            <a:spLocks noChangeArrowheads="1"/>
          </p:cNvSpPr>
          <p:nvPr/>
        </p:nvSpPr>
        <p:spPr>
          <a:xfrm>
            <a:off x="621891" y="71488"/>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16" name="Rectangle 2"/>
          <p:cNvSpPr txBox="1">
            <a:spLocks noChangeArrowheads="1"/>
          </p:cNvSpPr>
          <p:nvPr/>
        </p:nvSpPr>
        <p:spPr>
          <a:xfrm>
            <a:off x="1426036" y="609600"/>
            <a:ext cx="5817880" cy="418102"/>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smtClean="0">
                <a:latin typeface="Arial" panose="020B0604020202020204" pitchFamily="34" charset="0"/>
                <a:cs typeface="Arial" panose="020B0604020202020204" pitchFamily="34" charset="0"/>
              </a:rPr>
              <a:t>Quark Properties in the Eightfold Way</a:t>
            </a:r>
            <a:endParaRPr lang="en-US" altLang="en-US" sz="2400" b="1" i="1"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C80F0E84-EBBF-41D9-A10F-851B8F407383}" type="slidenum">
              <a:rPr lang="en-US" smtClean="0"/>
              <a:t>122</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5625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185356"/>
                                        </p:tgtEl>
                                        <p:attrNameLst>
                                          <p:attrName>style.visibility</p:attrName>
                                        </p:attrNameLst>
                                      </p:cBhvr>
                                      <p:to>
                                        <p:strVal val="visible"/>
                                      </p:to>
                                    </p:set>
                                    <p:anim calcmode="lin" valueType="num">
                                      <p:cBhvr additive="base">
                                        <p:cTn id="7" dur="500" fill="hold"/>
                                        <p:tgtEl>
                                          <p:spTgt spid="185356"/>
                                        </p:tgtEl>
                                        <p:attrNameLst>
                                          <p:attrName>ppt_x</p:attrName>
                                        </p:attrNameLst>
                                      </p:cBhvr>
                                      <p:tavLst>
                                        <p:tav tm="0">
                                          <p:val>
                                            <p:strVal val="0-#ppt_w/2"/>
                                          </p:val>
                                        </p:tav>
                                        <p:tav tm="100000">
                                          <p:val>
                                            <p:strVal val="#ppt_x"/>
                                          </p:val>
                                        </p:tav>
                                      </p:tavLst>
                                    </p:anim>
                                    <p:anim calcmode="lin" valueType="num">
                                      <p:cBhvr additive="base">
                                        <p:cTn id="8" dur="500" fill="hold"/>
                                        <p:tgtEl>
                                          <p:spTgt spid="18535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8534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185355"/>
                                        </p:tgtEl>
                                        <p:attrNameLst>
                                          <p:attrName>style.visibility</p:attrName>
                                        </p:attrNameLst>
                                      </p:cBhvr>
                                      <p:to>
                                        <p:strVal val="visible"/>
                                      </p:to>
                                    </p:set>
                                    <p:anim calcmode="lin" valueType="num">
                                      <p:cBhvr additive="base">
                                        <p:cTn id="17" dur="500" fill="hold"/>
                                        <p:tgtEl>
                                          <p:spTgt spid="185355"/>
                                        </p:tgtEl>
                                        <p:attrNameLst>
                                          <p:attrName>ppt_x</p:attrName>
                                        </p:attrNameLst>
                                      </p:cBhvr>
                                      <p:tavLst>
                                        <p:tav tm="0">
                                          <p:val>
                                            <p:strVal val="0-#ppt_w/2"/>
                                          </p:val>
                                        </p:tav>
                                        <p:tav tm="100000">
                                          <p:val>
                                            <p:strVal val="#ppt_x"/>
                                          </p:val>
                                        </p:tav>
                                      </p:tavLst>
                                    </p:anim>
                                    <p:anim calcmode="lin" valueType="num">
                                      <p:cBhvr additive="base">
                                        <p:cTn id="18" dur="500" fill="hold"/>
                                        <p:tgtEl>
                                          <p:spTgt spid="185355"/>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185348"/>
                                        </p:tgtEl>
                                        <p:attrNameLst>
                                          <p:attrName>style.visibility</p:attrName>
                                        </p:attrNameLst>
                                      </p:cBhvr>
                                      <p:to>
                                        <p:strVal val="visible"/>
                                      </p:to>
                                    </p:set>
                                    <p:anim calcmode="lin" valueType="num">
                                      <p:cBhvr additive="base">
                                        <p:cTn id="23" dur="500" fill="hold"/>
                                        <p:tgtEl>
                                          <p:spTgt spid="185348"/>
                                        </p:tgtEl>
                                        <p:attrNameLst>
                                          <p:attrName>ppt_x</p:attrName>
                                        </p:attrNameLst>
                                      </p:cBhvr>
                                      <p:tavLst>
                                        <p:tav tm="0">
                                          <p:val>
                                            <p:strVal val="0-#ppt_w/2"/>
                                          </p:val>
                                        </p:tav>
                                        <p:tav tm="100000">
                                          <p:val>
                                            <p:strVal val="#ppt_x"/>
                                          </p:val>
                                        </p:tav>
                                      </p:tavLst>
                                    </p:anim>
                                    <p:anim calcmode="lin" valueType="num">
                                      <p:cBhvr additive="base">
                                        <p:cTn id="24" dur="500" fill="hold"/>
                                        <p:tgtEl>
                                          <p:spTgt spid="1853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1" name="Text Box 4099"/>
          <p:cNvSpPr txBox="1">
            <a:spLocks noChangeArrowheads="1"/>
          </p:cNvSpPr>
          <p:nvPr/>
        </p:nvSpPr>
        <p:spPr bwMode="auto">
          <a:xfrm>
            <a:off x="783606" y="4506602"/>
            <a:ext cx="6692858"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it-IT" altLang="en-US" sz="2000" b="1" dirty="0">
                <a:latin typeface="Arial" panose="020B0604020202020204" pitchFamily="34" charset="0"/>
                <a:cs typeface="Arial" panose="020B0604020202020204" pitchFamily="34" charset="0"/>
              </a:rPr>
              <a:t>The quark model</a:t>
            </a:r>
            <a:r>
              <a:rPr lang="it-IT" altLang="en-US" sz="2000" dirty="0">
                <a:latin typeface="Arial" panose="020B0604020202020204" pitchFamily="34" charset="0"/>
                <a:cs typeface="Arial" panose="020B0604020202020204" pitchFamily="34" charset="0"/>
              </a:rPr>
              <a:t>: </a:t>
            </a:r>
          </a:p>
          <a:p>
            <a:pPr eaLnBrk="1" hangingPunct="1"/>
            <a:endParaRPr lang="it-IT" altLang="en-US" sz="1200" dirty="0">
              <a:latin typeface="Arial" panose="020B0604020202020204" pitchFamily="34" charset="0"/>
              <a:cs typeface="Arial" panose="020B0604020202020204" pitchFamily="34" charset="0"/>
            </a:endParaRPr>
          </a:p>
          <a:p>
            <a:pPr eaLnBrk="1" hangingPunct="1"/>
            <a:r>
              <a:rPr lang="it-IT" altLang="en-US" sz="2000" dirty="0">
                <a:solidFill>
                  <a:srgbClr val="FF0000"/>
                </a:solidFill>
                <a:latin typeface="Arial" panose="020B0604020202020204" pitchFamily="34" charset="0"/>
                <a:cs typeface="Arial" panose="020B0604020202020204" pitchFamily="34" charset="0"/>
              </a:rPr>
              <a:t>Baryons and antibaryons</a:t>
            </a:r>
            <a:r>
              <a:rPr lang="it-IT" altLang="en-US" sz="2000" dirty="0">
                <a:latin typeface="Arial" panose="020B0604020202020204" pitchFamily="34" charset="0"/>
                <a:cs typeface="Arial" panose="020B0604020202020204" pitchFamily="34" charset="0"/>
              </a:rPr>
              <a:t> are </a:t>
            </a:r>
            <a:r>
              <a:rPr lang="it-IT" altLang="en-US" sz="2000" b="1" dirty="0">
                <a:latin typeface="Arial" panose="020B0604020202020204" pitchFamily="34" charset="0"/>
                <a:cs typeface="Arial" panose="020B0604020202020204" pitchFamily="34" charset="0"/>
              </a:rPr>
              <a:t>bound states of 3 quarks</a:t>
            </a:r>
          </a:p>
          <a:p>
            <a:pPr eaLnBrk="1" hangingPunct="1"/>
            <a:endParaRPr lang="it-IT" altLang="en-US" sz="1200" dirty="0">
              <a:latin typeface="Arial" panose="020B0604020202020204" pitchFamily="34" charset="0"/>
              <a:cs typeface="Arial" panose="020B0604020202020204" pitchFamily="34" charset="0"/>
            </a:endParaRPr>
          </a:p>
          <a:p>
            <a:pPr eaLnBrk="1" hangingPunct="1"/>
            <a:r>
              <a:rPr lang="it-IT" altLang="en-US" sz="2000" dirty="0">
                <a:solidFill>
                  <a:srgbClr val="FF0000"/>
                </a:solidFill>
                <a:latin typeface="Arial" panose="020B0604020202020204" pitchFamily="34" charset="0"/>
                <a:cs typeface="Arial" panose="020B0604020202020204" pitchFamily="34" charset="0"/>
              </a:rPr>
              <a:t>Mesons</a:t>
            </a:r>
            <a:r>
              <a:rPr lang="it-IT" altLang="en-US" sz="2000" dirty="0">
                <a:latin typeface="Arial" panose="020B0604020202020204" pitchFamily="34" charset="0"/>
                <a:cs typeface="Arial" panose="020B0604020202020204" pitchFamily="34" charset="0"/>
              </a:rPr>
              <a:t> are </a:t>
            </a:r>
            <a:r>
              <a:rPr lang="it-IT" altLang="en-US" sz="2000" b="1" dirty="0">
                <a:latin typeface="Arial" panose="020B0604020202020204" pitchFamily="34" charset="0"/>
                <a:cs typeface="Arial" panose="020B0604020202020204" pitchFamily="34" charset="0"/>
              </a:rPr>
              <a:t>bound states of a quark and an anti-quark</a:t>
            </a:r>
          </a:p>
          <a:p>
            <a:pPr eaLnBrk="1" hangingPunct="1"/>
            <a:endParaRPr lang="it-IT" altLang="en-US" sz="1200" dirty="0">
              <a:latin typeface="Arial" panose="020B0604020202020204" pitchFamily="34" charset="0"/>
              <a:cs typeface="Arial" panose="020B0604020202020204" pitchFamily="34" charset="0"/>
            </a:endParaRPr>
          </a:p>
          <a:p>
            <a:pPr eaLnBrk="1" hangingPunct="1"/>
            <a:r>
              <a:rPr lang="it-IT" altLang="en-US" sz="2000" b="1" dirty="0" smtClean="0">
                <a:solidFill>
                  <a:schemeClr val="accent2"/>
                </a:solidFill>
                <a:latin typeface="Arial" panose="020B0604020202020204" pitchFamily="34" charset="0"/>
                <a:cs typeface="Arial" panose="020B0604020202020204" pitchFamily="34" charset="0"/>
              </a:rPr>
              <a:t>Baryons </a:t>
            </a:r>
            <a:r>
              <a:rPr lang="it-IT" altLang="en-US" sz="2000" b="1" dirty="0">
                <a:solidFill>
                  <a:schemeClr val="accent2"/>
                </a:solidFill>
                <a:latin typeface="Arial" panose="020B0604020202020204" pitchFamily="34" charset="0"/>
                <a:cs typeface="Arial" panose="020B0604020202020204" pitchFamily="34" charset="0"/>
              </a:rPr>
              <a:t>and Mesons are:  Hadrons</a:t>
            </a:r>
            <a:endParaRPr lang="en-GB" altLang="en-US" sz="2000" b="1" dirty="0">
              <a:solidFill>
                <a:schemeClr val="accent2"/>
              </a:solidFill>
              <a:latin typeface="Arial" panose="020B0604020202020204" pitchFamily="34" charset="0"/>
              <a:cs typeface="Arial" panose="020B0604020202020204" pitchFamily="34" charset="0"/>
            </a:endParaRPr>
          </a:p>
        </p:txBody>
      </p:sp>
      <p:pic>
        <p:nvPicPr>
          <p:cNvPr id="508932" name="Picture 4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55" y="1445898"/>
            <a:ext cx="6552369" cy="3060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459840" y="127433"/>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5" name="Rectangle 1026"/>
          <p:cNvSpPr txBox="1">
            <a:spLocks noChangeArrowheads="1"/>
          </p:cNvSpPr>
          <p:nvPr/>
        </p:nvSpPr>
        <p:spPr>
          <a:xfrm>
            <a:off x="3034861" y="719622"/>
            <a:ext cx="2538249" cy="527708"/>
          </a:xfrm>
          <a:prstGeom prst="rect">
            <a:avLst/>
          </a:prstGeom>
          <a:solidFill>
            <a:schemeClr val="accent4">
              <a:lumMod val="20000"/>
              <a:lumOff val="80000"/>
            </a:schemeClr>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altLang="en-US" sz="2400" b="1" i="1" dirty="0" smtClean="0">
                <a:latin typeface="Arial" panose="020B0604020202020204" pitchFamily="34" charset="0"/>
                <a:cs typeface="Arial" panose="020B0604020202020204" pitchFamily="34" charset="0"/>
              </a:rPr>
              <a:t>Quarks </a:t>
            </a:r>
            <a:endParaRPr lang="nl-NL" altLang="en-US" sz="2400" b="1" i="1"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C80F0E84-EBBF-41D9-A10F-851B8F407383}" type="slidenum">
              <a:rPr lang="en-US" smtClean="0"/>
              <a:t>123</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248540341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1026"/>
          <p:cNvSpPr>
            <a:spLocks noGrp="1" noChangeArrowheads="1"/>
          </p:cNvSpPr>
          <p:nvPr>
            <p:ph type="ctrTitle"/>
          </p:nvPr>
        </p:nvSpPr>
        <p:spPr>
          <a:xfrm>
            <a:off x="3034861" y="719622"/>
            <a:ext cx="2538249" cy="527708"/>
          </a:xfrm>
          <a:solidFill>
            <a:schemeClr val="accent4">
              <a:lumMod val="20000"/>
              <a:lumOff val="80000"/>
            </a:schemeClr>
          </a:solidFill>
          <a:ln/>
        </p:spPr>
        <p:txBody>
          <a:bodyPr>
            <a:normAutofit/>
          </a:bodyPr>
          <a:lstStyle/>
          <a:p>
            <a:r>
              <a:rPr lang="nl-NL" altLang="en-US" sz="2400" b="1" i="1" dirty="0">
                <a:latin typeface="Arial" panose="020B0604020202020204" pitchFamily="34" charset="0"/>
                <a:cs typeface="Arial" panose="020B0604020202020204" pitchFamily="34" charset="0"/>
              </a:rPr>
              <a:t>Quarks </a:t>
            </a:r>
          </a:p>
        </p:txBody>
      </p:sp>
      <p:sp>
        <p:nvSpPr>
          <p:cNvPr id="507907" name="Text Box 1027"/>
          <p:cNvSpPr txBox="1">
            <a:spLocks noChangeArrowheads="1"/>
          </p:cNvSpPr>
          <p:nvPr/>
        </p:nvSpPr>
        <p:spPr bwMode="auto">
          <a:xfrm>
            <a:off x="240402" y="1579092"/>
            <a:ext cx="8438516" cy="5603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buFontTx/>
              <a:buChar char="•"/>
            </a:pPr>
            <a:r>
              <a:rPr lang="it-IT" altLang="en-US" sz="2216" dirty="0">
                <a:latin typeface="Times New Roman" panose="02020603050405020304" pitchFamily="18" charset="0"/>
              </a:rPr>
              <a:t> </a:t>
            </a:r>
            <a:r>
              <a:rPr lang="it-IT" altLang="en-US" sz="2400" dirty="0">
                <a:latin typeface="Arial" panose="020B0604020202020204" pitchFamily="34" charset="0"/>
                <a:cs typeface="Arial" panose="020B0604020202020204" pitchFamily="34" charset="0"/>
              </a:rPr>
              <a:t>Quarks are s = ½ fermions, subject to all kind of interactions.</a:t>
            </a:r>
          </a:p>
          <a:p>
            <a:pPr eaLnBrk="1" hangingPunct="1"/>
            <a:endParaRPr lang="it-IT" altLang="en-US" sz="2400" dirty="0">
              <a:latin typeface="Arial" panose="020B0604020202020204" pitchFamily="34" charset="0"/>
              <a:cs typeface="Arial" panose="020B0604020202020204" pitchFamily="34" charset="0"/>
            </a:endParaRPr>
          </a:p>
          <a:p>
            <a:pPr eaLnBrk="1" hangingPunct="1">
              <a:buFontTx/>
              <a:buChar char="•"/>
            </a:pPr>
            <a:r>
              <a:rPr lang="it-IT" altLang="en-US" sz="2400" dirty="0">
                <a:latin typeface="Arial" panose="020B0604020202020204" pitchFamily="34" charset="0"/>
                <a:cs typeface="Arial" panose="020B0604020202020204" pitchFamily="34" charset="0"/>
              </a:rPr>
              <a:t> They have fractional electric charges</a:t>
            </a:r>
          </a:p>
          <a:p>
            <a:pPr eaLnBrk="1" hangingPunct="1">
              <a:buFontTx/>
              <a:buChar char="•"/>
            </a:pPr>
            <a:endParaRPr lang="it-IT" altLang="en-US" sz="2400" dirty="0">
              <a:latin typeface="Arial" panose="020B0604020202020204" pitchFamily="34" charset="0"/>
              <a:cs typeface="Arial" panose="020B0604020202020204" pitchFamily="34" charset="0"/>
            </a:endParaRPr>
          </a:p>
          <a:p>
            <a:pPr eaLnBrk="1" hangingPunct="1">
              <a:buFontTx/>
              <a:buChar char="•"/>
            </a:pPr>
            <a:r>
              <a:rPr lang="it-IT" altLang="en-US" sz="2400" dirty="0">
                <a:latin typeface="Arial" panose="020B0604020202020204" pitchFamily="34" charset="0"/>
                <a:cs typeface="Arial" panose="020B0604020202020204" pitchFamily="34" charset="0"/>
              </a:rPr>
              <a:t> Quarks and their bound states are the only particles </a:t>
            </a:r>
            <a:r>
              <a:rPr lang="it-IT" altLang="en-US" sz="2400" dirty="0" smtClean="0">
                <a:latin typeface="Arial" panose="020B0604020202020204" pitchFamily="34" charset="0"/>
                <a:cs typeface="Arial" panose="020B0604020202020204" pitchFamily="34" charset="0"/>
              </a:rPr>
              <a:t>which  </a:t>
            </a:r>
            <a:r>
              <a:rPr lang="it-IT" altLang="en-US" sz="2400" dirty="0">
                <a:latin typeface="Arial" panose="020B0604020202020204" pitchFamily="34" charset="0"/>
                <a:cs typeface="Arial" panose="020B0604020202020204" pitchFamily="34" charset="0"/>
              </a:rPr>
              <a:t>interact strongly</a:t>
            </a:r>
          </a:p>
          <a:p>
            <a:pPr eaLnBrk="1" hangingPunct="1"/>
            <a:endParaRPr lang="it-IT" altLang="en-US" sz="2400" dirty="0">
              <a:latin typeface="Arial" panose="020B0604020202020204" pitchFamily="34" charset="0"/>
              <a:cs typeface="Arial" panose="020B0604020202020204" pitchFamily="34" charset="0"/>
            </a:endParaRPr>
          </a:p>
          <a:p>
            <a:pPr eaLnBrk="1" hangingPunct="1">
              <a:buFontTx/>
              <a:buChar char="•"/>
            </a:pPr>
            <a:r>
              <a:rPr lang="it-IT" altLang="en-US" sz="2400" dirty="0">
                <a:latin typeface="Arial" panose="020B0604020202020204" pitchFamily="34" charset="0"/>
                <a:cs typeface="Arial" panose="020B0604020202020204" pitchFamily="34" charset="0"/>
              </a:rPr>
              <a:t> Like leptons, quarks occur in 3 generations:</a:t>
            </a:r>
          </a:p>
          <a:p>
            <a:pPr eaLnBrk="1" hangingPunct="1"/>
            <a:endParaRPr lang="it-IT" altLang="en-US" sz="2400" dirty="0">
              <a:latin typeface="Arial" panose="020B0604020202020204" pitchFamily="34" charset="0"/>
              <a:cs typeface="Arial" panose="020B0604020202020204" pitchFamily="34" charset="0"/>
            </a:endParaRPr>
          </a:p>
          <a:p>
            <a:pPr eaLnBrk="1" hangingPunct="1"/>
            <a:endParaRPr lang="it-IT" altLang="en-US" sz="2400" dirty="0">
              <a:latin typeface="Arial" panose="020B0604020202020204" pitchFamily="34" charset="0"/>
              <a:cs typeface="Arial" panose="020B0604020202020204" pitchFamily="34" charset="0"/>
            </a:endParaRPr>
          </a:p>
          <a:p>
            <a:pPr eaLnBrk="1" hangingPunct="1">
              <a:buFontTx/>
              <a:buChar char="•"/>
            </a:pPr>
            <a:r>
              <a:rPr lang="it-IT" altLang="en-US" sz="2400" dirty="0">
                <a:latin typeface="Arial" panose="020B0604020202020204" pitchFamily="34" charset="0"/>
                <a:cs typeface="Arial" panose="020B0604020202020204" pitchFamily="34" charset="0"/>
              </a:rPr>
              <a:t> Corresponding antiquarks are:</a:t>
            </a:r>
          </a:p>
          <a:p>
            <a:pPr eaLnBrk="1" hangingPunct="1"/>
            <a:endParaRPr lang="it-IT" altLang="en-US" sz="2400" dirty="0">
              <a:latin typeface="Arial" panose="020B0604020202020204" pitchFamily="34" charset="0"/>
              <a:cs typeface="Arial" panose="020B0604020202020204" pitchFamily="34" charset="0"/>
            </a:endParaRPr>
          </a:p>
          <a:p>
            <a:pPr eaLnBrk="1" hangingPunct="1"/>
            <a:endParaRPr lang="it-IT" altLang="en-US" sz="2400" dirty="0">
              <a:latin typeface="Arial" panose="020B0604020202020204" pitchFamily="34" charset="0"/>
              <a:cs typeface="Arial" panose="020B0604020202020204" pitchFamily="34" charset="0"/>
            </a:endParaRPr>
          </a:p>
          <a:p>
            <a:pPr eaLnBrk="1" hangingPunct="1"/>
            <a:endParaRPr lang="it-IT" altLang="en-US" sz="2216" dirty="0"/>
          </a:p>
        </p:txBody>
      </p:sp>
      <p:graphicFrame>
        <p:nvGraphicFramePr>
          <p:cNvPr id="507908" name="Object 1028"/>
          <p:cNvGraphicFramePr>
            <a:graphicFrameLocks noChangeAspect="1"/>
          </p:cNvGraphicFramePr>
          <p:nvPr>
            <p:extLst/>
          </p:nvPr>
        </p:nvGraphicFramePr>
        <p:xfrm>
          <a:off x="6771294" y="4313063"/>
          <a:ext cx="1760491" cy="759313"/>
        </p:xfrm>
        <a:graphic>
          <a:graphicData uri="http://schemas.openxmlformats.org/presentationml/2006/ole">
            <mc:AlternateContent xmlns:mc="http://schemas.openxmlformats.org/markup-compatibility/2006">
              <mc:Choice xmlns:v="urn:schemas-microsoft-com:vml" Requires="v">
                <p:oleObj spid="_x0000_s52254" name="Equation" r:id="rId3" imgW="1942920" imgH="838080" progId="Equation.3">
                  <p:embed/>
                </p:oleObj>
              </mc:Choice>
              <mc:Fallback>
                <p:oleObj name="Equation" r:id="rId3" imgW="1942920" imgH="838080" progId="Equation.3">
                  <p:embed/>
                  <p:pic>
                    <p:nvPicPr>
                      <p:cNvPr id="507908"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1294" y="4313063"/>
                        <a:ext cx="1760491" cy="759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7909" name="Object 1029"/>
          <p:cNvGraphicFramePr>
            <a:graphicFrameLocks noChangeAspect="1"/>
          </p:cNvGraphicFramePr>
          <p:nvPr>
            <p:extLst/>
          </p:nvPr>
        </p:nvGraphicFramePr>
        <p:xfrm>
          <a:off x="4877380" y="5493166"/>
          <a:ext cx="1830852" cy="782766"/>
        </p:xfrm>
        <a:graphic>
          <a:graphicData uri="http://schemas.openxmlformats.org/presentationml/2006/ole">
            <mc:AlternateContent xmlns:mc="http://schemas.openxmlformats.org/markup-compatibility/2006">
              <mc:Choice xmlns:v="urn:schemas-microsoft-com:vml" Requires="v">
                <p:oleObj spid="_x0000_s52255" name="Equation" r:id="rId5" imgW="2019240" imgH="863280" progId="Equation.3">
                  <p:embed/>
                </p:oleObj>
              </mc:Choice>
              <mc:Fallback>
                <p:oleObj name="Equation" r:id="rId5" imgW="2019240" imgH="863280" progId="Equation.3">
                  <p:embed/>
                  <p:pic>
                    <p:nvPicPr>
                      <p:cNvPr id="507909"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7380" y="5493166"/>
                        <a:ext cx="1830852" cy="7827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2"/>
          <p:cNvSpPr txBox="1">
            <a:spLocks noChangeArrowheads="1"/>
          </p:cNvSpPr>
          <p:nvPr/>
        </p:nvSpPr>
        <p:spPr>
          <a:xfrm>
            <a:off x="459840" y="127433"/>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124</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66347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7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790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790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7907">
                                            <p:txEl>
                                              <p:pRg st="6" end="6"/>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07907">
                                            <p:txEl>
                                              <p:pRg st="9" end="9"/>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0790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079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7"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3752414" y="592189"/>
            <a:ext cx="1489620" cy="441913"/>
          </a:xfrm>
          <a:solidFill>
            <a:schemeClr val="accent4">
              <a:lumMod val="20000"/>
              <a:lumOff val="80000"/>
            </a:schemeClr>
          </a:solidFill>
        </p:spPr>
        <p:txBody>
          <a:bodyPr>
            <a:normAutofit/>
          </a:bodyPr>
          <a:lstStyle/>
          <a:p>
            <a:r>
              <a:rPr lang="it-IT" altLang="en-US" sz="2400" b="1" i="1" dirty="0">
                <a:latin typeface="Arial" panose="020B0604020202020204" pitchFamily="34" charset="0"/>
              </a:rPr>
              <a:t>Hadrons</a:t>
            </a:r>
          </a:p>
        </p:txBody>
      </p:sp>
      <p:pic>
        <p:nvPicPr>
          <p:cNvPr id="550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43" y="1118345"/>
            <a:ext cx="7716007" cy="5301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0917" name="Rectangle 5"/>
          <p:cNvSpPr>
            <a:spLocks noChangeArrowheads="1"/>
          </p:cNvSpPr>
          <p:nvPr/>
        </p:nvSpPr>
        <p:spPr bwMode="auto">
          <a:xfrm>
            <a:off x="1114050" y="5557421"/>
            <a:ext cx="466142" cy="398712"/>
          </a:xfrm>
          <a:prstGeom prst="rect">
            <a:avLst/>
          </a:prstGeom>
          <a:solidFill>
            <a:srgbClr val="DED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62"/>
          </a:p>
        </p:txBody>
      </p:sp>
      <p:sp>
        <p:nvSpPr>
          <p:cNvPr id="5" name="Rectangle 2"/>
          <p:cNvSpPr txBox="1">
            <a:spLocks noChangeArrowheads="1"/>
          </p:cNvSpPr>
          <p:nvPr/>
        </p:nvSpPr>
        <p:spPr>
          <a:xfrm>
            <a:off x="381013" y="0"/>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125</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86292427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850" name="Picture 2" descr="img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54" y="569568"/>
            <a:ext cx="8012326" cy="3000444"/>
          </a:xfrm>
          <a:prstGeom prst="rect">
            <a:avLst/>
          </a:prstGeom>
          <a:noFill/>
          <a:extLst>
            <a:ext uri="{909E8E84-426E-40DD-AFC4-6F175D3DCCD1}">
              <a14:hiddenFill xmlns:a14="http://schemas.microsoft.com/office/drawing/2010/main">
                <a:solidFill>
                  <a:srgbClr val="FFFFFF"/>
                </a:solidFill>
              </a14:hiddenFill>
            </a:ext>
          </a:extLst>
        </p:spPr>
      </p:pic>
      <p:sp>
        <p:nvSpPr>
          <p:cNvPr id="462851" name="Text Box 3"/>
          <p:cNvSpPr txBox="1">
            <a:spLocks noChangeArrowheads="1"/>
          </p:cNvSpPr>
          <p:nvPr/>
        </p:nvSpPr>
        <p:spPr bwMode="auto">
          <a:xfrm>
            <a:off x="0" y="3570012"/>
            <a:ext cx="8671035"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1" hangingPunct="1">
              <a:buFont typeface="Arial" panose="020B0604020202020204" pitchFamily="34" charset="0"/>
              <a:buChar char="•"/>
            </a:pPr>
            <a:r>
              <a:rPr lang="it-IT" altLang="en-US" sz="2000" dirty="0">
                <a:latin typeface="Arial" panose="020B0604020202020204" pitchFamily="34" charset="0"/>
                <a:cs typeface="Arial" panose="020B0604020202020204" pitchFamily="34" charset="0"/>
              </a:rPr>
              <a:t>Strangeness is defined so that S=-1 for s-quark and S =1 for </a:t>
            </a:r>
            <a:r>
              <a:rPr lang="it-IT" altLang="en-US" sz="2000" dirty="0" smtClean="0">
                <a:latin typeface="Arial" panose="020B0604020202020204" pitchFamily="34" charset="0"/>
                <a:cs typeface="Arial" panose="020B0604020202020204" pitchFamily="34" charset="0"/>
              </a:rPr>
              <a:t>the anti </a:t>
            </a:r>
            <a:r>
              <a:rPr lang="it-IT" altLang="en-US" sz="2000" dirty="0">
                <a:latin typeface="Arial" panose="020B0604020202020204" pitchFamily="34" charset="0"/>
                <a:cs typeface="Arial" panose="020B0604020202020204" pitchFamily="34" charset="0"/>
              </a:rPr>
              <a:t>s-quark. Further, C=1 for c-quark, B=-1 for b-quark and T=1 </a:t>
            </a:r>
            <a:r>
              <a:rPr lang="it-IT" altLang="en-US" sz="2000" dirty="0" smtClean="0">
                <a:latin typeface="Arial" panose="020B0604020202020204" pitchFamily="34" charset="0"/>
                <a:cs typeface="Arial" panose="020B0604020202020204" pitchFamily="34" charset="0"/>
              </a:rPr>
              <a:t>for t-quark</a:t>
            </a:r>
            <a:endParaRPr lang="it-IT" altLang="en-US" sz="20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endParaRPr lang="it-IT" altLang="en-US" sz="12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it-IT" altLang="en-US" sz="2000" dirty="0">
                <a:latin typeface="Arial" panose="020B0604020202020204" pitchFamily="34" charset="0"/>
                <a:cs typeface="Arial" panose="020B0604020202020204" pitchFamily="34" charset="0"/>
              </a:rPr>
              <a:t>Since t-quark is a very short living one, there are no </a:t>
            </a:r>
            <a:r>
              <a:rPr lang="it-IT" altLang="en-US" sz="2000" dirty="0" smtClean="0">
                <a:latin typeface="Arial" panose="020B0604020202020204" pitchFamily="34" charset="0"/>
                <a:cs typeface="Arial" panose="020B0604020202020204" pitchFamily="34" charset="0"/>
              </a:rPr>
              <a:t>hadrons containing </a:t>
            </a:r>
            <a:r>
              <a:rPr lang="it-IT" altLang="en-US" sz="2000" dirty="0">
                <a:latin typeface="Arial" panose="020B0604020202020204" pitchFamily="34" charset="0"/>
                <a:cs typeface="Arial" panose="020B0604020202020204" pitchFamily="34" charset="0"/>
              </a:rPr>
              <a:t>top, i,e, T=0 for all</a:t>
            </a:r>
          </a:p>
          <a:p>
            <a:pPr marL="342900" indent="-342900" eaLnBrk="1" hangingPunct="1">
              <a:buFont typeface="Arial" panose="020B0604020202020204" pitchFamily="34" charset="0"/>
              <a:buChar char="•"/>
            </a:pPr>
            <a:endParaRPr lang="it-IT" altLang="en-US" sz="1200" dirty="0">
              <a:latin typeface="Arial" panose="020B0604020202020204" pitchFamily="34" charset="0"/>
              <a:cs typeface="Arial" panose="020B0604020202020204" pitchFamily="34" charset="0"/>
            </a:endParaRPr>
          </a:p>
          <a:p>
            <a:pPr marL="342900" indent="-342900" eaLnBrk="1" hangingPunct="1">
              <a:buFont typeface="Arial" panose="020B0604020202020204" pitchFamily="34" charset="0"/>
              <a:buChar char="•"/>
            </a:pPr>
            <a:r>
              <a:rPr lang="it-IT" altLang="en-US" sz="2000" dirty="0">
                <a:latin typeface="Arial" panose="020B0604020202020204" pitchFamily="34" charset="0"/>
                <a:cs typeface="Arial" panose="020B0604020202020204" pitchFamily="34" charset="0"/>
              </a:rPr>
              <a:t>Quark numbers for up and down quarks have no name, but just </a:t>
            </a:r>
            <a:r>
              <a:rPr lang="it-IT" altLang="en-US" sz="2000" dirty="0" smtClean="0">
                <a:latin typeface="Arial" panose="020B0604020202020204" pitchFamily="34" charset="0"/>
                <a:cs typeface="Arial" panose="020B0604020202020204" pitchFamily="34" charset="0"/>
              </a:rPr>
              <a:t>like any </a:t>
            </a:r>
            <a:r>
              <a:rPr lang="it-IT" altLang="en-US" sz="2000" dirty="0">
                <a:latin typeface="Arial" panose="020B0604020202020204" pitchFamily="34" charset="0"/>
                <a:cs typeface="Arial" panose="020B0604020202020204" pitchFamily="34" charset="0"/>
              </a:rPr>
              <a:t>other flavour, they are conserved in </a:t>
            </a:r>
            <a:r>
              <a:rPr lang="it-IT" altLang="en-US" sz="2000" dirty="0" smtClean="0">
                <a:latin typeface="Arial" panose="020B0604020202020204" pitchFamily="34" charset="0"/>
                <a:cs typeface="Arial" panose="020B0604020202020204" pitchFamily="34" charset="0"/>
              </a:rPr>
              <a:t>Strong </a:t>
            </a:r>
            <a:r>
              <a:rPr lang="it-IT" altLang="en-US" sz="2000" dirty="0">
                <a:latin typeface="Arial" panose="020B0604020202020204" pitchFamily="34" charset="0"/>
                <a:cs typeface="Arial" panose="020B0604020202020204" pitchFamily="34" charset="0"/>
              </a:rPr>
              <a:t>and </a:t>
            </a:r>
            <a:r>
              <a:rPr lang="it-IT" altLang="en-US" sz="2000" dirty="0" smtClean="0">
                <a:latin typeface="Arial" panose="020B0604020202020204" pitchFamily="34" charset="0"/>
                <a:cs typeface="Arial" panose="020B0604020202020204" pitchFamily="34" charset="0"/>
              </a:rPr>
              <a:t>EM interactions Baryons </a:t>
            </a:r>
            <a:r>
              <a:rPr lang="it-IT" altLang="en-US" sz="2000" dirty="0">
                <a:latin typeface="Arial" panose="020B0604020202020204" pitchFamily="34" charset="0"/>
                <a:cs typeface="Arial" panose="020B0604020202020204" pitchFamily="34" charset="0"/>
              </a:rPr>
              <a:t>are assigned own quantum number </a:t>
            </a:r>
            <a:r>
              <a:rPr lang="it-IT" altLang="en-US" sz="2000" i="1" dirty="0">
                <a:latin typeface="Arial" panose="020B0604020202020204" pitchFamily="34" charset="0"/>
                <a:cs typeface="Arial" panose="020B0604020202020204" pitchFamily="34" charset="0"/>
              </a:rPr>
              <a:t>B</a:t>
            </a:r>
            <a:r>
              <a:rPr lang="it-IT" altLang="en-US" sz="2000" dirty="0">
                <a:latin typeface="Arial" panose="020B0604020202020204" pitchFamily="34" charset="0"/>
                <a:cs typeface="Arial" panose="020B0604020202020204" pitchFamily="34" charset="0"/>
              </a:rPr>
              <a:t>: </a:t>
            </a:r>
            <a:r>
              <a:rPr lang="it-IT" altLang="en-US" sz="2000" i="1" dirty="0" smtClean="0">
                <a:latin typeface="Arial" panose="020B0604020202020204" pitchFamily="34" charset="0"/>
                <a:cs typeface="Arial" panose="020B0604020202020204" pitchFamily="34" charset="0"/>
              </a:rPr>
              <a:t>B</a:t>
            </a:r>
            <a:r>
              <a:rPr lang="it-IT" altLang="en-US" sz="2000" dirty="0" smtClean="0">
                <a:latin typeface="Arial" panose="020B0604020202020204" pitchFamily="34" charset="0"/>
                <a:cs typeface="Arial" panose="020B0604020202020204" pitchFamily="34" charset="0"/>
              </a:rPr>
              <a:t>=1 </a:t>
            </a:r>
            <a:r>
              <a:rPr lang="it-IT" altLang="en-US" sz="2000" dirty="0">
                <a:latin typeface="Arial" panose="020B0604020202020204" pitchFamily="34" charset="0"/>
                <a:cs typeface="Arial" panose="020B0604020202020204" pitchFamily="34" charset="0"/>
              </a:rPr>
              <a:t>for baryons, </a:t>
            </a:r>
            <a:r>
              <a:rPr lang="it-IT" altLang="en-US" sz="2000" i="1" dirty="0">
                <a:latin typeface="Arial" panose="020B0604020202020204" pitchFamily="34" charset="0"/>
                <a:cs typeface="Arial" panose="020B0604020202020204" pitchFamily="34" charset="0"/>
              </a:rPr>
              <a:t>B</a:t>
            </a:r>
            <a:r>
              <a:rPr lang="it-IT" altLang="en-US" sz="2000" dirty="0">
                <a:latin typeface="Arial" panose="020B0604020202020204" pitchFamily="34" charset="0"/>
                <a:cs typeface="Arial" panose="020B0604020202020204" pitchFamily="34" charset="0"/>
              </a:rPr>
              <a:t>=-1 for antibaryons, </a:t>
            </a:r>
            <a:r>
              <a:rPr lang="it-IT" altLang="en-US" sz="2000" i="1" dirty="0">
                <a:latin typeface="Arial" panose="020B0604020202020204" pitchFamily="34" charset="0"/>
                <a:cs typeface="Arial" panose="020B0604020202020204" pitchFamily="34" charset="0"/>
              </a:rPr>
              <a:t>B</a:t>
            </a:r>
            <a:r>
              <a:rPr lang="it-IT" altLang="en-US" sz="2000" dirty="0">
                <a:latin typeface="Arial" panose="020B0604020202020204" pitchFamily="34" charset="0"/>
                <a:cs typeface="Arial" panose="020B0604020202020204" pitchFamily="34" charset="0"/>
              </a:rPr>
              <a:t>=0 for mesons</a:t>
            </a:r>
            <a:endParaRPr lang="en-GB" altLang="en-US" sz="2000" dirty="0">
              <a:latin typeface="Arial" panose="020B0604020202020204" pitchFamily="34" charset="0"/>
              <a:cs typeface="Arial" panose="020B0604020202020204" pitchFamily="34" charset="0"/>
            </a:endParaRPr>
          </a:p>
        </p:txBody>
      </p:sp>
      <p:sp>
        <p:nvSpPr>
          <p:cNvPr id="4" name="Rectangle 2"/>
          <p:cNvSpPr txBox="1">
            <a:spLocks noChangeArrowheads="1"/>
          </p:cNvSpPr>
          <p:nvPr/>
        </p:nvSpPr>
        <p:spPr>
          <a:xfrm>
            <a:off x="381013" y="0"/>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Rectangle 1"/>
          <p:cNvSpPr/>
          <p:nvPr/>
        </p:nvSpPr>
        <p:spPr>
          <a:xfrm>
            <a:off x="2427890" y="592189"/>
            <a:ext cx="3838903" cy="369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txBox="1">
            <a:spLocks noChangeArrowheads="1"/>
          </p:cNvSpPr>
          <p:nvPr/>
        </p:nvSpPr>
        <p:spPr>
          <a:xfrm>
            <a:off x="3602531" y="614810"/>
            <a:ext cx="1489620" cy="441913"/>
          </a:xfrm>
          <a:prstGeom prst="rect">
            <a:avLst/>
          </a:prstGeom>
          <a:solidFill>
            <a:schemeClr val="accent4">
              <a:lumMod val="20000"/>
              <a:lumOff val="80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en-US" sz="2400" b="1" i="1" dirty="0" smtClean="0">
                <a:latin typeface="Arial" panose="020B0604020202020204" pitchFamily="34" charset="0"/>
              </a:rPr>
              <a:t>Baryons</a:t>
            </a:r>
            <a:endParaRPr lang="it-IT" altLang="en-US" sz="2400" b="1" i="1" dirty="0">
              <a:latin typeface="Arial" panose="020B0604020202020204" pitchFamily="34" charset="0"/>
            </a:endParaRPr>
          </a:p>
        </p:txBody>
      </p:sp>
      <p:sp>
        <p:nvSpPr>
          <p:cNvPr id="3" name="Slide Number Placeholder 2"/>
          <p:cNvSpPr>
            <a:spLocks noGrp="1"/>
          </p:cNvSpPr>
          <p:nvPr>
            <p:ph type="sldNum" sz="quarter" idx="12"/>
          </p:nvPr>
        </p:nvSpPr>
        <p:spPr/>
        <p:txBody>
          <a:bodyPr/>
          <a:lstStyle/>
          <a:p>
            <a:fld id="{C80F0E84-EBBF-41D9-A10F-851B8F407383}" type="slidenum">
              <a:rPr lang="en-US" smtClean="0"/>
              <a:t>126</a:t>
            </a:fld>
            <a:endParaRPr lang="en-US"/>
          </a:p>
        </p:txBody>
      </p:sp>
      <p:sp>
        <p:nvSpPr>
          <p:cNvPr id="6" name="Footer Placeholder 5"/>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69090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2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28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28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1"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2229630" y="598830"/>
            <a:ext cx="4075165" cy="447965"/>
          </a:xfrm>
          <a:solidFill>
            <a:schemeClr val="accent4">
              <a:lumMod val="20000"/>
              <a:lumOff val="80000"/>
            </a:schemeClr>
          </a:solidFill>
        </p:spPr>
        <p:txBody>
          <a:bodyPr>
            <a:normAutofit/>
          </a:bodyPr>
          <a:lstStyle/>
          <a:p>
            <a:r>
              <a:rPr lang="it-IT" altLang="en-US" sz="2400" b="1" i="1" dirty="0">
                <a:latin typeface="Arial" panose="020B0604020202020204" pitchFamily="34" charset="0"/>
              </a:rPr>
              <a:t>Particles and Interactions</a:t>
            </a:r>
          </a:p>
        </p:txBody>
      </p:sp>
      <p:pic>
        <p:nvPicPr>
          <p:cNvPr id="552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248" y="1237592"/>
            <a:ext cx="8635135" cy="5147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381013" y="0"/>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127</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65908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a:xfrm>
            <a:off x="2844485" y="592189"/>
            <a:ext cx="2845455" cy="606974"/>
          </a:xfrm>
          <a:solidFill>
            <a:schemeClr val="accent4">
              <a:lumMod val="20000"/>
              <a:lumOff val="80000"/>
            </a:schemeClr>
          </a:solidFill>
        </p:spPr>
        <p:txBody>
          <a:bodyPr>
            <a:normAutofit/>
          </a:bodyPr>
          <a:lstStyle/>
          <a:p>
            <a:r>
              <a:rPr lang="it-IT" altLang="en-US" sz="2400" b="1" i="1" dirty="0" smtClean="0">
                <a:latin typeface="Arial" panose="020B0604020202020204" pitchFamily="34" charset="0"/>
              </a:rPr>
              <a:t>Hadron  Lifetimes</a:t>
            </a:r>
            <a:endParaRPr lang="it-IT" altLang="en-US" sz="2400" b="1" i="1" dirty="0">
              <a:latin typeface="Arial" panose="020B0604020202020204" pitchFamily="34" charset="0"/>
            </a:endParaRPr>
          </a:p>
        </p:txBody>
      </p:sp>
      <p:pic>
        <p:nvPicPr>
          <p:cNvPr id="5539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13" y="1692874"/>
            <a:ext cx="8282175" cy="4684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a:xfrm>
            <a:off x="381013" y="0"/>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128</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8299306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874" name="Picture 2" descr="img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938" y="685882"/>
            <a:ext cx="8232239" cy="3468332"/>
          </a:xfrm>
          <a:prstGeom prst="rect">
            <a:avLst/>
          </a:prstGeom>
          <a:noFill/>
          <a:extLst>
            <a:ext uri="{909E8E84-426E-40DD-AFC4-6F175D3DCCD1}">
              <a14:hiddenFill xmlns:a14="http://schemas.microsoft.com/office/drawing/2010/main">
                <a:solidFill>
                  <a:srgbClr val="FFFFFF"/>
                </a:solidFill>
              </a14:hiddenFill>
            </a:ext>
          </a:extLst>
        </p:spPr>
      </p:pic>
      <p:sp>
        <p:nvSpPr>
          <p:cNvPr id="463875" name="Text Box 3"/>
          <p:cNvSpPr txBox="1">
            <a:spLocks noChangeArrowheads="1"/>
          </p:cNvSpPr>
          <p:nvPr/>
        </p:nvSpPr>
        <p:spPr bwMode="auto">
          <a:xfrm>
            <a:off x="291663" y="4036045"/>
            <a:ext cx="8741978" cy="249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buFontTx/>
              <a:buChar char="•"/>
            </a:pPr>
            <a:r>
              <a:rPr lang="it-IT" altLang="en-US" sz="2216" b="1" dirty="0">
                <a:latin typeface="Times New Roman" panose="02020603050405020304" pitchFamily="18" charset="0"/>
              </a:rPr>
              <a:t> </a:t>
            </a:r>
            <a:r>
              <a:rPr lang="it-IT" altLang="en-US" sz="2216" dirty="0"/>
              <a:t>Majority of hadrons are unstable and tend  to decay by the </a:t>
            </a:r>
            <a:r>
              <a:rPr lang="it-IT" altLang="en-US" sz="2216" dirty="0" smtClean="0"/>
              <a:t>strong interaction </a:t>
            </a:r>
            <a:r>
              <a:rPr lang="it-IT" altLang="en-US" sz="2216" dirty="0"/>
              <a:t>to the state with the lowest possible mass (</a:t>
            </a:r>
            <a:r>
              <a:rPr lang="it-IT" altLang="en-US" sz="2216" dirty="0">
                <a:latin typeface="Symbol" panose="05050102010706020507" pitchFamily="18" charset="2"/>
              </a:rPr>
              <a:t>t</a:t>
            </a:r>
            <a:r>
              <a:rPr lang="it-IT" altLang="en-US" sz="2216" dirty="0"/>
              <a:t> ~ 10</a:t>
            </a:r>
            <a:r>
              <a:rPr lang="it-IT" altLang="en-US" sz="2216" baseline="30000" dirty="0"/>
              <a:t>-23</a:t>
            </a:r>
            <a:r>
              <a:rPr lang="it-IT" altLang="en-US" sz="2216" dirty="0"/>
              <a:t> s)</a:t>
            </a:r>
          </a:p>
          <a:p>
            <a:pPr eaLnBrk="1" hangingPunct="1"/>
            <a:endParaRPr lang="it-IT" altLang="en-US" sz="1200" dirty="0"/>
          </a:p>
          <a:p>
            <a:pPr eaLnBrk="1" hangingPunct="1"/>
            <a:r>
              <a:rPr lang="it-IT" altLang="en-US" sz="2216" dirty="0"/>
              <a:t> Hadrons with the lowest possible mass for each quark number </a:t>
            </a:r>
            <a:r>
              <a:rPr lang="it-IT" altLang="en-US" sz="2216" dirty="0" smtClean="0"/>
              <a:t> (</a:t>
            </a:r>
            <a:r>
              <a:rPr lang="it-IT" altLang="en-US" sz="2216" dirty="0"/>
              <a:t>S, C, etc.) may live much more before decaying </a:t>
            </a:r>
            <a:r>
              <a:rPr lang="it-IT" altLang="en-US" sz="2216" dirty="0" smtClean="0"/>
              <a:t>weekly (</a:t>
            </a:r>
            <a:r>
              <a:rPr lang="it-IT" altLang="en-US" sz="2216" dirty="0">
                <a:latin typeface="Symbol" panose="05050102010706020507" pitchFamily="18" charset="2"/>
              </a:rPr>
              <a:t>t</a:t>
            </a:r>
            <a:r>
              <a:rPr lang="it-IT" altLang="en-US" sz="2216" dirty="0"/>
              <a:t> ~ 10</a:t>
            </a:r>
            <a:r>
              <a:rPr lang="it-IT" altLang="en-US" sz="2216" baseline="30000" dirty="0"/>
              <a:t>-7- </a:t>
            </a:r>
            <a:r>
              <a:rPr lang="it-IT" altLang="en-US" sz="2216" dirty="0"/>
              <a:t>10</a:t>
            </a:r>
            <a:r>
              <a:rPr lang="it-IT" altLang="en-US" sz="2216" baseline="30000" dirty="0"/>
              <a:t>-13</a:t>
            </a:r>
            <a:r>
              <a:rPr lang="it-IT" altLang="en-US" sz="2216" dirty="0"/>
              <a:t> s) or electromagnetically (mesons, </a:t>
            </a:r>
            <a:r>
              <a:rPr lang="it-IT" altLang="en-US" sz="2216" dirty="0">
                <a:latin typeface="Symbol" panose="05050102010706020507" pitchFamily="18" charset="2"/>
              </a:rPr>
              <a:t>t</a:t>
            </a:r>
            <a:r>
              <a:rPr lang="it-IT" altLang="en-US" sz="2216" dirty="0"/>
              <a:t>~10</a:t>
            </a:r>
            <a:r>
              <a:rPr lang="it-IT" altLang="en-US" sz="2216" baseline="30000" dirty="0"/>
              <a:t>-16- </a:t>
            </a:r>
            <a:r>
              <a:rPr lang="it-IT" altLang="en-US" sz="2216" dirty="0"/>
              <a:t>10</a:t>
            </a:r>
            <a:r>
              <a:rPr lang="it-IT" altLang="en-US" sz="2216" baseline="30000" dirty="0"/>
              <a:t>-21</a:t>
            </a:r>
            <a:r>
              <a:rPr lang="it-IT" altLang="en-US" sz="2216" dirty="0"/>
              <a:t> s</a:t>
            </a:r>
            <a:r>
              <a:rPr lang="it-IT" altLang="en-US" sz="2216" dirty="0" smtClean="0"/>
              <a:t>)</a:t>
            </a:r>
          </a:p>
          <a:p>
            <a:pPr eaLnBrk="1" hangingPunct="1"/>
            <a:endParaRPr lang="it-IT" altLang="en-US" sz="1200" dirty="0"/>
          </a:p>
          <a:p>
            <a:pPr eaLnBrk="1" hangingPunct="1"/>
            <a:r>
              <a:rPr lang="it-IT" altLang="en-US" sz="2216" dirty="0"/>
              <a:t>Such hadrons are called stable particles  </a:t>
            </a:r>
            <a:endParaRPr lang="en-GB" altLang="en-US" sz="2216" dirty="0"/>
          </a:p>
        </p:txBody>
      </p:sp>
      <p:sp>
        <p:nvSpPr>
          <p:cNvPr id="4" name="Rectangle 2"/>
          <p:cNvSpPr txBox="1">
            <a:spLocks noChangeArrowheads="1"/>
          </p:cNvSpPr>
          <p:nvPr/>
        </p:nvSpPr>
        <p:spPr>
          <a:xfrm>
            <a:off x="451938" y="0"/>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Rectangle 1"/>
          <p:cNvSpPr/>
          <p:nvPr/>
        </p:nvSpPr>
        <p:spPr>
          <a:xfrm>
            <a:off x="2577662" y="592189"/>
            <a:ext cx="3980793" cy="503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656490" y="592189"/>
            <a:ext cx="3752193" cy="503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txBox="1">
            <a:spLocks noChangeArrowheads="1"/>
          </p:cNvSpPr>
          <p:nvPr/>
        </p:nvSpPr>
        <p:spPr>
          <a:xfrm>
            <a:off x="3308100" y="647368"/>
            <a:ext cx="2197878" cy="393156"/>
          </a:xfrm>
          <a:prstGeom prst="rect">
            <a:avLst/>
          </a:prstGeom>
          <a:solidFill>
            <a:schemeClr val="accent4">
              <a:lumMod val="20000"/>
              <a:lumOff val="80000"/>
            </a:schemeClr>
          </a:solidFill>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altLang="en-US" sz="2400" b="1" i="1" dirty="0" smtClean="0">
                <a:latin typeface="Arial" panose="020B0604020202020204" pitchFamily="34" charset="0"/>
              </a:rPr>
              <a:t>Mesons</a:t>
            </a:r>
            <a:endParaRPr lang="it-IT" altLang="en-US" sz="2400" b="1" i="1" dirty="0">
              <a:latin typeface="Arial" panose="020B0604020202020204" pitchFamily="34" charset="0"/>
            </a:endParaRPr>
          </a:p>
        </p:txBody>
      </p:sp>
      <p:sp>
        <p:nvSpPr>
          <p:cNvPr id="8" name="Rectangle 2"/>
          <p:cNvSpPr txBox="1">
            <a:spLocks noChangeArrowheads="1"/>
          </p:cNvSpPr>
          <p:nvPr/>
        </p:nvSpPr>
        <p:spPr>
          <a:xfrm>
            <a:off x="2844485" y="592189"/>
            <a:ext cx="2845455" cy="606974"/>
          </a:xfrm>
          <a:prstGeom prst="rect">
            <a:avLst/>
          </a:prstGeom>
          <a:solidFill>
            <a:schemeClr val="accent4">
              <a:lumMod val="20000"/>
              <a:lumOff val="80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en-US" sz="2400" b="1" i="1" smtClean="0">
                <a:latin typeface="Arial" panose="020B0604020202020204" pitchFamily="34" charset="0"/>
              </a:rPr>
              <a:t>Hadron  Lifetimes</a:t>
            </a:r>
            <a:endParaRPr lang="it-IT" altLang="en-US" sz="2400" b="1" i="1" dirty="0">
              <a:latin typeface="Arial" panose="020B0604020202020204" pitchFamily="34" charset="0"/>
            </a:endParaRPr>
          </a:p>
        </p:txBody>
      </p:sp>
      <p:sp>
        <p:nvSpPr>
          <p:cNvPr id="5" name="Slide Number Placeholder 4"/>
          <p:cNvSpPr>
            <a:spLocks noGrp="1"/>
          </p:cNvSpPr>
          <p:nvPr>
            <p:ph type="sldNum" sz="quarter" idx="12"/>
          </p:nvPr>
        </p:nvSpPr>
        <p:spPr/>
        <p:txBody>
          <a:bodyPr/>
          <a:lstStyle/>
          <a:p>
            <a:fld id="{C80F0E84-EBBF-41D9-A10F-851B8F407383}" type="slidenum">
              <a:rPr lang="en-US" smtClean="0"/>
              <a:t>129</a:t>
            </a:fld>
            <a:endParaRPr lang="en-US"/>
          </a:p>
        </p:txBody>
      </p:sp>
      <p:sp>
        <p:nvSpPr>
          <p:cNvPr id="6" name="Footer Placeholder 5"/>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85361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38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38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13</a:t>
            </a:fld>
            <a:endParaRPr lang="en-US"/>
          </a:p>
        </p:txBody>
      </p:sp>
      <p:sp>
        <p:nvSpPr>
          <p:cNvPr id="4" name="Rectangle 2"/>
          <p:cNvSpPr txBox="1">
            <a:spLocks noChangeArrowheads="1"/>
          </p:cNvSpPr>
          <p:nvPr/>
        </p:nvSpPr>
        <p:spPr>
          <a:xfrm>
            <a:off x="0" y="0"/>
            <a:ext cx="9143999" cy="66367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5" name="TextBox 4"/>
          <p:cNvSpPr txBox="1"/>
          <p:nvPr/>
        </p:nvSpPr>
        <p:spPr>
          <a:xfrm>
            <a:off x="0" y="663679"/>
            <a:ext cx="9143999"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a:t>
            </a:r>
            <a:r>
              <a:rPr lang="en-US" sz="2400" b="1" i="1" u="sng" dirty="0">
                <a:latin typeface="Arial" panose="020B0604020202020204" pitchFamily="34" charset="0"/>
                <a:cs typeface="Arial" panose="020B0604020202020204" pitchFamily="34" charset="0"/>
              </a:rPr>
              <a:t>Inquiry</a:t>
            </a:r>
            <a:r>
              <a:rPr lang="en-US" sz="2400" b="1" i="1" dirty="0">
                <a:latin typeface="Arial" panose="020B0604020202020204" pitchFamily="34" charset="0"/>
                <a:cs typeface="Arial" panose="020B0604020202020204" pitchFamily="34" charset="0"/>
              </a:rPr>
              <a:t> Based Science</a:t>
            </a:r>
          </a:p>
        </p:txBody>
      </p:sp>
      <p:sp>
        <p:nvSpPr>
          <p:cNvPr id="6" name="TextBox 5"/>
          <p:cNvSpPr txBox="1"/>
          <p:nvPr/>
        </p:nvSpPr>
        <p:spPr>
          <a:xfrm>
            <a:off x="767533" y="1510724"/>
            <a:ext cx="7747819" cy="409342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How Did the Universe Begin?</a:t>
            </a:r>
          </a:p>
          <a:p>
            <a:endParaRPr lang="en-US" sz="2000"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There is evidence that during its earliest moments the universe underwent a tremendous burst of expansion, known as inflation, so that the largest objects in the universe had their origins in subatomic quantum fuzz. The underlying physical cause of this inflation is a mystery.</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pic>
        <p:nvPicPr>
          <p:cNvPr id="31746" name="Picture 2" descr="Image result for beginning of the unive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0514" y="9174736"/>
            <a:ext cx="15679455" cy="1034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57589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130</a:t>
            </a:fld>
            <a:endParaRPr lang="en-US"/>
          </a:p>
        </p:txBody>
      </p:sp>
    </p:spTree>
    <p:extLst>
      <p:ext uri="{BB962C8B-B14F-4D97-AF65-F5344CB8AC3E}">
        <p14:creationId xmlns:p14="http://schemas.microsoft.com/office/powerpoint/2010/main" val="261366050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txBox="1">
            <a:spLocks noChangeArrowheads="1"/>
          </p:cNvSpPr>
          <p:nvPr/>
        </p:nvSpPr>
        <p:spPr>
          <a:xfrm>
            <a:off x="621891" y="71488"/>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16" name="Rectangle 2"/>
          <p:cNvSpPr txBox="1">
            <a:spLocks noChangeArrowheads="1"/>
          </p:cNvSpPr>
          <p:nvPr/>
        </p:nvSpPr>
        <p:spPr>
          <a:xfrm>
            <a:off x="1426036" y="609600"/>
            <a:ext cx="5817880" cy="418102"/>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smtClean="0">
                <a:latin typeface="Arial" panose="020B0604020202020204" pitchFamily="34" charset="0"/>
                <a:cs typeface="Arial" panose="020B0604020202020204" pitchFamily="34" charset="0"/>
              </a:rPr>
              <a:t>But, Are the Quarks Real???</a:t>
            </a:r>
            <a:endParaRPr lang="en-US" altLang="en-US" sz="2400" b="1" i="1"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815" y="1201789"/>
            <a:ext cx="5865724" cy="3439447"/>
          </a:xfrm>
          <a:prstGeom prst="rect">
            <a:avLst/>
          </a:prstGeom>
        </p:spPr>
      </p:pic>
      <p:sp>
        <p:nvSpPr>
          <p:cNvPr id="3" name="TextBox 2"/>
          <p:cNvSpPr txBox="1"/>
          <p:nvPr/>
        </p:nvSpPr>
        <p:spPr>
          <a:xfrm>
            <a:off x="1312607" y="4970206"/>
            <a:ext cx="6809878" cy="1200329"/>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Searches for free quarks have all been negative.</a:t>
            </a:r>
          </a:p>
          <a:p>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Quarks are confined!   </a:t>
            </a:r>
            <a:endParaRPr lang="en-US" sz="24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C80F0E84-EBBF-41D9-A10F-851B8F407383}" type="slidenum">
              <a:rPr lang="en-US" smtClean="0"/>
              <a:t>131</a:t>
            </a:fld>
            <a:endParaRPr lang="en-US"/>
          </a:p>
        </p:txBody>
      </p:sp>
      <p:sp>
        <p:nvSpPr>
          <p:cNvPr id="5" name="Footer Placeholder 4"/>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95273516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ext Box 2"/>
          <p:cNvSpPr txBox="1">
            <a:spLocks noChangeArrowheads="1"/>
          </p:cNvSpPr>
          <p:nvPr/>
        </p:nvSpPr>
        <p:spPr bwMode="auto">
          <a:xfrm>
            <a:off x="1684789" y="3889375"/>
            <a:ext cx="51337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it-IT" altLang="en-US" sz="2400" dirty="0"/>
              <a:t>Theory postulated in  1964</a:t>
            </a:r>
            <a:r>
              <a:rPr lang="it-IT" altLang="en-US" sz="2400" b="1" dirty="0"/>
              <a:t> (Gell-Mann)</a:t>
            </a:r>
            <a:endParaRPr lang="en-GB" altLang="en-US" sz="2400" b="1" dirty="0"/>
          </a:p>
        </p:txBody>
      </p:sp>
      <p:grpSp>
        <p:nvGrpSpPr>
          <p:cNvPr id="510993" name="Group 17"/>
          <p:cNvGrpSpPr>
            <a:grpSpLocks/>
          </p:cNvGrpSpPr>
          <p:nvPr/>
        </p:nvGrpSpPr>
        <p:grpSpPr bwMode="auto">
          <a:xfrm>
            <a:off x="315159" y="4793328"/>
            <a:ext cx="4292022" cy="1542080"/>
            <a:chOff x="69" y="3196"/>
            <a:chExt cx="3440" cy="1052"/>
          </a:xfrm>
        </p:grpSpPr>
        <p:sp>
          <p:nvSpPr>
            <p:cNvPr id="510979" name="Line 3"/>
            <p:cNvSpPr>
              <a:spLocks noChangeShapeType="1"/>
            </p:cNvSpPr>
            <p:nvPr/>
          </p:nvSpPr>
          <p:spPr bwMode="auto">
            <a:xfrm>
              <a:off x="84" y="3672"/>
              <a:ext cx="124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endParaRPr lang="en-US" sz="1662" dirty="0"/>
            </a:p>
          </p:txBody>
        </p:sp>
        <p:sp>
          <p:nvSpPr>
            <p:cNvPr id="510980" name="Line 4"/>
            <p:cNvSpPr>
              <a:spLocks noChangeShapeType="1"/>
            </p:cNvSpPr>
            <p:nvPr/>
          </p:nvSpPr>
          <p:spPr bwMode="auto">
            <a:xfrm flipV="1">
              <a:off x="1344" y="3408"/>
              <a:ext cx="901" cy="2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endParaRPr lang="en-US" sz="1662" dirty="0"/>
            </a:p>
          </p:txBody>
        </p:sp>
        <p:sp>
          <p:nvSpPr>
            <p:cNvPr id="510981" name="Oval 5"/>
            <p:cNvSpPr>
              <a:spLocks noChangeArrowheads="1"/>
            </p:cNvSpPr>
            <p:nvPr/>
          </p:nvSpPr>
          <p:spPr bwMode="auto">
            <a:xfrm>
              <a:off x="2718" y="3757"/>
              <a:ext cx="208" cy="334"/>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sz="1662" dirty="0"/>
            </a:p>
          </p:txBody>
        </p:sp>
        <p:sp>
          <p:nvSpPr>
            <p:cNvPr id="510982" name="Line 6"/>
            <p:cNvSpPr>
              <a:spLocks noChangeShapeType="1"/>
            </p:cNvSpPr>
            <p:nvPr/>
          </p:nvSpPr>
          <p:spPr bwMode="auto">
            <a:xfrm flipH="1">
              <a:off x="1609" y="3852"/>
              <a:ext cx="11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endParaRPr lang="en-US" sz="1662" dirty="0"/>
            </a:p>
          </p:txBody>
        </p:sp>
        <p:sp>
          <p:nvSpPr>
            <p:cNvPr id="510983" name="Line 7"/>
            <p:cNvSpPr>
              <a:spLocks noChangeShapeType="1"/>
            </p:cNvSpPr>
            <p:nvPr/>
          </p:nvSpPr>
          <p:spPr bwMode="auto">
            <a:xfrm flipH="1">
              <a:off x="708" y="3852"/>
              <a:ext cx="901" cy="3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endParaRPr lang="en-US" sz="1662" dirty="0"/>
            </a:p>
          </p:txBody>
        </p:sp>
        <p:sp>
          <p:nvSpPr>
            <p:cNvPr id="510984" name="Line 8"/>
            <p:cNvSpPr>
              <a:spLocks noChangeShapeType="1"/>
            </p:cNvSpPr>
            <p:nvPr/>
          </p:nvSpPr>
          <p:spPr bwMode="auto">
            <a:xfrm flipH="1">
              <a:off x="361" y="3924"/>
              <a:ext cx="23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endParaRPr lang="en-US" sz="1662" dirty="0"/>
            </a:p>
          </p:txBody>
        </p:sp>
        <p:sp>
          <p:nvSpPr>
            <p:cNvPr id="510985" name="Line 9"/>
            <p:cNvSpPr>
              <a:spLocks noChangeShapeType="1"/>
            </p:cNvSpPr>
            <p:nvPr/>
          </p:nvSpPr>
          <p:spPr bwMode="auto">
            <a:xfrm flipH="1">
              <a:off x="361" y="3996"/>
              <a:ext cx="23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endParaRPr lang="en-US" sz="1662" dirty="0"/>
            </a:p>
          </p:txBody>
        </p:sp>
        <p:sp>
          <p:nvSpPr>
            <p:cNvPr id="510986" name="Line 10"/>
            <p:cNvSpPr>
              <a:spLocks noChangeShapeType="1"/>
            </p:cNvSpPr>
            <p:nvPr/>
          </p:nvSpPr>
          <p:spPr bwMode="auto">
            <a:xfrm>
              <a:off x="1331" y="3672"/>
              <a:ext cx="278" cy="18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endParaRPr lang="en-US" sz="1662" dirty="0"/>
            </a:p>
          </p:txBody>
        </p:sp>
        <p:sp>
          <p:nvSpPr>
            <p:cNvPr id="510987" name="Text Box 11"/>
            <p:cNvSpPr txBox="1">
              <a:spLocks noChangeArrowheads="1"/>
            </p:cNvSpPr>
            <p:nvPr/>
          </p:nvSpPr>
          <p:spPr bwMode="auto">
            <a:xfrm>
              <a:off x="69" y="3392"/>
              <a:ext cx="314"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eaLnBrk="1" hangingPunct="1"/>
              <a:r>
                <a:rPr lang="en-US" altLang="en-US" sz="2216" dirty="0">
                  <a:solidFill>
                    <a:schemeClr val="tx2"/>
                  </a:solidFill>
                  <a:latin typeface="Tahoma" panose="020B0604030504040204" pitchFamily="34" charset="0"/>
                </a:rPr>
                <a:t>e</a:t>
              </a:r>
              <a:endParaRPr lang="nl-NL" altLang="en-US" sz="2216">
                <a:solidFill>
                  <a:schemeClr val="tx2"/>
                </a:solidFill>
                <a:latin typeface="Tahoma" panose="020B0604030504040204" pitchFamily="34" charset="0"/>
              </a:endParaRPr>
            </a:p>
          </p:txBody>
        </p:sp>
        <p:sp>
          <p:nvSpPr>
            <p:cNvPr id="510988" name="Line 12"/>
            <p:cNvSpPr>
              <a:spLocks noChangeShapeType="1"/>
            </p:cNvSpPr>
            <p:nvPr/>
          </p:nvSpPr>
          <p:spPr bwMode="auto">
            <a:xfrm flipH="1">
              <a:off x="2772" y="3924"/>
              <a:ext cx="41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endParaRPr lang="en-US" sz="1662" dirty="0"/>
            </a:p>
          </p:txBody>
        </p:sp>
        <p:sp>
          <p:nvSpPr>
            <p:cNvPr id="510989" name="Text Box 13"/>
            <p:cNvSpPr txBox="1">
              <a:spLocks noChangeArrowheads="1"/>
            </p:cNvSpPr>
            <p:nvPr/>
          </p:nvSpPr>
          <p:spPr bwMode="auto">
            <a:xfrm>
              <a:off x="3188" y="3736"/>
              <a:ext cx="321"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eaLnBrk="1" hangingPunct="1"/>
              <a:r>
                <a:rPr lang="en-US" altLang="en-US" sz="2216" dirty="0">
                  <a:solidFill>
                    <a:schemeClr val="tx2"/>
                  </a:solidFill>
                  <a:latin typeface="Tahoma" panose="020B0604030504040204" pitchFamily="34" charset="0"/>
                </a:rPr>
                <a:t>p</a:t>
              </a:r>
              <a:endParaRPr lang="nl-NL" altLang="en-US" sz="2216">
                <a:solidFill>
                  <a:schemeClr val="tx2"/>
                </a:solidFill>
                <a:latin typeface="Tahoma" panose="020B0604030504040204" pitchFamily="34" charset="0"/>
              </a:endParaRPr>
            </a:p>
          </p:txBody>
        </p:sp>
        <p:sp>
          <p:nvSpPr>
            <p:cNvPr id="510990" name="Text Box 14"/>
            <p:cNvSpPr txBox="1">
              <a:spLocks noChangeArrowheads="1"/>
            </p:cNvSpPr>
            <p:nvPr/>
          </p:nvSpPr>
          <p:spPr bwMode="auto">
            <a:xfrm>
              <a:off x="2276" y="3196"/>
              <a:ext cx="372"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eaLnBrk="1" hangingPunct="1"/>
              <a:r>
                <a:rPr lang="en-US" altLang="en-US" sz="2216" dirty="0">
                  <a:solidFill>
                    <a:schemeClr val="tx2"/>
                  </a:solidFill>
                  <a:latin typeface="Tahoma" panose="020B0604030504040204" pitchFamily="34" charset="0"/>
                </a:rPr>
                <a:t>e’</a:t>
              </a:r>
              <a:endParaRPr lang="nl-NL" altLang="en-US" sz="2216">
                <a:solidFill>
                  <a:schemeClr val="tx2"/>
                </a:solidFill>
                <a:latin typeface="Tahoma" panose="020B0604030504040204" pitchFamily="34" charset="0"/>
              </a:endParaRPr>
            </a:p>
          </p:txBody>
        </p:sp>
      </p:grpSp>
      <p:sp>
        <p:nvSpPr>
          <p:cNvPr id="510991" name="Text Box 15"/>
          <p:cNvSpPr txBox="1">
            <a:spLocks noChangeArrowheads="1"/>
          </p:cNvSpPr>
          <p:nvPr/>
        </p:nvSpPr>
        <p:spPr bwMode="auto">
          <a:xfrm>
            <a:off x="4769352" y="5029715"/>
            <a:ext cx="4289090" cy="145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it-IT" altLang="en-US" sz="2216" dirty="0"/>
              <a:t>In the 70’s, deep inelastic scattering of electrons on p </a:t>
            </a:r>
          </a:p>
          <a:p>
            <a:pPr eaLnBrk="1" hangingPunct="1"/>
            <a:r>
              <a:rPr lang="it-IT" altLang="en-US" sz="2216" dirty="0"/>
              <a:t>and bound n show evidence for the quark model</a:t>
            </a:r>
            <a:endParaRPr lang="en-GB" altLang="en-US" sz="2216" dirty="0"/>
          </a:p>
        </p:txBody>
      </p:sp>
      <p:sp>
        <p:nvSpPr>
          <p:cNvPr id="510992" name="Text Box 16"/>
          <p:cNvSpPr txBox="1">
            <a:spLocks noChangeArrowheads="1"/>
          </p:cNvSpPr>
          <p:nvPr/>
        </p:nvSpPr>
        <p:spPr bwMode="auto">
          <a:xfrm>
            <a:off x="315160" y="1165309"/>
            <a:ext cx="8300696" cy="247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buFontTx/>
              <a:buChar char="•"/>
            </a:pPr>
            <a:r>
              <a:rPr lang="it-IT" altLang="en-US" sz="2216" dirty="0"/>
              <a:t> Strange, charmed, bottom and top quarks each have an </a:t>
            </a:r>
            <a:r>
              <a:rPr lang="it-IT" altLang="en-US" sz="2216" dirty="0" smtClean="0"/>
              <a:t>additional   </a:t>
            </a:r>
            <a:r>
              <a:rPr lang="it-IT" altLang="en-US" sz="2216" dirty="0"/>
              <a:t>quantum number</a:t>
            </a:r>
            <a:r>
              <a:rPr lang="it-IT" altLang="en-US" sz="2216" dirty="0" smtClean="0"/>
              <a:t>:   strangeness </a:t>
            </a:r>
            <a:r>
              <a:rPr lang="it-IT" altLang="en-US" sz="2216" dirty="0"/>
              <a:t>S, charm C, beauty B and truth T respectively.</a:t>
            </a:r>
          </a:p>
          <a:p>
            <a:pPr eaLnBrk="1" hangingPunct="1">
              <a:buFontTx/>
              <a:buChar char="•"/>
            </a:pPr>
            <a:endParaRPr lang="it-IT" altLang="en-US" sz="2216" dirty="0">
              <a:latin typeface="Times New Roman" panose="02020603050405020304" pitchFamily="18" charset="0"/>
            </a:endParaRPr>
          </a:p>
          <a:p>
            <a:pPr eaLnBrk="1" hangingPunct="1">
              <a:buFontTx/>
              <a:buChar char="•"/>
            </a:pPr>
            <a:r>
              <a:rPr lang="it-IT" altLang="en-US" sz="2216" dirty="0"/>
              <a:t> In strong interactions the flavour quantum number is conserved</a:t>
            </a:r>
          </a:p>
          <a:p>
            <a:pPr eaLnBrk="1" hangingPunct="1">
              <a:buFontTx/>
              <a:buChar char="•"/>
            </a:pPr>
            <a:endParaRPr lang="it-IT" altLang="en-US" sz="2216" dirty="0"/>
          </a:p>
          <a:p>
            <a:pPr eaLnBrk="1" hangingPunct="1">
              <a:buFontTx/>
              <a:buChar char="•"/>
            </a:pPr>
            <a:r>
              <a:rPr lang="it-IT" altLang="en-US" sz="2216" dirty="0">
                <a:latin typeface="Times New Roman" panose="02020603050405020304" pitchFamily="18" charset="0"/>
              </a:rPr>
              <a:t> </a:t>
            </a:r>
            <a:r>
              <a:rPr lang="it-IT" altLang="en-US" sz="2216" dirty="0"/>
              <a:t>Quarks can change flavours in weak interactions (</a:t>
            </a:r>
            <a:r>
              <a:rPr lang="it-IT" altLang="en-US" sz="2216" dirty="0">
                <a:latin typeface="Symbol" panose="05050102010706020507" pitchFamily="18" charset="2"/>
              </a:rPr>
              <a:t>D</a:t>
            </a:r>
            <a:r>
              <a:rPr lang="it-IT" altLang="en-US" sz="2216" dirty="0"/>
              <a:t>S =</a:t>
            </a:r>
            <a:r>
              <a:rPr lang="it-IT" altLang="en-US" sz="2216" dirty="0">
                <a:sym typeface="Symbol" panose="05050102010706020507" pitchFamily="18" charset="2"/>
              </a:rPr>
              <a:t>1, </a:t>
            </a:r>
            <a:r>
              <a:rPr lang="it-IT" altLang="en-US" sz="2216" dirty="0">
                <a:latin typeface="Symbol" panose="05050102010706020507" pitchFamily="18" charset="2"/>
              </a:rPr>
              <a:t>D</a:t>
            </a:r>
            <a:r>
              <a:rPr lang="it-IT" altLang="en-US" sz="2216" dirty="0"/>
              <a:t>C =</a:t>
            </a:r>
            <a:r>
              <a:rPr lang="it-IT" altLang="en-US" sz="2216" dirty="0">
                <a:sym typeface="Symbol" panose="05050102010706020507" pitchFamily="18" charset="2"/>
              </a:rPr>
              <a:t>1)</a:t>
            </a:r>
            <a:endParaRPr lang="en-GB" altLang="en-US" sz="2216" dirty="0">
              <a:sym typeface="Symbol" panose="05050102010706020507" pitchFamily="18" charset="2"/>
            </a:endParaRPr>
          </a:p>
        </p:txBody>
      </p:sp>
      <p:sp>
        <p:nvSpPr>
          <p:cNvPr id="18" name="Rectangle 2"/>
          <p:cNvSpPr txBox="1">
            <a:spLocks noChangeArrowheads="1"/>
          </p:cNvSpPr>
          <p:nvPr/>
        </p:nvSpPr>
        <p:spPr>
          <a:xfrm>
            <a:off x="381013" y="0"/>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19" name="Rectangle 2"/>
          <p:cNvSpPr txBox="1">
            <a:spLocks noChangeArrowheads="1"/>
          </p:cNvSpPr>
          <p:nvPr/>
        </p:nvSpPr>
        <p:spPr>
          <a:xfrm>
            <a:off x="2530366" y="614810"/>
            <a:ext cx="3996557" cy="441913"/>
          </a:xfrm>
          <a:prstGeom prst="rect">
            <a:avLst/>
          </a:prstGeom>
          <a:solidFill>
            <a:schemeClr val="accent4">
              <a:lumMod val="20000"/>
              <a:lumOff val="80000"/>
            </a:schemeClr>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en-US" sz="2400" b="1" i="1" dirty="0" smtClean="0">
                <a:latin typeface="Arial" panose="020B0604020202020204" pitchFamily="34" charset="0"/>
              </a:rPr>
              <a:t>Detecting Quark Structure</a:t>
            </a:r>
            <a:endParaRPr lang="it-IT" altLang="en-US" sz="2400" b="1" i="1" dirty="0">
              <a:latin typeface="Arial" panose="020B0604020202020204" pitchFamily="34" charset="0"/>
            </a:endParaRPr>
          </a:p>
        </p:txBody>
      </p:sp>
      <p:sp>
        <p:nvSpPr>
          <p:cNvPr id="2" name="Slide Number Placeholder 1"/>
          <p:cNvSpPr>
            <a:spLocks noGrp="1"/>
          </p:cNvSpPr>
          <p:nvPr>
            <p:ph type="sldNum" sz="quarter" idx="12"/>
          </p:nvPr>
        </p:nvSpPr>
        <p:spPr/>
        <p:txBody>
          <a:bodyPr/>
          <a:lstStyle/>
          <a:p>
            <a:fld id="{C80F0E84-EBBF-41D9-A10F-851B8F407383}" type="slidenum">
              <a:rPr lang="en-US" smtClean="0"/>
              <a:t>132</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05286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09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09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09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09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9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09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78" grpId="0"/>
      <p:bldP spid="510991" grpId="0"/>
      <p:bldP spid="510992"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393" name="Group 25"/>
          <p:cNvGrpSpPr>
            <a:grpSpLocks/>
          </p:cNvGrpSpPr>
          <p:nvPr/>
        </p:nvGrpSpPr>
        <p:grpSpPr bwMode="auto">
          <a:xfrm>
            <a:off x="628650" y="1709552"/>
            <a:ext cx="2232025" cy="1693863"/>
            <a:chOff x="2496" y="720"/>
            <a:chExt cx="1606" cy="1309"/>
          </a:xfrm>
        </p:grpSpPr>
        <p:pic>
          <p:nvPicPr>
            <p:cNvPr id="36880" name="Picture 12" descr="C:\Docs - Frank\lecture topics\summer 2001 lectures\figures\lect 3 &amp; 4\dzierbafi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 y="1033"/>
              <a:ext cx="561" cy="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1" name="Line 5"/>
            <p:cNvSpPr>
              <a:spLocks noChangeShapeType="1"/>
            </p:cNvSpPr>
            <p:nvPr/>
          </p:nvSpPr>
          <p:spPr bwMode="auto">
            <a:xfrm>
              <a:off x="2605" y="1499"/>
              <a:ext cx="601"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dirty="0"/>
            </a:p>
          </p:txBody>
        </p:sp>
        <p:sp>
          <p:nvSpPr>
            <p:cNvPr id="36882" name="Text Box 6"/>
            <p:cNvSpPr txBox="1">
              <a:spLocks noChangeArrowheads="1"/>
            </p:cNvSpPr>
            <p:nvPr/>
          </p:nvSpPr>
          <p:spPr bwMode="auto">
            <a:xfrm>
              <a:off x="2496" y="1148"/>
              <a:ext cx="48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2400" dirty="0">
                  <a:solidFill>
                    <a:schemeClr val="accent2"/>
                  </a:solidFill>
                </a:rPr>
                <a:t>e</a:t>
              </a:r>
              <a:r>
                <a:rPr lang="en-US" altLang="en-US" sz="2400" baseline="30000" dirty="0">
                  <a:solidFill>
                    <a:schemeClr val="accent2"/>
                  </a:solidFill>
                </a:rPr>
                <a:t>-</a:t>
              </a:r>
              <a:endParaRPr lang="en-US" altLang="en-US" sz="2400" dirty="0">
                <a:solidFill>
                  <a:schemeClr val="accent2"/>
                </a:solidFill>
              </a:endParaRPr>
            </a:p>
          </p:txBody>
        </p:sp>
        <p:sp>
          <p:nvSpPr>
            <p:cNvPr id="36883" name="Line 7"/>
            <p:cNvSpPr>
              <a:spLocks noChangeShapeType="1"/>
            </p:cNvSpPr>
            <p:nvPr/>
          </p:nvSpPr>
          <p:spPr bwMode="auto">
            <a:xfrm rot="2106775">
              <a:off x="3140" y="1781"/>
              <a:ext cx="796"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dirty="0"/>
            </a:p>
          </p:txBody>
        </p:sp>
        <p:sp>
          <p:nvSpPr>
            <p:cNvPr id="36884" name="Text Box 8"/>
            <p:cNvSpPr txBox="1">
              <a:spLocks noChangeArrowheads="1"/>
            </p:cNvSpPr>
            <p:nvPr/>
          </p:nvSpPr>
          <p:spPr bwMode="auto">
            <a:xfrm>
              <a:off x="3789" y="1676"/>
              <a:ext cx="313"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2400" dirty="0">
                  <a:solidFill>
                    <a:schemeClr val="accent2"/>
                  </a:solidFill>
                </a:rPr>
                <a:t>e</a:t>
              </a:r>
              <a:r>
                <a:rPr lang="en-US" altLang="en-US" sz="2400" baseline="30000" dirty="0">
                  <a:solidFill>
                    <a:schemeClr val="accent2"/>
                  </a:solidFill>
                </a:rPr>
                <a:t>-</a:t>
              </a:r>
              <a:endParaRPr lang="en-US" altLang="en-US" sz="2400" dirty="0">
                <a:solidFill>
                  <a:schemeClr val="accent2"/>
                </a:solidFill>
              </a:endParaRPr>
            </a:p>
          </p:txBody>
        </p:sp>
        <p:sp>
          <p:nvSpPr>
            <p:cNvPr id="36885" name="Oval 9"/>
            <p:cNvSpPr>
              <a:spLocks noChangeArrowheads="1"/>
            </p:cNvSpPr>
            <p:nvPr/>
          </p:nvSpPr>
          <p:spPr bwMode="auto">
            <a:xfrm>
              <a:off x="3552" y="864"/>
              <a:ext cx="282" cy="265"/>
            </a:xfrm>
            <a:prstGeom prst="ellipse">
              <a:avLst/>
            </a:prstGeom>
            <a:solidFill>
              <a:srgbClr val="FF3300"/>
            </a:solidFill>
            <a:ln w="127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2400" dirty="0">
                  <a:solidFill>
                    <a:schemeClr val="accent2"/>
                  </a:solidFill>
                </a:rPr>
                <a:t>u</a:t>
              </a:r>
            </a:p>
          </p:txBody>
        </p:sp>
        <p:sp>
          <p:nvSpPr>
            <p:cNvPr id="36886" name="Line 10"/>
            <p:cNvSpPr>
              <a:spLocks noChangeShapeType="1"/>
            </p:cNvSpPr>
            <p:nvPr/>
          </p:nvSpPr>
          <p:spPr bwMode="auto">
            <a:xfrm flipV="1">
              <a:off x="3684" y="720"/>
              <a:ext cx="252" cy="264"/>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dirty="0"/>
            </a:p>
          </p:txBody>
        </p:sp>
        <p:sp>
          <p:nvSpPr>
            <p:cNvPr id="36887" name="Line 11"/>
            <p:cNvSpPr>
              <a:spLocks noChangeShapeType="1"/>
            </p:cNvSpPr>
            <p:nvPr/>
          </p:nvSpPr>
          <p:spPr bwMode="auto">
            <a:xfrm flipV="1">
              <a:off x="3295" y="1039"/>
              <a:ext cx="336" cy="33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dirty="0"/>
            </a:p>
          </p:txBody>
        </p:sp>
      </p:grpSp>
      <p:grpSp>
        <p:nvGrpSpPr>
          <p:cNvPr id="186394" name="Group 26"/>
          <p:cNvGrpSpPr>
            <a:grpSpLocks/>
          </p:cNvGrpSpPr>
          <p:nvPr/>
        </p:nvGrpSpPr>
        <p:grpSpPr bwMode="auto">
          <a:xfrm>
            <a:off x="653203" y="4113829"/>
            <a:ext cx="2239963" cy="1693863"/>
            <a:chOff x="2496" y="720"/>
            <a:chExt cx="1611" cy="1309"/>
          </a:xfrm>
        </p:grpSpPr>
        <p:pic>
          <p:nvPicPr>
            <p:cNvPr id="36872" name="Picture 27" descr="C:\Docs - Frank\lecture topics\summer 2001 lectures\figures\lect 3 &amp; 4\dzierbafi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 y="1033"/>
              <a:ext cx="561" cy="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Line 28"/>
            <p:cNvSpPr>
              <a:spLocks noChangeShapeType="1"/>
            </p:cNvSpPr>
            <p:nvPr/>
          </p:nvSpPr>
          <p:spPr bwMode="auto">
            <a:xfrm>
              <a:off x="2605" y="1499"/>
              <a:ext cx="601"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dirty="0"/>
            </a:p>
          </p:txBody>
        </p:sp>
        <p:sp>
          <p:nvSpPr>
            <p:cNvPr id="36874" name="Text Box 29"/>
            <p:cNvSpPr txBox="1">
              <a:spLocks noChangeArrowheads="1"/>
            </p:cNvSpPr>
            <p:nvPr/>
          </p:nvSpPr>
          <p:spPr bwMode="auto">
            <a:xfrm>
              <a:off x="2496" y="1148"/>
              <a:ext cx="48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2400" dirty="0">
                  <a:solidFill>
                    <a:schemeClr val="accent2"/>
                  </a:solidFill>
                  <a:sym typeface="Symbol" panose="05050102010706020507" pitchFamily="18" charset="2"/>
                </a:rPr>
                <a:t></a:t>
              </a:r>
              <a:r>
                <a:rPr lang="en-US" altLang="en-US" sz="2400" baseline="-25000" dirty="0">
                  <a:solidFill>
                    <a:schemeClr val="accent2"/>
                  </a:solidFill>
                  <a:sym typeface="Symbol" panose="05050102010706020507" pitchFamily="18" charset="2"/>
                </a:rPr>
                <a:t></a:t>
              </a:r>
              <a:endParaRPr lang="en-US" altLang="en-US" sz="2400" dirty="0">
                <a:solidFill>
                  <a:schemeClr val="accent2"/>
                </a:solidFill>
              </a:endParaRPr>
            </a:p>
          </p:txBody>
        </p:sp>
        <p:sp>
          <p:nvSpPr>
            <p:cNvPr id="36875" name="Line 30"/>
            <p:cNvSpPr>
              <a:spLocks noChangeShapeType="1"/>
            </p:cNvSpPr>
            <p:nvPr/>
          </p:nvSpPr>
          <p:spPr bwMode="auto">
            <a:xfrm rot="2106775">
              <a:off x="3140" y="1781"/>
              <a:ext cx="796"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dirty="0"/>
            </a:p>
          </p:txBody>
        </p:sp>
        <p:sp>
          <p:nvSpPr>
            <p:cNvPr id="36876" name="Text Box 31"/>
            <p:cNvSpPr txBox="1">
              <a:spLocks noChangeArrowheads="1"/>
            </p:cNvSpPr>
            <p:nvPr/>
          </p:nvSpPr>
          <p:spPr bwMode="auto">
            <a:xfrm>
              <a:off x="3787" y="1676"/>
              <a:ext cx="320"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2400" dirty="0">
                  <a:solidFill>
                    <a:schemeClr val="accent2"/>
                  </a:solidFill>
                  <a:sym typeface="Symbol" panose="05050102010706020507" pitchFamily="18" charset="2"/>
                </a:rPr>
                <a:t></a:t>
              </a:r>
              <a:r>
                <a:rPr lang="en-US" altLang="en-US" sz="2400" baseline="30000" dirty="0">
                  <a:solidFill>
                    <a:schemeClr val="accent2"/>
                  </a:solidFill>
                </a:rPr>
                <a:t>-</a:t>
              </a:r>
              <a:endParaRPr lang="en-US" altLang="en-US" sz="2400" dirty="0">
                <a:solidFill>
                  <a:schemeClr val="accent2"/>
                </a:solidFill>
              </a:endParaRPr>
            </a:p>
          </p:txBody>
        </p:sp>
        <p:sp>
          <p:nvSpPr>
            <p:cNvPr id="36877" name="Oval 32"/>
            <p:cNvSpPr>
              <a:spLocks noChangeArrowheads="1"/>
            </p:cNvSpPr>
            <p:nvPr/>
          </p:nvSpPr>
          <p:spPr bwMode="auto">
            <a:xfrm>
              <a:off x="3552" y="864"/>
              <a:ext cx="282" cy="265"/>
            </a:xfrm>
            <a:prstGeom prst="ellipse">
              <a:avLst/>
            </a:prstGeom>
            <a:solidFill>
              <a:srgbClr val="FF3300"/>
            </a:solidFill>
            <a:ln w="127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2400" dirty="0">
                  <a:solidFill>
                    <a:schemeClr val="accent2"/>
                  </a:solidFill>
                </a:rPr>
                <a:t>u</a:t>
              </a:r>
            </a:p>
          </p:txBody>
        </p:sp>
        <p:sp>
          <p:nvSpPr>
            <p:cNvPr id="36878" name="Line 33"/>
            <p:cNvSpPr>
              <a:spLocks noChangeShapeType="1"/>
            </p:cNvSpPr>
            <p:nvPr/>
          </p:nvSpPr>
          <p:spPr bwMode="auto">
            <a:xfrm flipV="1">
              <a:off x="3684" y="720"/>
              <a:ext cx="252" cy="264"/>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dirty="0"/>
            </a:p>
          </p:txBody>
        </p:sp>
        <p:sp>
          <p:nvSpPr>
            <p:cNvPr id="36879" name="Line 34"/>
            <p:cNvSpPr>
              <a:spLocks noChangeShapeType="1"/>
            </p:cNvSpPr>
            <p:nvPr/>
          </p:nvSpPr>
          <p:spPr bwMode="auto">
            <a:xfrm flipV="1">
              <a:off x="3295" y="1039"/>
              <a:ext cx="336" cy="333"/>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dirty="0"/>
            </a:p>
          </p:txBody>
        </p:sp>
      </p:grpSp>
      <p:graphicFrame>
        <p:nvGraphicFramePr>
          <p:cNvPr id="186404" name="Object 36"/>
          <p:cNvGraphicFramePr>
            <a:graphicFrameLocks noChangeAspect="1"/>
          </p:cNvGraphicFramePr>
          <p:nvPr>
            <p:extLst/>
          </p:nvPr>
        </p:nvGraphicFramePr>
        <p:xfrm>
          <a:off x="3529781" y="3761502"/>
          <a:ext cx="4640826" cy="2423458"/>
        </p:xfrm>
        <a:graphic>
          <a:graphicData uri="http://schemas.openxmlformats.org/presentationml/2006/ole">
            <mc:AlternateContent xmlns:mc="http://schemas.openxmlformats.org/markup-compatibility/2006">
              <mc:Choice xmlns:v="urn:schemas-microsoft-com:vml" Requires="v">
                <p:oleObj spid="_x0000_s53278" name="Equation" r:id="rId4" imgW="2311400" imgH="1206500" progId="Equation.DSMT4">
                  <p:embed/>
                </p:oleObj>
              </mc:Choice>
              <mc:Fallback>
                <p:oleObj name="Equation" r:id="rId4" imgW="2311400" imgH="1206500" progId="Equation.DSMT4">
                  <p:embed/>
                  <p:pic>
                    <p:nvPicPr>
                      <p:cNvPr id="186404"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9781" y="3761502"/>
                        <a:ext cx="4640826" cy="2423458"/>
                      </a:xfrm>
                      <a:prstGeom prst="rect">
                        <a:avLst/>
                      </a:prstGeom>
                      <a:noFill/>
                      <a:ln>
                        <a:noFill/>
                      </a:ln>
                      <a:effectLst/>
                    </p:spPr>
                  </p:pic>
                </p:oleObj>
              </mc:Fallback>
            </mc:AlternateContent>
          </a:graphicData>
        </a:graphic>
      </p:graphicFrame>
      <p:graphicFrame>
        <p:nvGraphicFramePr>
          <p:cNvPr id="186405" name="Object 37"/>
          <p:cNvGraphicFramePr>
            <a:graphicFrameLocks noChangeAspect="1"/>
          </p:cNvGraphicFramePr>
          <p:nvPr>
            <p:extLst/>
          </p:nvPr>
        </p:nvGraphicFramePr>
        <p:xfrm>
          <a:off x="3398299" y="1865619"/>
          <a:ext cx="4368185" cy="1260785"/>
        </p:xfrm>
        <a:graphic>
          <a:graphicData uri="http://schemas.openxmlformats.org/presentationml/2006/ole">
            <mc:AlternateContent xmlns:mc="http://schemas.openxmlformats.org/markup-compatibility/2006">
              <mc:Choice xmlns:v="urn:schemas-microsoft-com:vml" Requires="v">
                <p:oleObj spid="_x0000_s53279" name="Equation" r:id="rId6" imgW="2197100" imgH="635000" progId="Equation.DSMT4">
                  <p:embed/>
                </p:oleObj>
              </mc:Choice>
              <mc:Fallback>
                <p:oleObj name="Equation" r:id="rId6" imgW="2197100" imgH="635000" progId="Equation.DSMT4">
                  <p:embed/>
                  <p:pic>
                    <p:nvPicPr>
                      <p:cNvPr id="186405" name="Object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8299" y="1865619"/>
                        <a:ext cx="4368185" cy="1260785"/>
                      </a:xfrm>
                      <a:prstGeom prst="rect">
                        <a:avLst/>
                      </a:prstGeom>
                      <a:noFill/>
                      <a:ln>
                        <a:noFill/>
                      </a:ln>
                      <a:effectLst/>
                    </p:spPr>
                  </p:pic>
                </p:oleObj>
              </mc:Fallback>
            </mc:AlternateContent>
          </a:graphicData>
        </a:graphic>
      </p:graphicFrame>
      <p:sp>
        <p:nvSpPr>
          <p:cNvPr id="24" name="Rectangle 2"/>
          <p:cNvSpPr txBox="1">
            <a:spLocks noChangeArrowheads="1"/>
          </p:cNvSpPr>
          <p:nvPr/>
        </p:nvSpPr>
        <p:spPr>
          <a:xfrm>
            <a:off x="621891" y="71488"/>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5" name="Rectangle 2"/>
          <p:cNvSpPr txBox="1">
            <a:spLocks noChangeArrowheads="1"/>
          </p:cNvSpPr>
          <p:nvPr/>
        </p:nvSpPr>
        <p:spPr>
          <a:xfrm>
            <a:off x="360107" y="701147"/>
            <a:ext cx="8295968" cy="754856"/>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smtClean="0">
                <a:latin typeface="Arial" panose="020B0604020202020204" pitchFamily="34" charset="0"/>
                <a:cs typeface="Arial" panose="020B0604020202020204" pitchFamily="34" charset="0"/>
              </a:rPr>
              <a:t>Scattering with leptons (electrons or neutrinos) reveal </a:t>
            </a:r>
            <a:r>
              <a:rPr lang="en-US" altLang="en-US" sz="2400" b="1" i="1" u="sng" dirty="0" smtClean="0">
                <a:latin typeface="Arial" panose="020B0604020202020204" pitchFamily="34" charset="0"/>
                <a:cs typeface="Arial" panose="020B0604020202020204" pitchFamily="34" charset="0"/>
              </a:rPr>
              <a:t>hard point-like structures  </a:t>
            </a:r>
            <a:r>
              <a:rPr lang="en-US" altLang="en-US" sz="2400" b="1" i="1" dirty="0" smtClean="0">
                <a:latin typeface="Arial" panose="020B0604020202020204" pitchFamily="34" charset="0"/>
                <a:cs typeface="Arial" panose="020B0604020202020204" pitchFamily="34" charset="0"/>
              </a:rPr>
              <a:t>(Deep Inelastic Scattering)</a:t>
            </a:r>
            <a:endParaRPr lang="en-US" altLang="en-US" sz="2400" b="1" i="1"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C80F0E84-EBBF-41D9-A10F-851B8F407383}" type="slidenum">
              <a:rPr lang="en-US" smtClean="0"/>
              <a:t>133</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2541904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6393"/>
                                        </p:tgtEl>
                                        <p:attrNameLst>
                                          <p:attrName>style.visibility</p:attrName>
                                        </p:attrNameLst>
                                      </p:cBhvr>
                                      <p:to>
                                        <p:strVal val="visible"/>
                                      </p:to>
                                    </p:set>
                                    <p:anim calcmode="lin" valueType="num">
                                      <p:cBhvr additive="base">
                                        <p:cTn id="7" dur="500" fill="hold"/>
                                        <p:tgtEl>
                                          <p:spTgt spid="186393"/>
                                        </p:tgtEl>
                                        <p:attrNameLst>
                                          <p:attrName>ppt_x</p:attrName>
                                        </p:attrNameLst>
                                      </p:cBhvr>
                                      <p:tavLst>
                                        <p:tav tm="0">
                                          <p:val>
                                            <p:strVal val="#ppt_x"/>
                                          </p:val>
                                        </p:tav>
                                        <p:tav tm="100000">
                                          <p:val>
                                            <p:strVal val="#ppt_x"/>
                                          </p:val>
                                        </p:tav>
                                      </p:tavLst>
                                    </p:anim>
                                    <p:anim calcmode="lin" valueType="num">
                                      <p:cBhvr additive="base">
                                        <p:cTn id="8" dur="500" fill="hold"/>
                                        <p:tgtEl>
                                          <p:spTgt spid="18639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86405"/>
                                        </p:tgtEl>
                                        <p:attrNameLst>
                                          <p:attrName>style.visibility</p:attrName>
                                        </p:attrNameLst>
                                      </p:cBhvr>
                                      <p:to>
                                        <p:strVal val="visible"/>
                                      </p:to>
                                    </p:set>
                                    <p:anim calcmode="lin" valueType="num">
                                      <p:cBhvr additive="base">
                                        <p:cTn id="13" dur="500" fill="hold"/>
                                        <p:tgtEl>
                                          <p:spTgt spid="186405"/>
                                        </p:tgtEl>
                                        <p:attrNameLst>
                                          <p:attrName>ppt_x</p:attrName>
                                        </p:attrNameLst>
                                      </p:cBhvr>
                                      <p:tavLst>
                                        <p:tav tm="0">
                                          <p:val>
                                            <p:strVal val="1+#ppt_w/2"/>
                                          </p:val>
                                        </p:tav>
                                        <p:tav tm="100000">
                                          <p:val>
                                            <p:strVal val="#ppt_x"/>
                                          </p:val>
                                        </p:tav>
                                      </p:tavLst>
                                    </p:anim>
                                    <p:anim calcmode="lin" valueType="num">
                                      <p:cBhvr additive="base">
                                        <p:cTn id="14" dur="500" fill="hold"/>
                                        <p:tgtEl>
                                          <p:spTgt spid="18640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86394"/>
                                        </p:tgtEl>
                                        <p:attrNameLst>
                                          <p:attrName>style.visibility</p:attrName>
                                        </p:attrNameLst>
                                      </p:cBhvr>
                                      <p:to>
                                        <p:strVal val="visible"/>
                                      </p:to>
                                    </p:set>
                                    <p:anim calcmode="lin" valueType="num">
                                      <p:cBhvr additive="base">
                                        <p:cTn id="19" dur="500" fill="hold"/>
                                        <p:tgtEl>
                                          <p:spTgt spid="186394"/>
                                        </p:tgtEl>
                                        <p:attrNameLst>
                                          <p:attrName>ppt_x</p:attrName>
                                        </p:attrNameLst>
                                      </p:cBhvr>
                                      <p:tavLst>
                                        <p:tav tm="0">
                                          <p:val>
                                            <p:strVal val="#ppt_x"/>
                                          </p:val>
                                        </p:tav>
                                        <p:tav tm="100000">
                                          <p:val>
                                            <p:strVal val="#ppt_x"/>
                                          </p:val>
                                        </p:tav>
                                      </p:tavLst>
                                    </p:anim>
                                    <p:anim calcmode="lin" valueType="num">
                                      <p:cBhvr additive="base">
                                        <p:cTn id="20" dur="500" fill="hold"/>
                                        <p:tgtEl>
                                          <p:spTgt spid="18639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12" fill="hold" nodeType="clickEffect">
                                  <p:stCondLst>
                                    <p:cond delay="0"/>
                                  </p:stCondLst>
                                  <p:childTnLst>
                                    <p:set>
                                      <p:cBhvr>
                                        <p:cTn id="24" dur="1" fill="hold">
                                          <p:stCondLst>
                                            <p:cond delay="0"/>
                                          </p:stCondLst>
                                        </p:cTn>
                                        <p:tgtEl>
                                          <p:spTgt spid="186404"/>
                                        </p:tgtEl>
                                        <p:attrNameLst>
                                          <p:attrName>style.visibility</p:attrName>
                                        </p:attrNameLst>
                                      </p:cBhvr>
                                      <p:to>
                                        <p:strVal val="visible"/>
                                      </p:to>
                                    </p:set>
                                    <p:animEffect transition="in" filter="strips(downLeft)">
                                      <p:cBhvr>
                                        <p:cTn id="25" dur="500"/>
                                        <p:tgtEl>
                                          <p:spTgt spid="186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9" name="Object 3"/>
          <p:cNvGraphicFramePr>
            <a:graphicFrameLocks noChangeAspect="1"/>
          </p:cNvGraphicFramePr>
          <p:nvPr/>
        </p:nvGraphicFramePr>
        <p:xfrm>
          <a:off x="4191000" y="1143000"/>
          <a:ext cx="4518025" cy="5029200"/>
        </p:xfrm>
        <a:graphic>
          <a:graphicData uri="http://schemas.openxmlformats.org/presentationml/2006/ole">
            <mc:AlternateContent xmlns:mc="http://schemas.openxmlformats.org/markup-compatibility/2006">
              <mc:Choice xmlns:v="urn:schemas-microsoft-com:vml" Requires="v">
                <p:oleObj spid="_x0000_s54302" name="PaperPort Document" r:id="rId3" imgW="4191000" imgH="4663440" progId="Paper.Document">
                  <p:embed/>
                </p:oleObj>
              </mc:Choice>
              <mc:Fallback>
                <p:oleObj name="PaperPort Document" r:id="rId3" imgW="4191000" imgH="4663440" progId="Paper.Document">
                  <p:embed/>
                  <p:pic>
                    <p:nvPicPr>
                      <p:cNvPr id="1884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143000"/>
                        <a:ext cx="451802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0" name="Text Box 4"/>
          <p:cNvSpPr txBox="1">
            <a:spLocks noChangeArrowheads="1"/>
          </p:cNvSpPr>
          <p:nvPr/>
        </p:nvSpPr>
        <p:spPr bwMode="auto">
          <a:xfrm>
            <a:off x="228600" y="3886200"/>
            <a:ext cx="3797300" cy="19389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solidFill>
                  <a:schemeClr val="accent2"/>
                </a:solidFill>
                <a:latin typeface="Arial" panose="020B0604020202020204" pitchFamily="34" charset="0"/>
                <a:cs typeface="Arial" panose="020B0604020202020204" pitchFamily="34" charset="0"/>
              </a:rPr>
              <a:t>By mid-1970’s: Fractionally Charged Constituents even when normalized to neutrino </a:t>
            </a:r>
          </a:p>
          <a:p>
            <a:r>
              <a:rPr lang="en-US" altLang="en-US" sz="2400" dirty="0">
                <a:solidFill>
                  <a:schemeClr val="accent2"/>
                </a:solidFill>
                <a:latin typeface="Arial" panose="020B0604020202020204" pitchFamily="34" charset="0"/>
                <a:cs typeface="Arial" panose="020B0604020202020204" pitchFamily="34" charset="0"/>
              </a:rPr>
              <a:t>energies beyond 100 GeV</a:t>
            </a:r>
          </a:p>
        </p:txBody>
      </p:sp>
      <p:graphicFrame>
        <p:nvGraphicFramePr>
          <p:cNvPr id="188421" name="Object 5"/>
          <p:cNvGraphicFramePr>
            <a:graphicFrameLocks noChangeAspect="1"/>
          </p:cNvGraphicFramePr>
          <p:nvPr>
            <p:extLst/>
          </p:nvPr>
        </p:nvGraphicFramePr>
        <p:xfrm>
          <a:off x="393700" y="1411288"/>
          <a:ext cx="3632200" cy="2087562"/>
        </p:xfrm>
        <a:graphic>
          <a:graphicData uri="http://schemas.openxmlformats.org/presentationml/2006/ole">
            <mc:AlternateContent xmlns:mc="http://schemas.openxmlformats.org/markup-compatibility/2006">
              <mc:Choice xmlns:v="urn:schemas-microsoft-com:vml" Requires="v">
                <p:oleObj spid="_x0000_s54303" name="Equation" r:id="rId5" imgW="2032000" imgH="1168400" progId="Equation.DSMT4">
                  <p:embed/>
                </p:oleObj>
              </mc:Choice>
              <mc:Fallback>
                <p:oleObj name="Equation" r:id="rId5" imgW="2032000" imgH="1168400" progId="Equation.DSMT4">
                  <p:embed/>
                  <p:pic>
                    <p:nvPicPr>
                      <p:cNvPr id="18842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00" y="1411288"/>
                        <a:ext cx="3632200" cy="208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txBox="1">
            <a:spLocks noChangeArrowheads="1"/>
          </p:cNvSpPr>
          <p:nvPr/>
        </p:nvSpPr>
        <p:spPr>
          <a:xfrm>
            <a:off x="1749527" y="594255"/>
            <a:ext cx="5340145" cy="429683"/>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smtClean="0">
                <a:latin typeface="Arial" panose="020B0604020202020204" pitchFamily="34" charset="0"/>
                <a:cs typeface="Arial" panose="020B0604020202020204" pitchFamily="34" charset="0"/>
              </a:rPr>
              <a:t>Quark Charges in the Nucleon (?)</a:t>
            </a:r>
            <a:endParaRPr lang="en-US" altLang="en-US" sz="2400" b="1" i="1" dirty="0">
              <a:latin typeface="Arial" panose="020B0604020202020204" pitchFamily="34" charset="0"/>
              <a:cs typeface="Arial" panose="020B0604020202020204" pitchFamily="34" charset="0"/>
            </a:endParaRPr>
          </a:p>
        </p:txBody>
      </p:sp>
      <p:sp>
        <p:nvSpPr>
          <p:cNvPr id="9"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134</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923604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84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4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8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Text Box 3"/>
          <p:cNvSpPr txBox="1">
            <a:spLocks noChangeArrowheads="1"/>
          </p:cNvSpPr>
          <p:nvPr/>
        </p:nvSpPr>
        <p:spPr bwMode="auto">
          <a:xfrm>
            <a:off x="294609" y="2286000"/>
            <a:ext cx="361087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spcAft>
                <a:spcPts val="1200"/>
              </a:spcAft>
            </a:pPr>
            <a:r>
              <a:rPr lang="en-US" altLang="en-US" sz="2000" dirty="0" smtClean="0">
                <a:latin typeface="Arial" panose="020B0604020202020204" pitchFamily="34" charset="0"/>
                <a:cs typeface="Arial" panose="020B0604020202020204" pitchFamily="34" charset="0"/>
              </a:rPr>
              <a:t>30 </a:t>
            </a:r>
            <a:r>
              <a:rPr lang="en-US" altLang="en-US" sz="2000" dirty="0">
                <a:latin typeface="Arial" panose="020B0604020202020204" pitchFamily="34" charset="0"/>
                <a:cs typeface="Arial" panose="020B0604020202020204" pitchFamily="34" charset="0"/>
              </a:rPr>
              <a:t>years of </a:t>
            </a:r>
            <a:r>
              <a:rPr lang="en-US" altLang="en-US" sz="2000" dirty="0" smtClean="0">
                <a:latin typeface="Arial" panose="020B0604020202020204" pitchFamily="34" charset="0"/>
                <a:cs typeface="Arial" panose="020B0604020202020204" pitchFamily="34" charset="0"/>
              </a:rPr>
              <a:t>deep inelastic experiments (DIS) with </a:t>
            </a:r>
            <a:r>
              <a:rPr lang="en-US" altLang="en-US" sz="2000" dirty="0">
                <a:latin typeface="Arial" panose="020B0604020202020204" pitchFamily="34" charset="0"/>
                <a:cs typeface="Arial" panose="020B0604020202020204" pitchFamily="34" charset="0"/>
              </a:rPr>
              <a:t>fixed target </a:t>
            </a:r>
            <a:r>
              <a:rPr lang="en-US" altLang="en-US" sz="2000" dirty="0" err="1">
                <a:latin typeface="Arial" panose="020B0604020202020204" pitchFamily="34" charset="0"/>
                <a:cs typeface="Arial" panose="020B0604020202020204" pitchFamily="34" charset="0"/>
              </a:rPr>
              <a:t>eN</a:t>
            </a:r>
            <a:r>
              <a:rPr lang="en-US" altLang="en-US" sz="2000"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sym typeface="Symbol" panose="05050102010706020507" pitchFamily="18" charset="2"/>
              </a:rPr>
              <a:t>N, N; collider </a:t>
            </a:r>
            <a:r>
              <a:rPr lang="en-US" altLang="en-US" sz="2000" dirty="0" err="1">
                <a:latin typeface="Arial" panose="020B0604020202020204" pitchFamily="34" charset="0"/>
                <a:cs typeface="Arial" panose="020B0604020202020204" pitchFamily="34" charset="0"/>
                <a:sym typeface="Symbol" panose="05050102010706020507" pitchFamily="18" charset="2"/>
              </a:rPr>
              <a:t>eN</a:t>
            </a:r>
            <a:r>
              <a:rPr lang="en-US" altLang="en-US" sz="2000" dirty="0">
                <a:latin typeface="Arial" panose="020B0604020202020204" pitchFamily="34" charset="0"/>
                <a:cs typeface="Arial" panose="020B0604020202020204" pitchFamily="34" charset="0"/>
                <a:sym typeface="Symbol" panose="05050102010706020507" pitchFamily="18" charset="2"/>
              </a:rPr>
              <a:t> (HERA)</a:t>
            </a:r>
            <a:endParaRPr lang="en-US" altLang="en-US" sz="2000" dirty="0">
              <a:latin typeface="Arial" panose="020B0604020202020204" pitchFamily="34" charset="0"/>
              <a:cs typeface="Arial" panose="020B0604020202020204" pitchFamily="34" charset="0"/>
            </a:endParaRPr>
          </a:p>
          <a:p>
            <a:pPr>
              <a:spcBef>
                <a:spcPct val="25000"/>
              </a:spcBef>
              <a:spcAft>
                <a:spcPts val="1200"/>
              </a:spcAft>
            </a:pPr>
            <a:r>
              <a:rPr lang="en-US" altLang="en-US" sz="2000" dirty="0" smtClean="0">
                <a:latin typeface="Arial" panose="020B0604020202020204" pitchFamily="34" charset="0"/>
                <a:cs typeface="Arial" panose="020B0604020202020204" pitchFamily="34" charset="0"/>
              </a:rPr>
              <a:t>Measure </a:t>
            </a:r>
            <a:r>
              <a:rPr lang="en-US" altLang="en-US" sz="2000" dirty="0">
                <a:latin typeface="Arial" panose="020B0604020202020204" pitchFamily="34" charset="0"/>
                <a:cs typeface="Arial" panose="020B0604020202020204" pitchFamily="34" charset="0"/>
              </a:rPr>
              <a:t>fractional momentum probability of each quark flavor</a:t>
            </a:r>
          </a:p>
          <a:p>
            <a:pPr>
              <a:spcBef>
                <a:spcPct val="25000"/>
              </a:spcBef>
              <a:spcAft>
                <a:spcPts val="1200"/>
              </a:spcAft>
            </a:pPr>
            <a:r>
              <a:rPr lang="en-US" altLang="en-US" sz="2000" dirty="0" smtClean="0">
                <a:latin typeface="Arial" panose="020B0604020202020204" pitchFamily="34" charset="0"/>
                <a:cs typeface="Arial" panose="020B0604020202020204" pitchFamily="34" charset="0"/>
              </a:rPr>
              <a:t>Tested </a:t>
            </a:r>
            <a:r>
              <a:rPr lang="en-US" altLang="en-US" sz="2000" dirty="0">
                <a:latin typeface="Arial" panose="020B0604020202020204" pitchFamily="34" charset="0"/>
                <a:cs typeface="Arial" panose="020B0604020202020204" pitchFamily="34" charset="0"/>
              </a:rPr>
              <a:t>hypotheses of strong force binding quarks</a:t>
            </a:r>
          </a:p>
        </p:txBody>
      </p:sp>
      <p:pic>
        <p:nvPicPr>
          <p:cNvPr id="190468" name="Picture 4" descr="C:\Docs - Frank\lecture topics\summer 2001 lectures\figures\lect 3 &amp; 4\H1-ZEUS_Grafik_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543" y="1045105"/>
            <a:ext cx="4478107" cy="5702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0473" name="Group 9"/>
          <p:cNvGrpSpPr>
            <a:grpSpLocks/>
          </p:cNvGrpSpPr>
          <p:nvPr/>
        </p:nvGrpSpPr>
        <p:grpSpPr bwMode="auto">
          <a:xfrm>
            <a:off x="6705600" y="1066800"/>
            <a:ext cx="1617663" cy="1219200"/>
            <a:chOff x="4224" y="672"/>
            <a:chExt cx="1019" cy="768"/>
          </a:xfrm>
        </p:grpSpPr>
        <p:sp>
          <p:nvSpPr>
            <p:cNvPr id="38920" name="Freeform 6"/>
            <p:cNvSpPr>
              <a:spLocks/>
            </p:cNvSpPr>
            <p:nvPr/>
          </p:nvSpPr>
          <p:spPr bwMode="auto">
            <a:xfrm>
              <a:off x="4224" y="864"/>
              <a:ext cx="864" cy="576"/>
            </a:xfrm>
            <a:custGeom>
              <a:avLst/>
              <a:gdLst>
                <a:gd name="T0" fmla="*/ 0 w 864"/>
                <a:gd name="T1" fmla="*/ 576 h 576"/>
                <a:gd name="T2" fmla="*/ 192 w 864"/>
                <a:gd name="T3" fmla="*/ 288 h 576"/>
                <a:gd name="T4" fmla="*/ 624 w 864"/>
                <a:gd name="T5" fmla="*/ 48 h 576"/>
                <a:gd name="T6" fmla="*/ 864 w 864"/>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64" h="576">
                  <a:moveTo>
                    <a:pt x="0" y="576"/>
                  </a:moveTo>
                  <a:cubicBezTo>
                    <a:pt x="44" y="476"/>
                    <a:pt x="88" y="376"/>
                    <a:pt x="192" y="288"/>
                  </a:cubicBezTo>
                  <a:cubicBezTo>
                    <a:pt x="296" y="200"/>
                    <a:pt x="512" y="96"/>
                    <a:pt x="624" y="48"/>
                  </a:cubicBezTo>
                  <a:cubicBezTo>
                    <a:pt x="736" y="0"/>
                    <a:pt x="824" y="8"/>
                    <a:pt x="864" y="0"/>
                  </a:cubicBezTo>
                </a:path>
              </a:pathLst>
            </a:custGeom>
            <a:noFill/>
            <a:ln w="28575" cmpd="sng">
              <a:solidFill>
                <a:srgbClr val="660066"/>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21" name="Text Box 7"/>
            <p:cNvSpPr txBox="1">
              <a:spLocks noChangeArrowheads="1"/>
            </p:cNvSpPr>
            <p:nvPr/>
          </p:nvSpPr>
          <p:spPr bwMode="auto">
            <a:xfrm>
              <a:off x="4944" y="672"/>
              <a:ext cx="299" cy="256"/>
            </a:xfrm>
            <a:prstGeom prst="rect">
              <a:avLst/>
            </a:prstGeom>
            <a:noFill/>
            <a:ln w="9525">
              <a:solidFill>
                <a:srgbClr val="66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a:solidFill>
                    <a:srgbClr val="660066"/>
                  </a:solidFill>
                </a:rPr>
                <a:t>xP</a:t>
              </a:r>
              <a:endParaRPr lang="en-US" altLang="en-US"/>
            </a:p>
          </p:txBody>
        </p:sp>
      </p:grpSp>
      <p:sp>
        <p:nvSpPr>
          <p:cNvPr id="190472" name="Text Box 8"/>
          <p:cNvSpPr txBox="1">
            <a:spLocks noChangeArrowheads="1"/>
          </p:cNvSpPr>
          <p:nvPr/>
        </p:nvSpPr>
        <p:spPr bwMode="auto">
          <a:xfrm>
            <a:off x="8137525" y="2130425"/>
            <a:ext cx="379413" cy="528638"/>
          </a:xfrm>
          <a:prstGeom prst="rect">
            <a:avLst/>
          </a:prstGeom>
          <a:noFill/>
          <a:ln w="9525">
            <a:solidFill>
              <a:srgbClr val="66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solidFill>
                  <a:srgbClr val="660066"/>
                </a:solidFill>
              </a:rPr>
              <a:t>P</a:t>
            </a:r>
            <a:endParaRPr lang="en-US" altLang="en-US"/>
          </a:p>
        </p:txBody>
      </p:sp>
      <p:sp>
        <p:nvSpPr>
          <p:cNvPr id="10"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11" name="Rectangle 2"/>
          <p:cNvSpPr txBox="1">
            <a:spLocks noChangeArrowheads="1"/>
          </p:cNvSpPr>
          <p:nvPr/>
        </p:nvSpPr>
        <p:spPr>
          <a:xfrm>
            <a:off x="825910" y="594255"/>
            <a:ext cx="7568381" cy="429683"/>
          </a:xfrm>
          <a:prstGeom prst="rect">
            <a:avLst/>
          </a:prstGeom>
          <a:solidFill>
            <a:schemeClr val="accent4">
              <a:lumMod val="20000"/>
              <a:lumOff val="8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smtClean="0">
                <a:latin typeface="Arial" panose="020B0604020202020204" pitchFamily="34" charset="0"/>
                <a:cs typeface="Arial" panose="020B0604020202020204" pitchFamily="34" charset="0"/>
              </a:rPr>
              <a:t>Measurements of the Nucleon Quark Densities</a:t>
            </a:r>
            <a:endParaRPr lang="en-US" altLang="en-US" sz="2400" b="1" i="1"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C80F0E84-EBBF-41D9-A10F-851B8F407383}" type="slidenum">
              <a:rPr lang="en-US" smtClean="0"/>
              <a:t>135</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119607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90468"/>
                                        </p:tgtEl>
                                        <p:attrNameLst>
                                          <p:attrName>style.visibility</p:attrName>
                                        </p:attrNameLst>
                                      </p:cBhvr>
                                      <p:to>
                                        <p:strVal val="visible"/>
                                      </p:to>
                                    </p:set>
                                    <p:anim calcmode="lin" valueType="num">
                                      <p:cBhvr additive="base">
                                        <p:cTn id="7" dur="500" fill="hold"/>
                                        <p:tgtEl>
                                          <p:spTgt spid="190468"/>
                                        </p:tgtEl>
                                        <p:attrNameLst>
                                          <p:attrName>ppt_x</p:attrName>
                                        </p:attrNameLst>
                                      </p:cBhvr>
                                      <p:tavLst>
                                        <p:tav tm="0">
                                          <p:val>
                                            <p:strVal val="1+#ppt_w/2"/>
                                          </p:val>
                                        </p:tav>
                                        <p:tav tm="100000">
                                          <p:val>
                                            <p:strVal val="#ppt_x"/>
                                          </p:val>
                                        </p:tav>
                                      </p:tavLst>
                                    </p:anim>
                                    <p:anim calcmode="lin" valueType="num">
                                      <p:cBhvr additive="base">
                                        <p:cTn id="8" dur="500" fill="hold"/>
                                        <p:tgtEl>
                                          <p:spTgt spid="1904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90472"/>
                                        </p:tgtEl>
                                        <p:attrNameLst>
                                          <p:attrName>style.visibility</p:attrName>
                                        </p:attrNameLst>
                                      </p:cBhvr>
                                      <p:to>
                                        <p:strVal val="visible"/>
                                      </p:to>
                                    </p:set>
                                    <p:animEffect transition="in" filter="blinds(horizontal)">
                                      <p:cBhvr>
                                        <p:cTn id="13" dur="500"/>
                                        <p:tgtEl>
                                          <p:spTgt spid="1904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5" fill="hold" nodeType="clickEffect">
                                  <p:stCondLst>
                                    <p:cond delay="0"/>
                                  </p:stCondLst>
                                  <p:childTnLst>
                                    <p:set>
                                      <p:cBhvr>
                                        <p:cTn id="17" dur="1" fill="hold">
                                          <p:stCondLst>
                                            <p:cond delay="0"/>
                                          </p:stCondLst>
                                        </p:cTn>
                                        <p:tgtEl>
                                          <p:spTgt spid="190473"/>
                                        </p:tgtEl>
                                        <p:attrNameLst>
                                          <p:attrName>style.visibility</p:attrName>
                                        </p:attrNameLst>
                                      </p:cBhvr>
                                      <p:to>
                                        <p:strVal val="visible"/>
                                      </p:to>
                                    </p:set>
                                    <p:animEffect transition="in" filter="blinds(vertical)">
                                      <p:cBhvr>
                                        <p:cTn id="18" dur="500"/>
                                        <p:tgtEl>
                                          <p:spTgt spid="19047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90467">
                                            <p:txEl>
                                              <p:pRg st="0" end="0"/>
                                            </p:txEl>
                                          </p:spTgt>
                                        </p:tgtEl>
                                        <p:attrNameLst>
                                          <p:attrName>style.visibility</p:attrName>
                                        </p:attrNameLst>
                                      </p:cBhvr>
                                      <p:to>
                                        <p:strVal val="visible"/>
                                      </p:to>
                                    </p:set>
                                    <p:anim calcmode="lin" valueType="num">
                                      <p:cBhvr additive="base">
                                        <p:cTn id="23" dur="500" fill="hold"/>
                                        <p:tgtEl>
                                          <p:spTgt spid="190467">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90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90467">
                                            <p:txEl>
                                              <p:pRg st="1" end="1"/>
                                            </p:txEl>
                                          </p:spTgt>
                                        </p:tgtEl>
                                        <p:attrNameLst>
                                          <p:attrName>style.visibility</p:attrName>
                                        </p:attrNameLst>
                                      </p:cBhvr>
                                      <p:to>
                                        <p:strVal val="visible"/>
                                      </p:to>
                                    </p:set>
                                    <p:anim calcmode="lin" valueType="num">
                                      <p:cBhvr additive="base">
                                        <p:cTn id="29" dur="500" fill="hold"/>
                                        <p:tgtEl>
                                          <p:spTgt spid="190467">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904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90467">
                                            <p:txEl>
                                              <p:pRg st="2" end="2"/>
                                            </p:txEl>
                                          </p:spTgt>
                                        </p:tgtEl>
                                        <p:attrNameLst>
                                          <p:attrName>style.visibility</p:attrName>
                                        </p:attrNameLst>
                                      </p:cBhvr>
                                      <p:to>
                                        <p:strVal val="visible"/>
                                      </p:to>
                                    </p:set>
                                    <p:anim calcmode="lin" valueType="num">
                                      <p:cBhvr additive="base">
                                        <p:cTn id="35" dur="500" fill="hold"/>
                                        <p:tgtEl>
                                          <p:spTgt spid="190467">
                                            <p:txEl>
                                              <p:pRg st="2" end="2"/>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9046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P spid="190472" grpId="0" animBg="1"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a:xfrm>
            <a:off x="2060395" y="520197"/>
            <a:ext cx="4704736" cy="486329"/>
          </a:xfrm>
          <a:solidFill>
            <a:schemeClr val="accent4">
              <a:lumMod val="20000"/>
              <a:lumOff val="80000"/>
            </a:schemeClr>
          </a:solidFill>
        </p:spPr>
        <p:txBody>
          <a:bodyPr>
            <a:normAutofit/>
          </a:bodyPr>
          <a:lstStyle/>
          <a:p>
            <a:r>
              <a:rPr lang="en-US" altLang="en-US" sz="2400" b="1" i="1" dirty="0" smtClean="0">
                <a:latin typeface="Arial" panose="020B0604020202020204" pitchFamily="34" charset="0"/>
                <a:cs typeface="Arial" panose="020B0604020202020204" pitchFamily="34" charset="0"/>
              </a:rPr>
              <a:t>Quark Densities of Proton vs x</a:t>
            </a:r>
          </a:p>
        </p:txBody>
      </p:sp>
      <p:sp>
        <p:nvSpPr>
          <p:cNvPr id="189444" name="Text Box 4"/>
          <p:cNvSpPr txBox="1">
            <a:spLocks noChangeArrowheads="1"/>
          </p:cNvSpPr>
          <p:nvPr/>
        </p:nvSpPr>
        <p:spPr bwMode="auto">
          <a:xfrm>
            <a:off x="281959" y="1507712"/>
            <a:ext cx="274883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solidFill>
                  <a:schemeClr val="accent2"/>
                </a:solidFill>
                <a:latin typeface="Arial" panose="020B0604020202020204" pitchFamily="34" charset="0"/>
                <a:cs typeface="Arial" panose="020B0604020202020204" pitchFamily="34" charset="0"/>
              </a:rPr>
              <a:t>Probability of finding a quark of any type inside the proton </a:t>
            </a:r>
          </a:p>
          <a:p>
            <a:r>
              <a:rPr lang="en-US" altLang="en-US" sz="2000" dirty="0">
                <a:solidFill>
                  <a:schemeClr val="accent2"/>
                </a:solidFill>
                <a:latin typeface="Arial" panose="020B0604020202020204" pitchFamily="34" charset="0"/>
                <a:cs typeface="Arial" panose="020B0604020202020204" pitchFamily="34" charset="0"/>
              </a:rPr>
              <a:t>versus the fraction of the proton momentum carried by that quark </a:t>
            </a:r>
          </a:p>
        </p:txBody>
      </p:sp>
      <p:grpSp>
        <p:nvGrpSpPr>
          <p:cNvPr id="39941" name="Group 8"/>
          <p:cNvGrpSpPr>
            <a:grpSpLocks/>
          </p:cNvGrpSpPr>
          <p:nvPr/>
        </p:nvGrpSpPr>
        <p:grpSpPr bwMode="auto">
          <a:xfrm>
            <a:off x="2942303" y="1167497"/>
            <a:ext cx="6019800" cy="4481135"/>
            <a:chOff x="1152" y="480"/>
            <a:chExt cx="4608" cy="2821"/>
          </a:xfrm>
        </p:grpSpPr>
        <p:pic>
          <p:nvPicPr>
            <p:cNvPr id="39943" name="Picture 6" descr="C:\Talks and Writeups\royal society\writeup\qqbar1-ill.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 y="480"/>
              <a:ext cx="4608" cy="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Text Box 7"/>
            <p:cNvSpPr txBox="1">
              <a:spLocks noChangeArrowheads="1"/>
            </p:cNvSpPr>
            <p:nvPr/>
          </p:nvSpPr>
          <p:spPr bwMode="auto">
            <a:xfrm>
              <a:off x="3840" y="1152"/>
              <a:ext cx="160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t>1988 - CCFR</a:t>
              </a:r>
            </a:p>
          </p:txBody>
        </p:sp>
      </p:grpSp>
      <p:sp>
        <p:nvSpPr>
          <p:cNvPr id="189449" name="Text Box 9"/>
          <p:cNvSpPr txBox="1">
            <a:spLocks noChangeArrowheads="1"/>
          </p:cNvSpPr>
          <p:nvPr/>
        </p:nvSpPr>
        <p:spPr bwMode="auto">
          <a:xfrm>
            <a:off x="5143064" y="5760209"/>
            <a:ext cx="27366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solidFill>
                  <a:srgbClr val="0033CC"/>
                </a:solidFill>
                <a:latin typeface="Arial" panose="020B0604020202020204" pitchFamily="34" charset="0"/>
                <a:cs typeface="Arial" panose="020B0604020202020204" pitchFamily="34" charset="0"/>
              </a:rPr>
              <a:t>Note linear x-scale</a:t>
            </a:r>
          </a:p>
        </p:txBody>
      </p:sp>
      <p:sp>
        <p:nvSpPr>
          <p:cNvPr id="9"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136</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833460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2" fill="hold" grpId="0" nodeType="clickEffect">
                                  <p:stCondLst>
                                    <p:cond delay="0"/>
                                  </p:stCondLst>
                                  <p:childTnLst>
                                    <p:set>
                                      <p:cBhvr>
                                        <p:cTn id="10" dur="1" fill="hold">
                                          <p:stCondLst>
                                            <p:cond delay="0"/>
                                          </p:stCondLst>
                                        </p:cTn>
                                        <p:tgtEl>
                                          <p:spTgt spid="189449"/>
                                        </p:tgtEl>
                                        <p:attrNameLst>
                                          <p:attrName>style.visibility</p:attrName>
                                        </p:attrNameLst>
                                      </p:cBhvr>
                                      <p:to>
                                        <p:strVal val="visible"/>
                                      </p:to>
                                    </p:set>
                                    <p:anim calcmode="lin" valueType="num">
                                      <p:cBhvr additive="base">
                                        <p:cTn id="11" dur="500" fill="hold"/>
                                        <p:tgtEl>
                                          <p:spTgt spid="189449"/>
                                        </p:tgtEl>
                                        <p:attrNameLst>
                                          <p:attrName>ppt_x</p:attrName>
                                        </p:attrNameLst>
                                      </p:cBhvr>
                                      <p:tavLst>
                                        <p:tav tm="0">
                                          <p:val>
                                            <p:strVal val="0-#ppt_w/2"/>
                                          </p:val>
                                        </p:tav>
                                        <p:tav tm="100000">
                                          <p:val>
                                            <p:strVal val="#ppt_x"/>
                                          </p:val>
                                        </p:tav>
                                      </p:tavLst>
                                    </p:anim>
                                    <p:anim calcmode="lin" valueType="num">
                                      <p:cBhvr additive="base">
                                        <p:cTn id="12" dur="500" fill="hold"/>
                                        <p:tgtEl>
                                          <p:spTgt spid="1894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p:bldP spid="189449" grpId="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2622754" y="579258"/>
            <a:ext cx="3733801" cy="385916"/>
          </a:xfrm>
        </p:spPr>
        <p:txBody>
          <a:bodyPr>
            <a:noAutofit/>
          </a:bodyPr>
          <a:lstStyle/>
          <a:p>
            <a:r>
              <a:rPr lang="en-US" altLang="en-US" sz="2400" b="1" i="1" dirty="0" smtClean="0">
                <a:latin typeface="Arial" panose="020B0604020202020204" pitchFamily="34" charset="0"/>
                <a:cs typeface="Arial" panose="020B0604020202020204" pitchFamily="34" charset="0"/>
              </a:rPr>
              <a:t>Are the quarks ‘real’?</a:t>
            </a:r>
          </a:p>
        </p:txBody>
      </p:sp>
      <p:sp>
        <p:nvSpPr>
          <p:cNvPr id="207876" name="Text Box 4"/>
          <p:cNvSpPr txBox="1">
            <a:spLocks noChangeArrowheads="1"/>
          </p:cNvSpPr>
          <p:nvPr/>
        </p:nvSpPr>
        <p:spPr bwMode="auto">
          <a:xfrm>
            <a:off x="4741607" y="1597742"/>
            <a:ext cx="4203290"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The </a:t>
            </a:r>
            <a:r>
              <a:rPr lang="en-US" altLang="en-US" sz="2400" dirty="0">
                <a:latin typeface="Arial" panose="020B0604020202020204" pitchFamily="34" charset="0"/>
                <a:cs typeface="Arial" panose="020B0604020202020204" pitchFamily="34" charset="0"/>
              </a:rPr>
              <a:t>properties of the quarks (charge, spin, …) repeatedly </a:t>
            </a:r>
            <a:r>
              <a:rPr lang="en-US" altLang="en-US" sz="2400" dirty="0">
                <a:solidFill>
                  <a:srgbClr val="660066"/>
                </a:solidFill>
                <a:latin typeface="Arial" panose="020B0604020202020204" pitchFamily="34" charset="0"/>
                <a:cs typeface="Arial" panose="020B0604020202020204" pitchFamily="34" charset="0"/>
              </a:rPr>
              <a:t>measured</a:t>
            </a:r>
            <a:r>
              <a:rPr lang="en-US" altLang="en-US" sz="2400" dirty="0">
                <a:latin typeface="Arial" panose="020B0604020202020204" pitchFamily="34" charset="0"/>
                <a:cs typeface="Arial" panose="020B0604020202020204" pitchFamily="34" charset="0"/>
              </a:rPr>
              <a:t> in many kinds of processes.</a:t>
            </a:r>
          </a:p>
          <a:p>
            <a:pPr marL="342900" indent="-342900">
              <a:spcAft>
                <a:spcPts val="1200"/>
              </a:spcAft>
              <a:buFont typeface="Arial" panose="020B0604020202020204" pitchFamily="34" charset="0"/>
              <a:buChar char="•"/>
            </a:pPr>
            <a:r>
              <a:rPr lang="en-US" altLang="en-US" sz="2400" dirty="0" smtClean="0">
                <a:solidFill>
                  <a:srgbClr val="660066"/>
                </a:solidFill>
                <a:latin typeface="Arial" panose="020B0604020202020204" pitchFamily="34" charset="0"/>
                <a:cs typeface="Arial" panose="020B0604020202020204" pitchFamily="34" charset="0"/>
              </a:rPr>
              <a:t>Experiment</a:t>
            </a:r>
            <a:r>
              <a:rPr lang="en-US" altLang="en-US" sz="2400" dirty="0" smtClean="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validates their existence.</a:t>
            </a:r>
          </a:p>
          <a:p>
            <a:pPr marL="342900" indent="-342900">
              <a:spcAft>
                <a:spcPts val="1200"/>
              </a:spcAft>
              <a:buFont typeface="Arial" panose="020B0604020202020204" pitchFamily="34" charset="0"/>
              <a:buChar char="•"/>
            </a:pPr>
            <a:r>
              <a:rPr lang="en-US" altLang="en-US" sz="2400" dirty="0" smtClean="0">
                <a:solidFill>
                  <a:srgbClr val="660066"/>
                </a:solidFill>
                <a:latin typeface="Arial" panose="020B0604020202020204" pitchFamily="34" charset="0"/>
                <a:cs typeface="Arial" panose="020B0604020202020204" pitchFamily="34" charset="0"/>
              </a:rPr>
              <a:t>Experiment </a:t>
            </a:r>
            <a:r>
              <a:rPr lang="en-US" altLang="en-US" sz="2400" dirty="0">
                <a:solidFill>
                  <a:srgbClr val="660066"/>
                </a:solidFill>
                <a:latin typeface="Arial" panose="020B0604020202020204" pitchFamily="34" charset="0"/>
                <a:cs typeface="Arial" panose="020B0604020202020204" pitchFamily="34" charset="0"/>
              </a:rPr>
              <a:t>measures</a:t>
            </a:r>
            <a:r>
              <a:rPr lang="en-US" altLang="en-US" sz="2400" dirty="0">
                <a:latin typeface="Arial" panose="020B0604020202020204" pitchFamily="34" charset="0"/>
                <a:cs typeface="Arial" panose="020B0604020202020204" pitchFamily="34" charset="0"/>
              </a:rPr>
              <a:t> the motions of the quarks in the proton</a:t>
            </a:r>
          </a:p>
        </p:txBody>
      </p:sp>
      <p:graphicFrame>
        <p:nvGraphicFramePr>
          <p:cNvPr id="207877" name="Object 5"/>
          <p:cNvGraphicFramePr>
            <a:graphicFrameLocks noChangeAspect="1"/>
          </p:cNvGraphicFramePr>
          <p:nvPr>
            <p:extLst/>
          </p:nvPr>
        </p:nvGraphicFramePr>
        <p:xfrm>
          <a:off x="137653" y="1102025"/>
          <a:ext cx="4500716" cy="5559312"/>
        </p:xfrm>
        <a:graphic>
          <a:graphicData uri="http://schemas.openxmlformats.org/presentationml/2006/ole">
            <mc:AlternateContent xmlns:mc="http://schemas.openxmlformats.org/markup-compatibility/2006">
              <mc:Choice xmlns:v="urn:schemas-microsoft-com:vml" Requires="v">
                <p:oleObj spid="_x0000_s55312" name="PaperPort Document" r:id="rId3" imgW="4978908" imgH="6149340" progId="Paper.Document">
                  <p:embed/>
                </p:oleObj>
              </mc:Choice>
              <mc:Fallback>
                <p:oleObj name="PaperPort Document" r:id="rId3" imgW="4978908" imgH="6149340" progId="Paper.Document">
                  <p:embed/>
                  <p:pic>
                    <p:nvPicPr>
                      <p:cNvPr id="20787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653" y="1102025"/>
                        <a:ext cx="4500716" cy="5559312"/>
                      </a:xfrm>
                      <a:prstGeom prst="rect">
                        <a:avLst/>
                      </a:prstGeom>
                      <a:noFill/>
                      <a:ln>
                        <a:noFill/>
                      </a:ln>
                      <a:effectLst/>
                    </p:spPr>
                  </p:pic>
                </p:oleObj>
              </mc:Fallback>
            </mc:AlternateContent>
          </a:graphicData>
        </a:graphic>
      </p:graphicFrame>
      <p:sp>
        <p:nvSpPr>
          <p:cNvPr id="5"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137</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1597277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7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7876">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7876">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787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6" grpId="0" uiExpand="1" build="p"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138</a:t>
            </a:fld>
            <a:endParaRPr lang="en-US"/>
          </a:p>
        </p:txBody>
      </p:sp>
      <p:sp>
        <p:nvSpPr>
          <p:cNvPr id="4" name="TextBox 3"/>
          <p:cNvSpPr txBox="1"/>
          <p:nvPr/>
        </p:nvSpPr>
        <p:spPr>
          <a:xfrm>
            <a:off x="3699989" y="3354819"/>
            <a:ext cx="647934" cy="369332"/>
          </a:xfrm>
          <a:prstGeom prst="rect">
            <a:avLst/>
          </a:prstGeom>
          <a:noFill/>
        </p:spPr>
        <p:txBody>
          <a:bodyPr wrap="none" rtlCol="0">
            <a:spAutoFit/>
          </a:bodyPr>
          <a:lstStyle/>
          <a:p>
            <a:r>
              <a:rPr lang="en-US" dirty="0" smtClean="0"/>
              <a:t>End?</a:t>
            </a:r>
            <a:endParaRPr lang="en-US" dirty="0"/>
          </a:p>
        </p:txBody>
      </p:sp>
    </p:spTree>
    <p:extLst>
      <p:ext uri="{BB962C8B-B14F-4D97-AF65-F5344CB8AC3E}">
        <p14:creationId xmlns:p14="http://schemas.microsoft.com/office/powerpoint/2010/main" val="155810265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1" name="Picture 3" descr="C:\Docs - Frank\royal society\fig candidates\yosh-p5-dens.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3684" y="1270222"/>
            <a:ext cx="4940709"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2"/>
          <p:cNvSpPr>
            <a:spLocks noGrp="1" noChangeArrowheads="1"/>
          </p:cNvSpPr>
          <p:nvPr>
            <p:ph type="title"/>
          </p:nvPr>
        </p:nvSpPr>
        <p:spPr>
          <a:xfrm>
            <a:off x="44245" y="585805"/>
            <a:ext cx="9515168" cy="522492"/>
          </a:xfrm>
          <a:solidFill>
            <a:schemeClr val="accent4">
              <a:lumMod val="20000"/>
              <a:lumOff val="80000"/>
            </a:schemeClr>
          </a:solidFill>
        </p:spPr>
        <p:txBody>
          <a:bodyPr>
            <a:normAutofit/>
          </a:bodyPr>
          <a:lstStyle/>
          <a:p>
            <a:r>
              <a:rPr lang="en-US" altLang="en-US" sz="2400" b="1" i="1" dirty="0" smtClean="0">
                <a:latin typeface="Arial" panose="020B0604020202020204" pitchFamily="34" charset="0"/>
                <a:cs typeface="Arial" panose="020B0604020202020204" pitchFamily="34" charset="0"/>
              </a:rPr>
              <a:t>Determine Proton Innards in Similar Way to Rutherford Atom</a:t>
            </a:r>
          </a:p>
        </p:txBody>
      </p:sp>
      <p:sp>
        <p:nvSpPr>
          <p:cNvPr id="191492" name="Text Box 4"/>
          <p:cNvSpPr txBox="1">
            <a:spLocks noChangeArrowheads="1"/>
          </p:cNvSpPr>
          <p:nvPr/>
        </p:nvSpPr>
        <p:spPr bwMode="auto">
          <a:xfrm>
            <a:off x="224194" y="1795823"/>
            <a:ext cx="3883231"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The </a:t>
            </a:r>
            <a:r>
              <a:rPr lang="en-US" altLang="en-US" sz="2400" dirty="0">
                <a:latin typeface="Arial" panose="020B0604020202020204" pitchFamily="34" charset="0"/>
                <a:cs typeface="Arial" panose="020B0604020202020204" pitchFamily="34" charset="0"/>
              </a:rPr>
              <a:t>scattered innards have </a:t>
            </a:r>
            <a:r>
              <a:rPr lang="en-US" altLang="en-US" sz="2400" dirty="0">
                <a:solidFill>
                  <a:srgbClr val="0033CC"/>
                </a:solidFill>
                <a:latin typeface="Arial" panose="020B0604020202020204" pitchFamily="34" charset="0"/>
                <a:cs typeface="Arial" panose="020B0604020202020204" pitchFamily="34" charset="0"/>
              </a:rPr>
              <a:t>fractional</a:t>
            </a: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charge</a:t>
            </a:r>
          </a:p>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They </a:t>
            </a:r>
            <a:r>
              <a:rPr lang="en-US" altLang="en-US" sz="2400" dirty="0">
                <a:latin typeface="Arial" panose="020B0604020202020204" pitchFamily="34" charset="0"/>
                <a:cs typeface="Arial" panose="020B0604020202020204" pitchFamily="34" charset="0"/>
              </a:rPr>
              <a:t>also have </a:t>
            </a:r>
            <a:r>
              <a:rPr lang="en-US" altLang="en-US" sz="2400" dirty="0">
                <a:solidFill>
                  <a:srgbClr val="0033CC"/>
                </a:solidFill>
                <a:latin typeface="Arial" panose="020B0604020202020204" pitchFamily="34" charset="0"/>
                <a:cs typeface="Arial" panose="020B0604020202020204" pitchFamily="34" charset="0"/>
              </a:rPr>
              <a:t>spin 1/2</a:t>
            </a:r>
            <a:endParaRPr lang="en-US" altLang="en-US" sz="2400" dirty="0">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r>
              <a:rPr lang="en-US" altLang="en-US" sz="2400" dirty="0">
                <a:solidFill>
                  <a:srgbClr val="0033CC"/>
                </a:solidFill>
                <a:latin typeface="Arial" panose="020B0604020202020204" pitchFamily="34" charset="0"/>
                <a:cs typeface="Arial" panose="020B0604020202020204" pitchFamily="34" charset="0"/>
              </a:rPr>
              <a:t>Three </a:t>
            </a:r>
            <a:r>
              <a:rPr lang="en-US" altLang="en-US" sz="2400" dirty="0">
                <a:latin typeface="Arial" panose="020B0604020202020204" pitchFamily="34" charset="0"/>
                <a:cs typeface="Arial" panose="020B0604020202020204" pitchFamily="34" charset="0"/>
              </a:rPr>
              <a:t>valence quarks inside the proton  </a:t>
            </a:r>
          </a:p>
          <a:p>
            <a:pPr marL="342900" indent="-342900">
              <a:spcAft>
                <a:spcPts val="120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Only about </a:t>
            </a:r>
            <a:r>
              <a:rPr lang="en-US" altLang="en-US" sz="2400" dirty="0">
                <a:solidFill>
                  <a:srgbClr val="0033CC"/>
                </a:solidFill>
                <a:latin typeface="Arial" panose="020B0604020202020204" pitchFamily="34" charset="0"/>
                <a:cs typeface="Arial" panose="020B0604020202020204" pitchFamily="34" charset="0"/>
              </a:rPr>
              <a:t>half</a:t>
            </a:r>
            <a:r>
              <a:rPr lang="en-US" altLang="en-US" sz="2400" dirty="0">
                <a:latin typeface="Arial" panose="020B0604020202020204" pitchFamily="34" charset="0"/>
                <a:cs typeface="Arial" panose="020B0604020202020204" pitchFamily="34" charset="0"/>
              </a:rPr>
              <a:t> of proton momentum carried by </a:t>
            </a:r>
            <a:r>
              <a:rPr lang="en-US" altLang="en-US" sz="2400" dirty="0">
                <a:solidFill>
                  <a:srgbClr val="0033CC"/>
                </a:solidFill>
                <a:latin typeface="Arial" panose="020B0604020202020204" pitchFamily="34" charset="0"/>
                <a:cs typeface="Arial" panose="020B0604020202020204" pitchFamily="34" charset="0"/>
              </a:rPr>
              <a:t>quarks</a:t>
            </a:r>
            <a:r>
              <a:rPr lang="en-US" altLang="en-US" sz="2400" dirty="0">
                <a:latin typeface="Arial" panose="020B0604020202020204" pitchFamily="34" charset="0"/>
                <a:cs typeface="Arial" panose="020B0604020202020204" pitchFamily="34" charset="0"/>
              </a:rPr>
              <a:t> </a:t>
            </a:r>
          </a:p>
        </p:txBody>
      </p:sp>
      <p:grpSp>
        <p:nvGrpSpPr>
          <p:cNvPr id="191497" name="Group 9"/>
          <p:cNvGrpSpPr>
            <a:grpSpLocks/>
          </p:cNvGrpSpPr>
          <p:nvPr/>
        </p:nvGrpSpPr>
        <p:grpSpPr bwMode="auto">
          <a:xfrm>
            <a:off x="4343400" y="2667000"/>
            <a:ext cx="4800600" cy="1905000"/>
            <a:chOff x="2688" y="1872"/>
            <a:chExt cx="3024" cy="1200"/>
          </a:xfrm>
        </p:grpSpPr>
        <p:sp>
          <p:nvSpPr>
            <p:cNvPr id="41992" name="Text Box 6"/>
            <p:cNvSpPr txBox="1">
              <a:spLocks noChangeArrowheads="1"/>
            </p:cNvSpPr>
            <p:nvPr/>
          </p:nvSpPr>
          <p:spPr bwMode="auto">
            <a:xfrm>
              <a:off x="4848" y="1872"/>
              <a:ext cx="864" cy="865"/>
            </a:xfrm>
            <a:prstGeom prst="rect">
              <a:avLst/>
            </a:prstGeom>
            <a:solidFill>
              <a:srgbClr val="008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dirty="0">
                  <a:solidFill>
                    <a:srgbClr val="FF9999"/>
                  </a:solidFill>
                </a:rPr>
                <a:t>What’s all this stuff?</a:t>
              </a:r>
            </a:p>
          </p:txBody>
        </p:sp>
        <p:sp>
          <p:nvSpPr>
            <p:cNvPr id="41993" name="Freeform 8"/>
            <p:cNvSpPr>
              <a:spLocks/>
            </p:cNvSpPr>
            <p:nvPr/>
          </p:nvSpPr>
          <p:spPr bwMode="auto">
            <a:xfrm>
              <a:off x="2688" y="1920"/>
              <a:ext cx="2256" cy="1152"/>
            </a:xfrm>
            <a:custGeom>
              <a:avLst/>
              <a:gdLst>
                <a:gd name="T0" fmla="*/ 768 w 2256"/>
                <a:gd name="T1" fmla="*/ 816 h 1152"/>
                <a:gd name="T2" fmla="*/ 816 w 2256"/>
                <a:gd name="T3" fmla="*/ 1104 h 1152"/>
                <a:gd name="T4" fmla="*/ 432 w 2256"/>
                <a:gd name="T5" fmla="*/ 1104 h 1152"/>
                <a:gd name="T6" fmla="*/ 48 w 2256"/>
                <a:gd name="T7" fmla="*/ 912 h 1152"/>
                <a:gd name="T8" fmla="*/ 144 w 2256"/>
                <a:gd name="T9" fmla="*/ 672 h 1152"/>
                <a:gd name="T10" fmla="*/ 624 w 2256"/>
                <a:gd name="T11" fmla="*/ 768 h 1152"/>
                <a:gd name="T12" fmla="*/ 1056 w 2256"/>
                <a:gd name="T13" fmla="*/ 816 h 1152"/>
                <a:gd name="T14" fmla="*/ 1200 w 2256"/>
                <a:gd name="T15" fmla="*/ 624 h 1152"/>
                <a:gd name="T16" fmla="*/ 1248 w 2256"/>
                <a:gd name="T17" fmla="*/ 96 h 1152"/>
                <a:gd name="T18" fmla="*/ 768 w 2256"/>
                <a:gd name="T19" fmla="*/ 48 h 1152"/>
                <a:gd name="T20" fmla="*/ 528 w 2256"/>
                <a:gd name="T21" fmla="*/ 192 h 1152"/>
                <a:gd name="T22" fmla="*/ 576 w 2256"/>
                <a:gd name="T23" fmla="*/ 432 h 1152"/>
                <a:gd name="T24" fmla="*/ 1392 w 2256"/>
                <a:gd name="T25" fmla="*/ 336 h 1152"/>
                <a:gd name="T26" fmla="*/ 2256 w 2256"/>
                <a:gd name="T27" fmla="*/ 240 h 11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56" h="1152">
                  <a:moveTo>
                    <a:pt x="768" y="816"/>
                  </a:moveTo>
                  <a:cubicBezTo>
                    <a:pt x="820" y="936"/>
                    <a:pt x="872" y="1056"/>
                    <a:pt x="816" y="1104"/>
                  </a:cubicBezTo>
                  <a:cubicBezTo>
                    <a:pt x="760" y="1152"/>
                    <a:pt x="560" y="1136"/>
                    <a:pt x="432" y="1104"/>
                  </a:cubicBezTo>
                  <a:cubicBezTo>
                    <a:pt x="304" y="1072"/>
                    <a:pt x="96" y="984"/>
                    <a:pt x="48" y="912"/>
                  </a:cubicBezTo>
                  <a:cubicBezTo>
                    <a:pt x="0" y="840"/>
                    <a:pt x="48" y="696"/>
                    <a:pt x="144" y="672"/>
                  </a:cubicBezTo>
                  <a:cubicBezTo>
                    <a:pt x="240" y="648"/>
                    <a:pt x="472" y="744"/>
                    <a:pt x="624" y="768"/>
                  </a:cubicBezTo>
                  <a:cubicBezTo>
                    <a:pt x="776" y="792"/>
                    <a:pt x="960" y="840"/>
                    <a:pt x="1056" y="816"/>
                  </a:cubicBezTo>
                  <a:cubicBezTo>
                    <a:pt x="1152" y="792"/>
                    <a:pt x="1168" y="744"/>
                    <a:pt x="1200" y="624"/>
                  </a:cubicBezTo>
                  <a:cubicBezTo>
                    <a:pt x="1232" y="504"/>
                    <a:pt x="1320" y="192"/>
                    <a:pt x="1248" y="96"/>
                  </a:cubicBezTo>
                  <a:cubicBezTo>
                    <a:pt x="1176" y="0"/>
                    <a:pt x="888" y="32"/>
                    <a:pt x="768" y="48"/>
                  </a:cubicBezTo>
                  <a:cubicBezTo>
                    <a:pt x="648" y="64"/>
                    <a:pt x="560" y="128"/>
                    <a:pt x="528" y="192"/>
                  </a:cubicBezTo>
                  <a:cubicBezTo>
                    <a:pt x="496" y="256"/>
                    <a:pt x="432" y="408"/>
                    <a:pt x="576" y="432"/>
                  </a:cubicBezTo>
                  <a:cubicBezTo>
                    <a:pt x="720" y="456"/>
                    <a:pt x="1112" y="368"/>
                    <a:pt x="1392" y="336"/>
                  </a:cubicBezTo>
                  <a:cubicBezTo>
                    <a:pt x="1672" y="304"/>
                    <a:pt x="2112" y="248"/>
                    <a:pt x="2256" y="240"/>
                  </a:cubicBezTo>
                </a:path>
              </a:pathLst>
            </a:custGeom>
            <a:noFill/>
            <a:ln w="38100" cmpd="sng">
              <a:solidFill>
                <a:srgbClr val="FF9999"/>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1498" name="Text Box 10"/>
          <p:cNvSpPr txBox="1">
            <a:spLocks noChangeArrowheads="1"/>
          </p:cNvSpPr>
          <p:nvPr/>
        </p:nvSpPr>
        <p:spPr bwMode="auto">
          <a:xfrm>
            <a:off x="5250426" y="6096794"/>
            <a:ext cx="23936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solidFill>
                  <a:srgbClr val="0033CC"/>
                </a:solidFill>
                <a:latin typeface="Arial" panose="020B0604020202020204" pitchFamily="34" charset="0"/>
                <a:cs typeface="Arial" panose="020B0604020202020204" pitchFamily="34" charset="0"/>
              </a:rPr>
              <a:t>Note log </a:t>
            </a:r>
            <a:r>
              <a:rPr lang="en-US" altLang="en-US" sz="2400" i="1" dirty="0">
                <a:solidFill>
                  <a:srgbClr val="0033CC"/>
                </a:solidFill>
                <a:latin typeface="Arial" panose="020B0604020202020204" pitchFamily="34" charset="0"/>
                <a:cs typeface="Arial" panose="020B0604020202020204" pitchFamily="34" charset="0"/>
              </a:rPr>
              <a:t>x-</a:t>
            </a:r>
            <a:r>
              <a:rPr lang="en-US" altLang="en-US" sz="2400" dirty="0">
                <a:solidFill>
                  <a:srgbClr val="0033CC"/>
                </a:solidFill>
                <a:latin typeface="Arial" panose="020B0604020202020204" pitchFamily="34" charset="0"/>
                <a:cs typeface="Arial" panose="020B0604020202020204" pitchFamily="34" charset="0"/>
              </a:rPr>
              <a:t>scale</a:t>
            </a:r>
          </a:p>
        </p:txBody>
      </p:sp>
      <p:sp>
        <p:nvSpPr>
          <p:cNvPr id="10"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139</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2283944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1492">
                                            <p:txEl>
                                              <p:pRg st="0" end="0"/>
                                            </p:txEl>
                                          </p:spTgt>
                                        </p:tgtEl>
                                        <p:attrNameLst>
                                          <p:attrName>style.visibility</p:attrName>
                                        </p:attrNameLst>
                                      </p:cBhvr>
                                      <p:to>
                                        <p:strVal val="visible"/>
                                      </p:to>
                                    </p:set>
                                    <p:anim calcmode="lin" valueType="num">
                                      <p:cBhvr additive="base">
                                        <p:cTn id="7" dur="500" fill="hold"/>
                                        <p:tgtEl>
                                          <p:spTgt spid="19149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14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1492">
                                            <p:txEl>
                                              <p:pRg st="1" end="1"/>
                                            </p:txEl>
                                          </p:spTgt>
                                        </p:tgtEl>
                                        <p:attrNameLst>
                                          <p:attrName>style.visibility</p:attrName>
                                        </p:attrNameLst>
                                      </p:cBhvr>
                                      <p:to>
                                        <p:strVal val="visible"/>
                                      </p:to>
                                    </p:set>
                                    <p:anim calcmode="lin" valueType="num">
                                      <p:cBhvr additive="base">
                                        <p:cTn id="13" dur="500" fill="hold"/>
                                        <p:tgtEl>
                                          <p:spTgt spid="19149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14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1492">
                                            <p:txEl>
                                              <p:pRg st="2" end="2"/>
                                            </p:txEl>
                                          </p:spTgt>
                                        </p:tgtEl>
                                        <p:attrNameLst>
                                          <p:attrName>style.visibility</p:attrName>
                                        </p:attrNameLst>
                                      </p:cBhvr>
                                      <p:to>
                                        <p:strVal val="visible"/>
                                      </p:to>
                                    </p:set>
                                    <p:anim calcmode="lin" valueType="num">
                                      <p:cBhvr additive="base">
                                        <p:cTn id="19" dur="500" fill="hold"/>
                                        <p:tgtEl>
                                          <p:spTgt spid="19149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14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1492">
                                            <p:txEl>
                                              <p:pRg st="3" end="3"/>
                                            </p:txEl>
                                          </p:spTgt>
                                        </p:tgtEl>
                                        <p:attrNameLst>
                                          <p:attrName>style.visibility</p:attrName>
                                        </p:attrNameLst>
                                      </p:cBhvr>
                                      <p:to>
                                        <p:strVal val="visible"/>
                                      </p:to>
                                    </p:set>
                                    <p:anim calcmode="lin" valueType="num">
                                      <p:cBhvr additive="base">
                                        <p:cTn id="25" dur="500" fill="hold"/>
                                        <p:tgtEl>
                                          <p:spTgt spid="19149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149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91491"/>
                                        </p:tgtEl>
                                        <p:attrNameLst>
                                          <p:attrName>style.visibility</p:attrName>
                                        </p:attrNameLst>
                                      </p:cBhvr>
                                      <p:to>
                                        <p:strVal val="visible"/>
                                      </p:to>
                                    </p:set>
                                    <p:anim calcmode="lin" valueType="num">
                                      <p:cBhvr additive="base">
                                        <p:cTn id="31" dur="500" fill="hold"/>
                                        <p:tgtEl>
                                          <p:spTgt spid="191491"/>
                                        </p:tgtEl>
                                        <p:attrNameLst>
                                          <p:attrName>ppt_x</p:attrName>
                                        </p:attrNameLst>
                                      </p:cBhvr>
                                      <p:tavLst>
                                        <p:tav tm="0">
                                          <p:val>
                                            <p:strVal val="1+#ppt_w/2"/>
                                          </p:val>
                                        </p:tav>
                                        <p:tav tm="100000">
                                          <p:val>
                                            <p:strVal val="#ppt_x"/>
                                          </p:val>
                                        </p:tav>
                                      </p:tavLst>
                                    </p:anim>
                                    <p:anim calcmode="lin" valueType="num">
                                      <p:cBhvr additive="base">
                                        <p:cTn id="32" dur="500" fill="hold"/>
                                        <p:tgtEl>
                                          <p:spTgt spid="19149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91498"/>
                                        </p:tgtEl>
                                        <p:attrNameLst>
                                          <p:attrName>style.visibility</p:attrName>
                                        </p:attrNameLst>
                                      </p:cBhvr>
                                      <p:to>
                                        <p:strVal val="visible"/>
                                      </p:to>
                                    </p:set>
                                    <p:anim calcmode="lin" valueType="num">
                                      <p:cBhvr additive="base">
                                        <p:cTn id="37" dur="500" fill="hold"/>
                                        <p:tgtEl>
                                          <p:spTgt spid="191498"/>
                                        </p:tgtEl>
                                        <p:attrNameLst>
                                          <p:attrName>ppt_x</p:attrName>
                                        </p:attrNameLst>
                                      </p:cBhvr>
                                      <p:tavLst>
                                        <p:tav tm="0">
                                          <p:val>
                                            <p:strVal val="0-#ppt_w/2"/>
                                          </p:val>
                                        </p:tav>
                                        <p:tav tm="100000">
                                          <p:val>
                                            <p:strVal val="#ppt_x"/>
                                          </p:val>
                                        </p:tav>
                                      </p:tavLst>
                                    </p:anim>
                                    <p:anim calcmode="lin" valueType="num">
                                      <p:cBhvr additive="base">
                                        <p:cTn id="38" dur="500" fill="hold"/>
                                        <p:tgtEl>
                                          <p:spTgt spid="19149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5" fill="hold" nodeType="clickEffect">
                                  <p:stCondLst>
                                    <p:cond delay="0"/>
                                  </p:stCondLst>
                                  <p:childTnLst>
                                    <p:set>
                                      <p:cBhvr>
                                        <p:cTn id="42" dur="1" fill="hold">
                                          <p:stCondLst>
                                            <p:cond delay="0"/>
                                          </p:stCondLst>
                                        </p:cTn>
                                        <p:tgtEl>
                                          <p:spTgt spid="191497"/>
                                        </p:tgtEl>
                                        <p:attrNameLst>
                                          <p:attrName>style.visibility</p:attrName>
                                        </p:attrNameLst>
                                      </p:cBhvr>
                                      <p:to>
                                        <p:strVal val="visible"/>
                                      </p:to>
                                    </p:set>
                                    <p:animEffect transition="in" filter="blinds(vertical)">
                                      <p:cBhvr>
                                        <p:cTn id="43" dur="500"/>
                                        <p:tgtEl>
                                          <p:spTgt spid="191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build="p" autoUpdateAnimBg="0"/>
      <p:bldP spid="19149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00241" y="3554157"/>
            <a:ext cx="3065213" cy="1665198"/>
          </a:xfrm>
          <a:prstGeom prst="rect">
            <a:avLst/>
          </a:prstGeom>
        </p:spPr>
      </p:pic>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5" name="Slide Number Placeholder 4"/>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14</a:t>
            </a:fld>
            <a:endParaRPr kumimoji="0" lang="en-US" dirty="0">
              <a:solidFill>
                <a:srgbClr val="FFFFFF"/>
              </a:solidFill>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10260" y="2991074"/>
            <a:ext cx="2558494" cy="191887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56628" y="3109900"/>
            <a:ext cx="2924027" cy="1827517"/>
          </a:xfrm>
          <a:prstGeom prst="rect">
            <a:avLst/>
          </a:prstGeom>
        </p:spPr>
      </p:pic>
      <p:sp>
        <p:nvSpPr>
          <p:cNvPr id="11" name="TextBox 10"/>
          <p:cNvSpPr txBox="1"/>
          <p:nvPr/>
        </p:nvSpPr>
        <p:spPr>
          <a:xfrm>
            <a:off x="806289" y="4931781"/>
            <a:ext cx="1475597" cy="707886"/>
          </a:xfrm>
          <a:prstGeom prst="rect">
            <a:avLst/>
          </a:prstGeom>
          <a:noFill/>
        </p:spPr>
        <p:txBody>
          <a:bodyPr wrap="none" rtlCol="0">
            <a:spAutoFit/>
          </a:bodyPr>
          <a:lstStyle/>
          <a:p>
            <a:pPr algn="ctr"/>
            <a:r>
              <a:rPr lang="en-US" sz="2000" b="1" dirty="0"/>
              <a:t>Discovery</a:t>
            </a:r>
          </a:p>
          <a:p>
            <a:pPr algn="ctr"/>
            <a:r>
              <a:rPr lang="en-US" sz="2000" b="1" dirty="0"/>
              <a:t>Higgs Boson</a:t>
            </a:r>
          </a:p>
        </p:txBody>
      </p:sp>
      <p:sp>
        <p:nvSpPr>
          <p:cNvPr id="12" name="TextBox 11"/>
          <p:cNvSpPr txBox="1"/>
          <p:nvPr/>
        </p:nvSpPr>
        <p:spPr>
          <a:xfrm>
            <a:off x="0" y="553073"/>
            <a:ext cx="9144000" cy="954107"/>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2400" b="1" i="1" u="sng" dirty="0">
                <a:latin typeface="Arial" panose="020B0604020202020204" pitchFamily="34" charset="0"/>
                <a:ea typeface="Adobe Gothic Std B" panose="020B0800000000000000" pitchFamily="34" charset="-128"/>
                <a:cs typeface="Arial" panose="020B0604020202020204" pitchFamily="34" charset="0"/>
              </a:rPr>
              <a:t>MAJOR DISCOVERIES IN PHYSICS/ASTROPHYSICS</a:t>
            </a:r>
          </a:p>
          <a:p>
            <a:pPr algn="ctr"/>
            <a:r>
              <a:rPr lang="en-US" sz="2400" b="1" i="1" dirty="0">
                <a:solidFill>
                  <a:srgbClr val="0070C0"/>
                </a:solidFill>
                <a:latin typeface="Arial" panose="020B0604020202020204" pitchFamily="34" charset="0"/>
                <a:cs typeface="Arial" panose="020B0604020202020204" pitchFamily="34" charset="0"/>
              </a:rPr>
              <a:t>Large-Scale High Technology Projects </a:t>
            </a:r>
            <a:r>
              <a:rPr lang="en-US" sz="3200" b="1" i="1" dirty="0">
                <a:solidFill>
                  <a:srgbClr val="0070C0"/>
                </a:solidFill>
                <a:latin typeface="+mj-lt"/>
              </a:rPr>
              <a:t> </a:t>
            </a:r>
          </a:p>
        </p:txBody>
      </p:sp>
      <p:sp>
        <p:nvSpPr>
          <p:cNvPr id="13" name="TextBox 12"/>
          <p:cNvSpPr txBox="1"/>
          <p:nvPr/>
        </p:nvSpPr>
        <p:spPr>
          <a:xfrm>
            <a:off x="6328294" y="4906720"/>
            <a:ext cx="2322431" cy="707886"/>
          </a:xfrm>
          <a:prstGeom prst="rect">
            <a:avLst/>
          </a:prstGeom>
          <a:noFill/>
        </p:spPr>
        <p:txBody>
          <a:bodyPr wrap="none" rtlCol="0">
            <a:spAutoFit/>
          </a:bodyPr>
          <a:lstStyle/>
          <a:p>
            <a:pPr algn="ctr"/>
            <a:r>
              <a:rPr lang="en-US" sz="2000" b="1" dirty="0"/>
              <a:t>Discovery</a:t>
            </a:r>
          </a:p>
          <a:p>
            <a:r>
              <a:rPr lang="en-US" sz="2000" b="1" dirty="0"/>
              <a:t>Gravitational Waves</a:t>
            </a:r>
          </a:p>
        </p:txBody>
      </p:sp>
      <p:sp>
        <p:nvSpPr>
          <p:cNvPr id="14" name="TextBox 13"/>
          <p:cNvSpPr txBox="1"/>
          <p:nvPr/>
        </p:nvSpPr>
        <p:spPr>
          <a:xfrm>
            <a:off x="6497760" y="2032337"/>
            <a:ext cx="1983492" cy="1015663"/>
          </a:xfrm>
          <a:prstGeom prst="rect">
            <a:avLst/>
          </a:prstGeom>
          <a:noFill/>
        </p:spPr>
        <p:txBody>
          <a:bodyPr wrap="none" rtlCol="0">
            <a:spAutoFit/>
          </a:bodyPr>
          <a:lstStyle/>
          <a:p>
            <a:pPr algn="ctr"/>
            <a:r>
              <a:rPr lang="en-US" sz="2000" b="1" dirty="0"/>
              <a:t>LIGO </a:t>
            </a:r>
          </a:p>
          <a:p>
            <a:pPr algn="ctr"/>
            <a:r>
              <a:rPr lang="en-US" sz="2000" b="1" dirty="0"/>
              <a:t>High Technology </a:t>
            </a:r>
          </a:p>
          <a:p>
            <a:pPr algn="ctr"/>
            <a:r>
              <a:rPr lang="en-US" sz="2000" b="1" dirty="0" err="1"/>
              <a:t>Intererometers</a:t>
            </a:r>
            <a:endParaRPr lang="en-US" sz="2000" b="1" dirty="0"/>
          </a:p>
        </p:txBody>
      </p:sp>
      <p:sp>
        <p:nvSpPr>
          <p:cNvPr id="16" name="TextBox 15"/>
          <p:cNvSpPr txBox="1"/>
          <p:nvPr/>
        </p:nvSpPr>
        <p:spPr>
          <a:xfrm>
            <a:off x="189858" y="2146089"/>
            <a:ext cx="2725233" cy="1015663"/>
          </a:xfrm>
          <a:prstGeom prst="rect">
            <a:avLst/>
          </a:prstGeom>
          <a:noFill/>
        </p:spPr>
        <p:txBody>
          <a:bodyPr wrap="none" rtlCol="0">
            <a:spAutoFit/>
          </a:bodyPr>
          <a:lstStyle/>
          <a:p>
            <a:pPr algn="ctr"/>
            <a:r>
              <a:rPr lang="en-US" sz="2000" b="1" dirty="0"/>
              <a:t>LHC</a:t>
            </a:r>
          </a:p>
          <a:p>
            <a:pPr algn="ctr"/>
            <a:r>
              <a:rPr lang="en-US" sz="2000" b="1" dirty="0"/>
              <a:t>High Technology </a:t>
            </a:r>
          </a:p>
          <a:p>
            <a:pPr algn="ctr"/>
            <a:r>
              <a:rPr lang="en-US" sz="2000" b="1" dirty="0"/>
              <a:t>Accelerator &amp; Detectors</a:t>
            </a:r>
          </a:p>
        </p:txBody>
      </p:sp>
      <p:sp>
        <p:nvSpPr>
          <p:cNvPr id="10" name="TextBox 9"/>
          <p:cNvSpPr txBox="1"/>
          <p:nvPr/>
        </p:nvSpPr>
        <p:spPr>
          <a:xfrm>
            <a:off x="3365401" y="2602069"/>
            <a:ext cx="2240934" cy="1015663"/>
          </a:xfrm>
          <a:prstGeom prst="rect">
            <a:avLst/>
          </a:prstGeom>
          <a:noFill/>
        </p:spPr>
        <p:txBody>
          <a:bodyPr wrap="none" rtlCol="0">
            <a:spAutoFit/>
          </a:bodyPr>
          <a:lstStyle/>
          <a:p>
            <a:pPr algn="ctr"/>
            <a:r>
              <a:rPr lang="en-US" sz="2000" b="1" dirty="0" err="1"/>
              <a:t>SuperKamiokande</a:t>
            </a:r>
            <a:endParaRPr lang="en-US" sz="2000" b="1" dirty="0"/>
          </a:p>
          <a:p>
            <a:pPr algn="ctr"/>
            <a:r>
              <a:rPr lang="en-US" sz="2000" b="1" dirty="0"/>
              <a:t>High Technology </a:t>
            </a:r>
          </a:p>
          <a:p>
            <a:pPr algn="ctr"/>
            <a:r>
              <a:rPr lang="en-US" sz="2000" b="1" dirty="0"/>
              <a:t>Underground Array</a:t>
            </a:r>
          </a:p>
        </p:txBody>
      </p:sp>
      <p:sp>
        <p:nvSpPr>
          <p:cNvPr id="17" name="TextBox 16"/>
          <p:cNvSpPr txBox="1"/>
          <p:nvPr/>
        </p:nvSpPr>
        <p:spPr>
          <a:xfrm>
            <a:off x="2930385" y="5180887"/>
            <a:ext cx="3086935" cy="707886"/>
          </a:xfrm>
          <a:prstGeom prst="rect">
            <a:avLst/>
          </a:prstGeom>
          <a:noFill/>
        </p:spPr>
        <p:txBody>
          <a:bodyPr wrap="none" rtlCol="0">
            <a:spAutoFit/>
          </a:bodyPr>
          <a:lstStyle/>
          <a:p>
            <a:pPr algn="ctr"/>
            <a:r>
              <a:rPr lang="en-US" sz="2000" b="1" dirty="0"/>
              <a:t>Discovery</a:t>
            </a:r>
          </a:p>
          <a:p>
            <a:pPr algn="ctr"/>
            <a:r>
              <a:rPr lang="en-US" sz="2000" b="1" dirty="0"/>
              <a:t>Neutrino Mass/Oscillations</a:t>
            </a:r>
          </a:p>
        </p:txBody>
      </p:sp>
      <p:sp>
        <p:nvSpPr>
          <p:cNvPr id="18" name="Rectangle 2"/>
          <p:cNvSpPr txBox="1">
            <a:spLocks noChangeArrowheads="1"/>
          </p:cNvSpPr>
          <p:nvPr/>
        </p:nvSpPr>
        <p:spPr>
          <a:xfrm>
            <a:off x="0" y="-46892"/>
            <a:ext cx="9065845"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Tree>
    <p:extLst>
      <p:ext uri="{BB962C8B-B14F-4D97-AF65-F5344CB8AC3E}">
        <p14:creationId xmlns:p14="http://schemas.microsoft.com/office/powerpoint/2010/main" val="285810699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139" name="Picture 3" descr="C:\Docs - Frank\lecture topics\summer 2001 lectures\figures\lect 4\Strufkturfunktion_e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1170808"/>
            <a:ext cx="48323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4" descr="C:\Docs - Frank\royal society\fig candidates\yosh-p5-den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72" y="1634613"/>
            <a:ext cx="3322638" cy="332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1" name="Text Box 5"/>
          <p:cNvSpPr txBox="1">
            <a:spLocks noChangeArrowheads="1"/>
          </p:cNvSpPr>
          <p:nvPr/>
        </p:nvSpPr>
        <p:spPr bwMode="auto">
          <a:xfrm>
            <a:off x="3664974" y="594255"/>
            <a:ext cx="1476686" cy="461665"/>
          </a:xfrm>
          <a:prstGeom prst="rect">
            <a:avLst/>
          </a:prstGeom>
          <a:solidFill>
            <a:schemeClr val="accent4">
              <a:lumMod val="20000"/>
              <a:lumOff val="80000"/>
            </a:schemeClr>
          </a:solidFill>
          <a:ln>
            <a:noFill/>
          </a:ln>
          <a:effec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b="1" i="1" dirty="0" smtClean="0">
                <a:latin typeface="Arial" panose="020B0604020202020204" pitchFamily="34" charset="0"/>
                <a:cs typeface="Arial" panose="020B0604020202020204" pitchFamily="34" charset="0"/>
              </a:rPr>
              <a:t>Lower q</a:t>
            </a:r>
            <a:r>
              <a:rPr lang="en-US" altLang="en-US" sz="2400" b="1" i="1" baseline="30000" dirty="0" smtClean="0">
                <a:latin typeface="Arial" panose="020B0604020202020204" pitchFamily="34" charset="0"/>
                <a:cs typeface="Arial" panose="020B0604020202020204" pitchFamily="34" charset="0"/>
              </a:rPr>
              <a:t>2</a:t>
            </a:r>
            <a:endParaRPr lang="en-US" altLang="en-US" sz="2400" b="1" i="1" dirty="0">
              <a:latin typeface="Arial" panose="020B0604020202020204" pitchFamily="34" charset="0"/>
              <a:cs typeface="Arial" panose="020B0604020202020204" pitchFamily="34" charset="0"/>
            </a:endParaRPr>
          </a:p>
        </p:txBody>
      </p:sp>
      <p:sp>
        <p:nvSpPr>
          <p:cNvPr id="219142" name="Text Box 6"/>
          <p:cNvSpPr txBox="1">
            <a:spLocks noChangeArrowheads="1"/>
          </p:cNvSpPr>
          <p:nvPr/>
        </p:nvSpPr>
        <p:spPr bwMode="auto">
          <a:xfrm>
            <a:off x="4120177" y="6047608"/>
            <a:ext cx="4716463" cy="519113"/>
          </a:xfrm>
          <a:prstGeom prst="rect">
            <a:avLst/>
          </a:prstGeom>
          <a:solidFill>
            <a:srgbClr val="FF0000"/>
          </a:solidFill>
          <a:ln>
            <a:noFill/>
          </a:ln>
          <a:effec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dirty="0">
                <a:solidFill>
                  <a:schemeClr val="bg1"/>
                </a:solidFill>
              </a:rPr>
              <a:t>see more and more of “sea”</a:t>
            </a:r>
          </a:p>
        </p:txBody>
      </p:sp>
      <p:sp>
        <p:nvSpPr>
          <p:cNvPr id="9"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140</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908786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19141"/>
                                        </p:tgtEl>
                                        <p:attrNameLst>
                                          <p:attrName>style.visibility</p:attrName>
                                        </p:attrNameLst>
                                      </p:cBhvr>
                                      <p:to>
                                        <p:strVal val="visible"/>
                                      </p:to>
                                    </p:set>
                                    <p:anim calcmode="lin" valueType="num">
                                      <p:cBhvr additive="base">
                                        <p:cTn id="7" dur="500" fill="hold"/>
                                        <p:tgtEl>
                                          <p:spTgt spid="219141"/>
                                        </p:tgtEl>
                                        <p:attrNameLst>
                                          <p:attrName>ppt_x</p:attrName>
                                        </p:attrNameLst>
                                      </p:cBhvr>
                                      <p:tavLst>
                                        <p:tav tm="0">
                                          <p:val>
                                            <p:strVal val="1+#ppt_w/2"/>
                                          </p:val>
                                        </p:tav>
                                        <p:tav tm="100000">
                                          <p:val>
                                            <p:strVal val="#ppt_x"/>
                                          </p:val>
                                        </p:tav>
                                      </p:tavLst>
                                    </p:anim>
                                    <p:anim calcmode="lin" valueType="num">
                                      <p:cBhvr additive="base">
                                        <p:cTn id="8" dur="500" fill="hold"/>
                                        <p:tgtEl>
                                          <p:spTgt spid="21914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19139"/>
                                        </p:tgtEl>
                                        <p:attrNameLst>
                                          <p:attrName>style.visibility</p:attrName>
                                        </p:attrNameLst>
                                      </p:cBhvr>
                                      <p:to>
                                        <p:strVal val="visible"/>
                                      </p:to>
                                    </p:set>
                                    <p:animEffect transition="in" filter="checkerboard(across)">
                                      <p:cBhvr>
                                        <p:cTn id="13" dur="500"/>
                                        <p:tgtEl>
                                          <p:spTgt spid="21913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2" fill="hold" grpId="0" nodeType="clickEffect">
                                  <p:stCondLst>
                                    <p:cond delay="0"/>
                                  </p:stCondLst>
                                  <p:iterate type="wd">
                                    <p:tmPct val="100000"/>
                                  </p:iterate>
                                  <p:childTnLst>
                                    <p:set>
                                      <p:cBhvr>
                                        <p:cTn id="17" dur="1" fill="hold">
                                          <p:stCondLst>
                                            <p:cond delay="0"/>
                                          </p:stCondLst>
                                        </p:cTn>
                                        <p:tgtEl>
                                          <p:spTgt spid="219142"/>
                                        </p:tgtEl>
                                        <p:attrNameLst>
                                          <p:attrName>style.visibility</p:attrName>
                                        </p:attrNameLst>
                                      </p:cBhvr>
                                      <p:to>
                                        <p:strVal val="visible"/>
                                      </p:to>
                                    </p:set>
                                    <p:anim calcmode="lin" valueType="num">
                                      <p:cBhvr additive="base">
                                        <p:cTn id="18" dur="300" fill="hold"/>
                                        <p:tgtEl>
                                          <p:spTgt spid="219142"/>
                                        </p:tgtEl>
                                        <p:attrNameLst>
                                          <p:attrName>ppt_x</p:attrName>
                                        </p:attrNameLst>
                                      </p:cBhvr>
                                      <p:tavLst>
                                        <p:tav tm="0">
                                          <p:val>
                                            <p:strVal val="0-#ppt_w/2"/>
                                          </p:val>
                                        </p:tav>
                                        <p:tav tm="100000">
                                          <p:val>
                                            <p:strVal val="#ppt_x"/>
                                          </p:val>
                                        </p:tav>
                                      </p:tavLst>
                                    </p:anim>
                                    <p:anim calcmode="lin" valueType="num">
                                      <p:cBhvr additive="base">
                                        <p:cTn id="19" dur="300" fill="hold"/>
                                        <p:tgtEl>
                                          <p:spTgt spid="219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1" grpId="0" animBg="1" autoUpdateAnimBg="0"/>
      <p:bldP spid="219142" grpId="0" animBg="1"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78785" y="574232"/>
            <a:ext cx="8649929" cy="494071"/>
          </a:xfrm>
          <a:solidFill>
            <a:schemeClr val="accent4">
              <a:lumMod val="20000"/>
              <a:lumOff val="80000"/>
            </a:schemeClr>
          </a:solidFill>
        </p:spPr>
        <p:txBody>
          <a:bodyPr>
            <a:normAutofit/>
          </a:bodyPr>
          <a:lstStyle/>
          <a:p>
            <a:r>
              <a:rPr lang="en-US" altLang="en-US" sz="2400" b="1" i="1" dirty="0" smtClean="0">
                <a:latin typeface="Arial" panose="020B0604020202020204" pitchFamily="34" charset="0"/>
                <a:cs typeface="Arial" panose="020B0604020202020204" pitchFamily="34" charset="0"/>
              </a:rPr>
              <a:t>What About the Forces Holding These Quarks Together?</a:t>
            </a:r>
          </a:p>
        </p:txBody>
      </p:sp>
      <p:sp>
        <p:nvSpPr>
          <p:cNvPr id="181253" name="Text Box 5"/>
          <p:cNvSpPr txBox="1">
            <a:spLocks noChangeArrowheads="1"/>
          </p:cNvSpPr>
          <p:nvPr/>
        </p:nvSpPr>
        <p:spPr bwMode="auto">
          <a:xfrm>
            <a:off x="0" y="1219200"/>
            <a:ext cx="74676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What </a:t>
            </a:r>
            <a:r>
              <a:rPr lang="en-US" altLang="en-US" sz="2400" dirty="0">
                <a:latin typeface="Arial" panose="020B0604020202020204" pitchFamily="34" charset="0"/>
                <a:cs typeface="Arial" panose="020B0604020202020204" pitchFamily="34" charset="0"/>
              </a:rPr>
              <a:t>carries the force?</a:t>
            </a:r>
          </a:p>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What </a:t>
            </a:r>
            <a:r>
              <a:rPr lang="en-US" altLang="en-US" sz="2400" dirty="0">
                <a:latin typeface="Arial" panose="020B0604020202020204" pitchFamily="34" charset="0"/>
                <a:cs typeface="Arial" panose="020B0604020202020204" pitchFamily="34" charset="0"/>
              </a:rPr>
              <a:t>is the “charge” that makes quarks engage in the strong force?</a:t>
            </a:r>
          </a:p>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How </a:t>
            </a:r>
            <a:r>
              <a:rPr lang="en-US" altLang="en-US" sz="2400" dirty="0">
                <a:latin typeface="Arial" panose="020B0604020202020204" pitchFamily="34" charset="0"/>
                <a:cs typeface="Arial" panose="020B0604020202020204" pitchFamily="34" charset="0"/>
              </a:rPr>
              <a:t>do we get the quarks out of the hadron?</a:t>
            </a:r>
          </a:p>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What </a:t>
            </a:r>
            <a:r>
              <a:rPr lang="en-US" altLang="en-US" sz="2400" dirty="0">
                <a:latin typeface="Arial" panose="020B0604020202020204" pitchFamily="34" charset="0"/>
                <a:cs typeface="Arial" panose="020B0604020202020204" pitchFamily="34" charset="0"/>
              </a:rPr>
              <a:t>are the masses of the valence quarks?</a:t>
            </a:r>
          </a:p>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What </a:t>
            </a:r>
            <a:r>
              <a:rPr lang="en-US" altLang="en-US" sz="2400" dirty="0">
                <a:latin typeface="Arial" panose="020B0604020202020204" pitchFamily="34" charset="0"/>
                <a:cs typeface="Arial" panose="020B0604020202020204" pitchFamily="34" charset="0"/>
              </a:rPr>
              <a:t>carries this strong force (analogous to the EM force carrier: photon)</a:t>
            </a:r>
          </a:p>
        </p:txBody>
      </p:sp>
      <p:sp>
        <p:nvSpPr>
          <p:cNvPr id="181254" name="Text Box 6"/>
          <p:cNvSpPr txBox="1">
            <a:spLocks noChangeArrowheads="1"/>
          </p:cNvSpPr>
          <p:nvPr/>
        </p:nvSpPr>
        <p:spPr bwMode="auto">
          <a:xfrm>
            <a:off x="7467600" y="1230155"/>
            <a:ext cx="1370888"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spcAft>
                <a:spcPts val="1200"/>
              </a:spcAft>
              <a:buFontTx/>
              <a:buChar char="•"/>
            </a:pPr>
            <a:r>
              <a:rPr lang="en-US" altLang="en-US" dirty="0">
                <a:solidFill>
                  <a:srgbClr val="FF0000"/>
                </a:solidFill>
              </a:rPr>
              <a:t> </a:t>
            </a:r>
            <a:r>
              <a:rPr lang="en-US" altLang="en-US" sz="2400" dirty="0">
                <a:solidFill>
                  <a:srgbClr val="FF0000"/>
                </a:solidFill>
                <a:latin typeface="Arial" panose="020B0604020202020204" pitchFamily="34" charset="0"/>
                <a:cs typeface="Arial" panose="020B0604020202020204" pitchFamily="34" charset="0"/>
              </a:rPr>
              <a:t>QCD</a:t>
            </a:r>
          </a:p>
          <a:p>
            <a:pPr>
              <a:spcAft>
                <a:spcPts val="1200"/>
              </a:spcAft>
              <a:buFontTx/>
              <a:buChar char="•"/>
            </a:pPr>
            <a:r>
              <a:rPr lang="en-US" altLang="en-US" sz="2400" dirty="0">
                <a:solidFill>
                  <a:srgbClr val="FF0000"/>
                </a:solidFill>
                <a:latin typeface="Arial" panose="020B0604020202020204" pitchFamily="34" charset="0"/>
                <a:cs typeface="Arial" panose="020B0604020202020204" pitchFamily="34" charset="0"/>
              </a:rPr>
              <a:t> “Color”</a:t>
            </a:r>
          </a:p>
          <a:p>
            <a:pPr>
              <a:lnSpc>
                <a:spcPct val="200000"/>
              </a:lnSpc>
              <a:spcAft>
                <a:spcPts val="1200"/>
              </a:spcAft>
              <a:buFontTx/>
              <a:buChar char="•"/>
            </a:pPr>
            <a:r>
              <a:rPr lang="en-US" altLang="en-US" sz="2400" dirty="0">
                <a:solidFill>
                  <a:srgbClr val="FF0000"/>
                </a:solidFill>
                <a:latin typeface="Arial" panose="020B0604020202020204" pitchFamily="34" charset="0"/>
                <a:cs typeface="Arial" panose="020B0604020202020204" pitchFamily="34" charset="0"/>
              </a:rPr>
              <a:t> </a:t>
            </a:r>
            <a:r>
              <a:rPr lang="en-US" altLang="en-US" sz="2400" dirty="0" smtClean="0">
                <a:solidFill>
                  <a:srgbClr val="FF0000"/>
                </a:solidFill>
                <a:latin typeface="Arial" panose="020B0604020202020204" pitchFamily="34" charset="0"/>
                <a:cs typeface="Arial" panose="020B0604020202020204" pitchFamily="34" charset="0"/>
              </a:rPr>
              <a:t>Cannot</a:t>
            </a:r>
            <a:endParaRPr lang="en-US" altLang="en-US" sz="2400" dirty="0">
              <a:solidFill>
                <a:srgbClr val="FF0000"/>
              </a:solidFill>
              <a:latin typeface="Arial" panose="020B0604020202020204" pitchFamily="34" charset="0"/>
              <a:cs typeface="Arial" panose="020B0604020202020204" pitchFamily="34" charset="0"/>
            </a:endParaRPr>
          </a:p>
          <a:p>
            <a:pPr>
              <a:spcAft>
                <a:spcPts val="1200"/>
              </a:spcAft>
              <a:buFontTx/>
              <a:buChar char="•"/>
            </a:pPr>
            <a:r>
              <a:rPr lang="en-US" altLang="en-US" sz="2400" dirty="0">
                <a:solidFill>
                  <a:srgbClr val="FF0000"/>
                </a:solidFill>
                <a:latin typeface="Arial" panose="020B0604020202020204" pitchFamily="34" charset="0"/>
                <a:cs typeface="Arial" panose="020B0604020202020204" pitchFamily="34" charset="0"/>
              </a:rPr>
              <a:t>Small</a:t>
            </a:r>
          </a:p>
          <a:p>
            <a:pPr>
              <a:spcAft>
                <a:spcPts val="1200"/>
              </a:spcAft>
              <a:buFontTx/>
              <a:buChar char="•"/>
            </a:pPr>
            <a:r>
              <a:rPr lang="en-US" altLang="en-US" sz="2400" dirty="0">
                <a:solidFill>
                  <a:srgbClr val="FF0000"/>
                </a:solidFill>
                <a:latin typeface="Arial" panose="020B0604020202020204" pitchFamily="34" charset="0"/>
                <a:cs typeface="Arial" panose="020B0604020202020204" pitchFamily="34" charset="0"/>
              </a:rPr>
              <a:t>Gluon</a:t>
            </a:r>
            <a:endParaRPr lang="en-US" altLang="en-US" sz="2400" dirty="0">
              <a:latin typeface="Arial" panose="020B0604020202020204" pitchFamily="34" charset="0"/>
              <a:cs typeface="Arial" panose="020B0604020202020204" pitchFamily="34" charset="0"/>
            </a:endParaRPr>
          </a:p>
        </p:txBody>
      </p:sp>
      <p:sp>
        <p:nvSpPr>
          <p:cNvPr id="181255" name="Text Box 7"/>
          <p:cNvSpPr txBox="1">
            <a:spLocks noChangeArrowheads="1"/>
          </p:cNvSpPr>
          <p:nvPr/>
        </p:nvSpPr>
        <p:spPr bwMode="auto">
          <a:xfrm>
            <a:off x="922837" y="4884174"/>
            <a:ext cx="7361823" cy="830997"/>
          </a:xfrm>
          <a:prstGeom prst="rect">
            <a:avLst/>
          </a:prstGeom>
          <a:solidFill>
            <a:schemeClr val="accent1">
              <a:lumMod val="20000"/>
              <a:lumOff val="80000"/>
            </a:schemeClr>
          </a:solidFill>
          <a:ln w="9525">
            <a:solidFill>
              <a:srgbClr val="0033CC"/>
            </a:solidFill>
            <a:miter lim="800000"/>
            <a:headEnd/>
            <a:tailEnd/>
          </a:ln>
          <a:effec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2400" dirty="0">
                <a:solidFill>
                  <a:srgbClr val="0033CC"/>
                </a:solidFill>
                <a:latin typeface="Arial" panose="020B0604020202020204" pitchFamily="34" charset="0"/>
                <a:cs typeface="Arial" panose="020B0604020202020204" pitchFamily="34" charset="0"/>
              </a:rPr>
              <a:t>QCD = Quantum </a:t>
            </a:r>
            <a:r>
              <a:rPr lang="en-US" altLang="en-US" sz="2400" dirty="0" err="1" smtClean="0">
                <a:solidFill>
                  <a:srgbClr val="0033CC"/>
                </a:solidFill>
                <a:latin typeface="Arial" panose="020B0604020202020204" pitchFamily="34" charset="0"/>
                <a:cs typeface="Arial" panose="020B0604020202020204" pitchFamily="34" charset="0"/>
              </a:rPr>
              <a:t>ChromoDynamics</a:t>
            </a:r>
            <a:r>
              <a:rPr lang="en-US" altLang="en-US" sz="2400" dirty="0" smtClean="0">
                <a:solidFill>
                  <a:srgbClr val="0033CC"/>
                </a:solidFill>
                <a:latin typeface="Arial" panose="020B0604020202020204" pitchFamily="34" charset="0"/>
                <a:cs typeface="Arial" panose="020B0604020202020204" pitchFamily="34" charset="0"/>
              </a:rPr>
              <a:t> (QCD)</a:t>
            </a:r>
            <a:endParaRPr lang="en-US" altLang="en-US" sz="2400" dirty="0">
              <a:solidFill>
                <a:srgbClr val="0033CC"/>
              </a:solidFill>
              <a:latin typeface="Arial" panose="020B0604020202020204" pitchFamily="34" charset="0"/>
              <a:cs typeface="Arial" panose="020B0604020202020204" pitchFamily="34" charset="0"/>
            </a:endParaRPr>
          </a:p>
          <a:p>
            <a:pPr algn="ctr"/>
            <a:r>
              <a:rPr lang="en-US" altLang="en-US" sz="2400" dirty="0">
                <a:solidFill>
                  <a:srgbClr val="0033CC"/>
                </a:solidFill>
                <a:latin typeface="Arial" panose="020B0604020202020204" pitchFamily="34" charset="0"/>
                <a:cs typeface="Arial" panose="020B0604020202020204" pitchFamily="34" charset="0"/>
              </a:rPr>
              <a:t>A Great Triumph of Theory!  Born out by Experiment!</a:t>
            </a:r>
            <a:endParaRPr lang="en-US" altLang="en-US" sz="2400" dirty="0">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141</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362863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125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125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12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12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125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81254">
                                            <p:txEl>
                                              <p:pRg st="0" end="0"/>
                                            </p:txEl>
                                          </p:spTgt>
                                        </p:tgtEl>
                                        <p:attrNameLst>
                                          <p:attrName>style.visibility</p:attrName>
                                        </p:attrNameLst>
                                      </p:cBhvr>
                                      <p:to>
                                        <p:strVal val="visible"/>
                                      </p:to>
                                    </p:set>
                                    <p:animEffect transition="in" filter="blinds(vertical)">
                                      <p:cBhvr>
                                        <p:cTn id="27" dur="500"/>
                                        <p:tgtEl>
                                          <p:spTgt spid="18125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181254">
                                            <p:txEl>
                                              <p:pRg st="1" end="1"/>
                                            </p:txEl>
                                          </p:spTgt>
                                        </p:tgtEl>
                                        <p:attrNameLst>
                                          <p:attrName>style.visibility</p:attrName>
                                        </p:attrNameLst>
                                      </p:cBhvr>
                                      <p:to>
                                        <p:strVal val="visible"/>
                                      </p:to>
                                    </p:set>
                                    <p:animEffect transition="in" filter="blinds(vertical)">
                                      <p:cBhvr>
                                        <p:cTn id="32" dur="500"/>
                                        <p:tgtEl>
                                          <p:spTgt spid="181254">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81254">
                                            <p:txEl>
                                              <p:pRg st="2" end="2"/>
                                            </p:txEl>
                                          </p:spTgt>
                                        </p:tgtEl>
                                        <p:attrNameLst>
                                          <p:attrName>style.visibility</p:attrName>
                                        </p:attrNameLst>
                                      </p:cBhvr>
                                      <p:to>
                                        <p:strVal val="visible"/>
                                      </p:to>
                                    </p:set>
                                    <p:animEffect transition="in" filter="blinds(vertical)">
                                      <p:cBhvr>
                                        <p:cTn id="37" dur="500"/>
                                        <p:tgtEl>
                                          <p:spTgt spid="181254">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181254">
                                            <p:txEl>
                                              <p:pRg st="3" end="3"/>
                                            </p:txEl>
                                          </p:spTgt>
                                        </p:tgtEl>
                                        <p:attrNameLst>
                                          <p:attrName>style.visibility</p:attrName>
                                        </p:attrNameLst>
                                      </p:cBhvr>
                                      <p:to>
                                        <p:strVal val="visible"/>
                                      </p:to>
                                    </p:set>
                                    <p:animEffect transition="in" filter="blinds(vertical)">
                                      <p:cBhvr>
                                        <p:cTn id="42" dur="500"/>
                                        <p:tgtEl>
                                          <p:spTgt spid="181254">
                                            <p:txEl>
                                              <p:pRg st="3" end="3"/>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grpId="0" nodeType="clickEffect">
                                  <p:stCondLst>
                                    <p:cond delay="0"/>
                                  </p:stCondLst>
                                  <p:childTnLst>
                                    <p:set>
                                      <p:cBhvr>
                                        <p:cTn id="46" dur="1" fill="hold">
                                          <p:stCondLst>
                                            <p:cond delay="0"/>
                                          </p:stCondLst>
                                        </p:cTn>
                                        <p:tgtEl>
                                          <p:spTgt spid="181254">
                                            <p:txEl>
                                              <p:pRg st="4" end="4"/>
                                            </p:txEl>
                                          </p:spTgt>
                                        </p:tgtEl>
                                        <p:attrNameLst>
                                          <p:attrName>style.visibility</p:attrName>
                                        </p:attrNameLst>
                                      </p:cBhvr>
                                      <p:to>
                                        <p:strVal val="visible"/>
                                      </p:to>
                                    </p:set>
                                    <p:animEffect transition="in" filter="blinds(vertical)">
                                      <p:cBhvr>
                                        <p:cTn id="47" dur="500"/>
                                        <p:tgtEl>
                                          <p:spTgt spid="181254">
                                            <p:txEl>
                                              <p:pRg st="4" end="4"/>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6" fill="hold" grpId="0" nodeType="clickEffect">
                                  <p:stCondLst>
                                    <p:cond delay="0"/>
                                  </p:stCondLst>
                                  <p:childTnLst>
                                    <p:set>
                                      <p:cBhvr>
                                        <p:cTn id="51" dur="1" fill="hold">
                                          <p:stCondLst>
                                            <p:cond delay="0"/>
                                          </p:stCondLst>
                                        </p:cTn>
                                        <p:tgtEl>
                                          <p:spTgt spid="181255"/>
                                        </p:tgtEl>
                                        <p:attrNameLst>
                                          <p:attrName>style.visibility</p:attrName>
                                        </p:attrNameLst>
                                      </p:cBhvr>
                                      <p:to>
                                        <p:strVal val="visible"/>
                                      </p:to>
                                    </p:set>
                                    <p:anim calcmode="lin" valueType="num">
                                      <p:cBhvr additive="base">
                                        <p:cTn id="52" dur="500" fill="hold"/>
                                        <p:tgtEl>
                                          <p:spTgt spid="181255"/>
                                        </p:tgtEl>
                                        <p:attrNameLst>
                                          <p:attrName>ppt_x</p:attrName>
                                        </p:attrNameLst>
                                      </p:cBhvr>
                                      <p:tavLst>
                                        <p:tav tm="0">
                                          <p:val>
                                            <p:strVal val="1+#ppt_w/2"/>
                                          </p:val>
                                        </p:tav>
                                        <p:tav tm="100000">
                                          <p:val>
                                            <p:strVal val="#ppt_x"/>
                                          </p:val>
                                        </p:tav>
                                      </p:tavLst>
                                    </p:anim>
                                    <p:anim calcmode="lin" valueType="num">
                                      <p:cBhvr additive="base">
                                        <p:cTn id="53" dur="500" fill="hold"/>
                                        <p:tgtEl>
                                          <p:spTgt spid="1812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3" grpId="0" uiExpand="1" build="p" autoUpdateAnimBg="0"/>
      <p:bldP spid="181254" grpId="0" build="p" autoUpdateAnimBg="0"/>
      <p:bldP spid="181255" grpId="0" animBg="1"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Rectangle 2"/>
          <p:cNvSpPr>
            <a:spLocks noChangeArrowheads="1"/>
          </p:cNvSpPr>
          <p:nvPr/>
        </p:nvSpPr>
        <p:spPr bwMode="auto">
          <a:xfrm>
            <a:off x="0" y="0"/>
            <a:ext cx="9144000" cy="6019800"/>
          </a:xfrm>
          <a:prstGeom prst="rect">
            <a:avLst/>
          </a:prstGeom>
          <a:solidFill>
            <a:schemeClr val="bg1"/>
          </a:solidFill>
          <a:ln w="9525">
            <a:solidFill>
              <a:schemeClr val="tx1"/>
            </a:solidFill>
            <a:miter lim="800000"/>
            <a:headEnd/>
            <a:tailEnd/>
          </a:ln>
          <a:effectLst/>
        </p:spPr>
        <p:txBody>
          <a:bodyPr wrap="none" anchor="ctr"/>
          <a:lstStyle/>
          <a:p>
            <a:pPr algn="ctr"/>
            <a:endParaRPr lang="en-US" altLang="en-US" sz="2400" b="0" i="1" dirty="0">
              <a:latin typeface="Capitals" charset="0"/>
            </a:endParaRPr>
          </a:p>
        </p:txBody>
      </p:sp>
      <p:sp>
        <p:nvSpPr>
          <p:cNvPr id="180227" name="Rectangle 3"/>
          <p:cNvSpPr>
            <a:spLocks noGrp="1" noChangeArrowheads="1"/>
          </p:cNvSpPr>
          <p:nvPr>
            <p:ph type="title" idx="4294967295"/>
          </p:nvPr>
        </p:nvSpPr>
        <p:spPr>
          <a:xfrm>
            <a:off x="2781300" y="373511"/>
            <a:ext cx="3657600" cy="453232"/>
          </a:xfrm>
          <a:solidFill>
            <a:schemeClr val="accent4">
              <a:lumMod val="20000"/>
              <a:lumOff val="80000"/>
            </a:schemeClr>
          </a:solidFill>
        </p:spPr>
        <p:txBody>
          <a:bodyPr>
            <a:normAutofit/>
          </a:bodyPr>
          <a:lstStyle/>
          <a:p>
            <a:pPr algn="l"/>
            <a:r>
              <a:rPr lang="en-US" altLang="en-US" sz="2400" b="1" i="1" dirty="0">
                <a:latin typeface="Arial" panose="020B0604020202020204" pitchFamily="34" charset="0"/>
                <a:cs typeface="Arial" panose="020B0604020202020204" pitchFamily="34" charset="0"/>
              </a:rPr>
              <a:t>Science of Confinement</a:t>
            </a:r>
          </a:p>
        </p:txBody>
      </p:sp>
      <p:sp>
        <p:nvSpPr>
          <p:cNvPr id="180228" name="Rectangle 4"/>
          <p:cNvSpPr>
            <a:spLocks noChangeArrowheads="1"/>
          </p:cNvSpPr>
          <p:nvPr/>
        </p:nvSpPr>
        <p:spPr bwMode="auto">
          <a:xfrm>
            <a:off x="34159" y="962362"/>
            <a:ext cx="8229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The </a:t>
            </a:r>
            <a:r>
              <a:rPr lang="en-US" altLang="en-US" sz="2000" dirty="0">
                <a:latin typeface="Arial" panose="020B0604020202020204" pitchFamily="34" charset="0"/>
                <a:cs typeface="Arial" panose="020B0604020202020204" pitchFamily="34" charset="0"/>
              </a:rPr>
              <a:t>spectroscopy of light mesons  led to the quark model and QCD: mesons are quark-antiquark color singlet bound states held together by gluons. </a:t>
            </a:r>
          </a:p>
        </p:txBody>
      </p:sp>
      <p:grpSp>
        <p:nvGrpSpPr>
          <p:cNvPr id="180237" name="Group 13"/>
          <p:cNvGrpSpPr>
            <a:grpSpLocks/>
          </p:cNvGrpSpPr>
          <p:nvPr/>
        </p:nvGrpSpPr>
        <p:grpSpPr bwMode="auto">
          <a:xfrm>
            <a:off x="34159" y="3741874"/>
            <a:ext cx="3429000" cy="2162175"/>
            <a:chOff x="192" y="2304"/>
            <a:chExt cx="2160" cy="1362"/>
          </a:xfrm>
        </p:grpSpPr>
        <p:sp>
          <p:nvSpPr>
            <p:cNvPr id="180234" name="Text Box 10"/>
            <p:cNvSpPr txBox="1">
              <a:spLocks noChangeArrowheads="1"/>
            </p:cNvSpPr>
            <p:nvPr/>
          </p:nvSpPr>
          <p:spPr bwMode="auto">
            <a:xfrm>
              <a:off x="576" y="2832"/>
              <a:ext cx="1776"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dirty="0">
                  <a:latin typeface="Arial" panose="020B0604020202020204" pitchFamily="34" charset="0"/>
                  <a:cs typeface="Arial" panose="020B0604020202020204" pitchFamily="34" charset="0"/>
                </a:rPr>
                <a:t>Bound states involving gluons should exist – but solid experimental evidence is lacking</a:t>
              </a:r>
              <a:r>
                <a:rPr lang="en-US" altLang="en-US" dirty="0">
                  <a:latin typeface="Helvetica" panose="020B0604020202020204" pitchFamily="34" charset="0"/>
                </a:rPr>
                <a:t>.</a:t>
              </a:r>
            </a:p>
          </p:txBody>
        </p:sp>
        <p:sp>
          <p:nvSpPr>
            <p:cNvPr id="180236" name="AutoShape 12"/>
            <p:cNvSpPr>
              <a:spLocks noChangeArrowheads="1"/>
            </p:cNvSpPr>
            <p:nvPr/>
          </p:nvSpPr>
          <p:spPr bwMode="auto">
            <a:xfrm rot="5400000">
              <a:off x="-23" y="2519"/>
              <a:ext cx="765" cy="336"/>
            </a:xfrm>
            <a:prstGeom prst="curvedUpArrow">
              <a:avLst>
                <a:gd name="adj1" fmla="val 45536"/>
                <a:gd name="adj2" fmla="val 91071"/>
                <a:gd name="adj3" fmla="val 33333"/>
              </a:avLst>
            </a:prstGeom>
            <a:solidFill>
              <a:srgbClr val="FFFF1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180240" name="Group 16"/>
          <p:cNvGrpSpPr>
            <a:grpSpLocks/>
          </p:cNvGrpSpPr>
          <p:nvPr/>
        </p:nvGrpSpPr>
        <p:grpSpPr bwMode="auto">
          <a:xfrm>
            <a:off x="88900" y="1725612"/>
            <a:ext cx="8743951" cy="3902076"/>
            <a:chOff x="56" y="1087"/>
            <a:chExt cx="5508" cy="2458"/>
          </a:xfrm>
        </p:grpSpPr>
        <p:sp>
          <p:nvSpPr>
            <p:cNvPr id="180229" name="Rectangle 5"/>
            <p:cNvSpPr>
              <a:spLocks noChangeArrowheads="1"/>
            </p:cNvSpPr>
            <p:nvPr/>
          </p:nvSpPr>
          <p:spPr bwMode="auto">
            <a:xfrm>
              <a:off x="56" y="1346"/>
              <a:ext cx="1776" cy="1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Font typeface="Arial" panose="020B0604020202020204" pitchFamily="34" charset="0"/>
                <a:buChar char="•"/>
              </a:pPr>
              <a:r>
                <a:rPr lang="en-US" altLang="en-US" sz="2000" dirty="0" smtClean="0">
                  <a:latin typeface="Arial" panose="020B0604020202020204" pitchFamily="34" charset="0"/>
                  <a:cs typeface="Arial" panose="020B0604020202020204" pitchFamily="34" charset="0"/>
                </a:rPr>
                <a:t>The </a:t>
              </a:r>
              <a:r>
                <a:rPr lang="en-US" altLang="en-US" sz="2000" dirty="0">
                  <a:latin typeface="Arial" panose="020B0604020202020204" pitchFamily="34" charset="0"/>
                  <a:cs typeface="Arial" panose="020B0604020202020204" pitchFamily="34" charset="0"/>
                </a:rPr>
                <a:t>gluons of QCD carry color charge and interact strongly (in contrast to the photons of QED).  </a:t>
              </a:r>
            </a:p>
          </p:txBody>
        </p:sp>
        <p:pic>
          <p:nvPicPr>
            <p:cNvPr id="180233" name="Picture 9"/>
            <p:cNvPicPr>
              <a:picLocks noChangeAspect="1" noChangeArrowheads="1"/>
            </p:cNvPicPr>
            <p:nvPr/>
          </p:nvPicPr>
          <p:blipFill>
            <a:blip r:embed="rId3">
              <a:extLst>
                <a:ext uri="{28A0092B-C50C-407E-A947-70E740481C1C}">
                  <a14:useLocalDpi xmlns:a14="http://schemas.microsoft.com/office/drawing/2010/main" val="0"/>
                </a:ext>
              </a:extLst>
            </a:blip>
            <a:srcRect l="1515"/>
            <a:stretch>
              <a:fillRect/>
            </a:stretch>
          </p:blipFill>
          <p:spPr bwMode="auto">
            <a:xfrm>
              <a:off x="2146" y="1087"/>
              <a:ext cx="3418" cy="2458"/>
            </a:xfrm>
            <a:prstGeom prst="rect">
              <a:avLst/>
            </a:prstGeom>
            <a:noFill/>
            <a:extLst>
              <a:ext uri="{909E8E84-426E-40DD-AFC4-6F175D3DCCD1}">
                <a14:hiddenFill xmlns:a14="http://schemas.microsoft.com/office/drawing/2010/main">
                  <a:solidFill>
                    <a:srgbClr val="FFFFFF"/>
                  </a:solidFill>
                </a14:hiddenFill>
              </a:ext>
            </a:extLst>
          </p:spPr>
        </p:pic>
        <p:sp>
          <p:nvSpPr>
            <p:cNvPr id="180238" name="Text Box 14"/>
            <p:cNvSpPr txBox="1">
              <a:spLocks noChangeArrowheads="1"/>
            </p:cNvSpPr>
            <p:nvPr/>
          </p:nvSpPr>
          <p:spPr bwMode="auto">
            <a:xfrm>
              <a:off x="4944" y="1200"/>
              <a:ext cx="60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bg1"/>
                  </a:solidFill>
                  <a:latin typeface="Helvetica" panose="020B0604020202020204" pitchFamily="34" charset="0"/>
                </a:rPr>
                <a:t>QED</a:t>
              </a:r>
            </a:p>
          </p:txBody>
        </p:sp>
        <p:sp>
          <p:nvSpPr>
            <p:cNvPr id="180239" name="Text Box 15"/>
            <p:cNvSpPr txBox="1">
              <a:spLocks noChangeArrowheads="1"/>
            </p:cNvSpPr>
            <p:nvPr/>
          </p:nvSpPr>
          <p:spPr bwMode="auto">
            <a:xfrm>
              <a:off x="4944" y="2352"/>
              <a:ext cx="61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solidFill>
                    <a:schemeClr val="bg1"/>
                  </a:solidFill>
                  <a:latin typeface="Helvetica" panose="020B0604020202020204" pitchFamily="34" charset="0"/>
                </a:rPr>
                <a:t>QCD</a:t>
              </a:r>
            </a:p>
          </p:txBody>
        </p:sp>
      </p:grpSp>
      <p:sp>
        <p:nvSpPr>
          <p:cNvPr id="13" name="Rectangle 2"/>
          <p:cNvSpPr txBox="1">
            <a:spLocks noChangeArrowheads="1"/>
          </p:cNvSpPr>
          <p:nvPr/>
        </p:nvSpPr>
        <p:spPr>
          <a:xfrm>
            <a:off x="800100" y="-158750"/>
            <a:ext cx="77724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142</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5134751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802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80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762000" y="766917"/>
            <a:ext cx="6096000" cy="1310148"/>
          </a:xfrm>
        </p:spPr>
        <p:txBody>
          <a:bodyPr>
            <a:normAutofit/>
          </a:bodyPr>
          <a:lstStyle/>
          <a:p>
            <a:r>
              <a:rPr lang="en-US" altLang="en-US" sz="2800" dirty="0" smtClean="0">
                <a:latin typeface="Arial" panose="020B0604020202020204" pitchFamily="34" charset="0"/>
                <a:cs typeface="Arial" panose="020B0604020202020204" pitchFamily="34" charset="0"/>
              </a:rPr>
              <a:t>Color - A Word Referring to  the “Three Different Charges” of the Strongly Interacting Quarks</a:t>
            </a:r>
          </a:p>
        </p:txBody>
      </p:sp>
      <p:pic>
        <p:nvPicPr>
          <p:cNvPr id="192515" name="Picture 3" descr="C:\Docs - Frank\lecture topics\summer 2001 lectures\figures\lect 3 &amp; 4\dzierbafig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95600"/>
            <a:ext cx="247808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2519" name="Group 7"/>
          <p:cNvGrpSpPr>
            <a:grpSpLocks/>
          </p:cNvGrpSpPr>
          <p:nvPr/>
        </p:nvGrpSpPr>
        <p:grpSpPr bwMode="auto">
          <a:xfrm>
            <a:off x="685800" y="2590800"/>
            <a:ext cx="2514600" cy="3276600"/>
            <a:chOff x="2784" y="1776"/>
            <a:chExt cx="1584" cy="2064"/>
          </a:xfrm>
        </p:grpSpPr>
        <p:sp>
          <p:nvSpPr>
            <p:cNvPr id="45065" name="Line 4"/>
            <p:cNvSpPr>
              <a:spLocks noChangeShapeType="1"/>
            </p:cNvSpPr>
            <p:nvPr/>
          </p:nvSpPr>
          <p:spPr bwMode="auto">
            <a:xfrm>
              <a:off x="2784" y="1872"/>
              <a:ext cx="1584" cy="1968"/>
            </a:xfrm>
            <a:prstGeom prst="line">
              <a:avLst/>
            </a:prstGeom>
            <a:noFill/>
            <a:ln w="5715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66" name="Line 6"/>
            <p:cNvSpPr>
              <a:spLocks noChangeShapeType="1"/>
            </p:cNvSpPr>
            <p:nvPr/>
          </p:nvSpPr>
          <p:spPr bwMode="auto">
            <a:xfrm flipH="1">
              <a:off x="2832" y="1776"/>
              <a:ext cx="1440" cy="2064"/>
            </a:xfrm>
            <a:prstGeom prst="line">
              <a:avLst/>
            </a:prstGeom>
            <a:noFill/>
            <a:ln w="57150">
              <a:solidFill>
                <a:srgbClr val="00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192520" name="Picture 8" descr="C:\Docs - Frank\lecture topics\summer 2001 lectures\figures\lect 4\dzierbafig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2286000"/>
            <a:ext cx="1721261" cy="414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21" name="Text Box 9"/>
          <p:cNvSpPr txBox="1">
            <a:spLocks noChangeArrowheads="1"/>
          </p:cNvSpPr>
          <p:nvPr/>
        </p:nvSpPr>
        <p:spPr bwMode="auto">
          <a:xfrm>
            <a:off x="3657600" y="2433484"/>
            <a:ext cx="2667000" cy="3108543"/>
          </a:xfrm>
          <a:prstGeom prst="rect">
            <a:avLst/>
          </a:prstGeom>
          <a:noFill/>
          <a:ln w="952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buFontTx/>
              <a:buChar char="•"/>
            </a:pPr>
            <a:r>
              <a:rPr lang="en-US" altLang="en-US" dirty="0"/>
              <a:t> </a:t>
            </a:r>
            <a:r>
              <a:rPr lang="en-US" altLang="en-US" sz="2400" dirty="0">
                <a:latin typeface="Arial" panose="020B0604020202020204" pitchFamily="34" charset="0"/>
              </a:rPr>
              <a:t>Only white (color-neutral) hadrons can exist</a:t>
            </a:r>
            <a:r>
              <a:rPr lang="en-US" altLang="en-US" sz="2400" dirty="0" smtClean="0">
                <a:latin typeface="Arial" panose="020B0604020202020204" pitchFamily="34" charset="0"/>
              </a:rPr>
              <a:t>!</a:t>
            </a:r>
          </a:p>
          <a:p>
            <a:pPr>
              <a:buFontTx/>
              <a:buChar char="•"/>
            </a:pPr>
            <a:endParaRPr lang="en-US" altLang="en-US" sz="2400" dirty="0">
              <a:latin typeface="Arial" panose="020B0604020202020204" pitchFamily="34" charset="0"/>
            </a:endParaRPr>
          </a:p>
          <a:p>
            <a:pPr>
              <a:buFontTx/>
              <a:buChar char="•"/>
            </a:pPr>
            <a:endParaRPr lang="en-US" altLang="en-US" sz="2400" dirty="0">
              <a:latin typeface="Arial" panose="020B0604020202020204" pitchFamily="34" charset="0"/>
            </a:endParaRPr>
          </a:p>
          <a:p>
            <a:pPr>
              <a:buFontTx/>
              <a:buChar char="•"/>
            </a:pPr>
            <a:r>
              <a:rPr lang="en-US" altLang="en-US" sz="2400" dirty="0">
                <a:latin typeface="Arial" panose="020B0604020202020204" pitchFamily="34" charset="0"/>
              </a:rPr>
              <a:t> Why?  Because of the nature of the color force.</a:t>
            </a:r>
          </a:p>
        </p:txBody>
      </p:sp>
      <p:sp>
        <p:nvSpPr>
          <p:cNvPr id="192522" name="Text Box 10"/>
          <p:cNvSpPr txBox="1">
            <a:spLocks noChangeArrowheads="1"/>
          </p:cNvSpPr>
          <p:nvPr/>
        </p:nvSpPr>
        <p:spPr bwMode="auto">
          <a:xfrm>
            <a:off x="6603639" y="1104900"/>
            <a:ext cx="238238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lgn="ctr"/>
            <a:r>
              <a:rPr lang="en-US" altLang="en-US" sz="2400" dirty="0" err="1">
                <a:solidFill>
                  <a:srgbClr val="0033CC"/>
                </a:solidFill>
                <a:latin typeface="Arial" panose="020B0604020202020204" pitchFamily="34" charset="0"/>
                <a:cs typeface="Arial" panose="020B0604020202020204" pitchFamily="34" charset="0"/>
              </a:rPr>
              <a:t>eg</a:t>
            </a:r>
            <a:r>
              <a:rPr lang="en-US" altLang="en-US" sz="2400" dirty="0">
                <a:solidFill>
                  <a:srgbClr val="0033CC"/>
                </a:solidFill>
                <a:latin typeface="Arial" panose="020B0604020202020204" pitchFamily="34" charset="0"/>
                <a:cs typeface="Arial" panose="020B0604020202020204" pitchFamily="34" charset="0"/>
              </a:rPr>
              <a:t>: white =</a:t>
            </a:r>
          </a:p>
          <a:p>
            <a:pPr algn="ctr"/>
            <a:r>
              <a:rPr lang="en-US" altLang="en-US" sz="2400" dirty="0" err="1" smtClean="0">
                <a:solidFill>
                  <a:srgbClr val="0033CC"/>
                </a:solidFill>
                <a:latin typeface="Arial" panose="020B0604020202020204" pitchFamily="34" charset="0"/>
                <a:cs typeface="Arial" panose="020B0604020202020204" pitchFamily="34" charset="0"/>
              </a:rPr>
              <a:t>red+anti-red</a:t>
            </a:r>
            <a:endParaRPr lang="en-US" altLang="en-US" sz="2400" dirty="0">
              <a:solidFill>
                <a:srgbClr val="0033CC"/>
              </a:solidFill>
              <a:latin typeface="Arial" panose="020B0604020202020204" pitchFamily="34" charset="0"/>
              <a:cs typeface="Arial" panose="020B0604020202020204" pitchFamily="34" charset="0"/>
            </a:endParaRPr>
          </a:p>
          <a:p>
            <a:pPr algn="ctr"/>
            <a:r>
              <a:rPr lang="en-US" altLang="en-US" sz="2400" dirty="0" err="1">
                <a:solidFill>
                  <a:srgbClr val="0033CC"/>
                </a:solidFill>
                <a:latin typeface="Arial" panose="020B0604020202020204" pitchFamily="34" charset="0"/>
                <a:cs typeface="Arial" panose="020B0604020202020204" pitchFamily="34" charset="0"/>
              </a:rPr>
              <a:t>red+blue+green</a:t>
            </a:r>
            <a:endParaRPr lang="en-US" altLang="en-US" sz="2400" dirty="0">
              <a:solidFill>
                <a:srgbClr val="0033CC"/>
              </a:solidFill>
              <a:latin typeface="Arial" panose="020B0604020202020204" pitchFamily="34" charset="0"/>
              <a:cs typeface="Arial" panose="020B0604020202020204" pitchFamily="34" charset="0"/>
            </a:endParaRPr>
          </a:p>
        </p:txBody>
      </p:sp>
      <p:sp>
        <p:nvSpPr>
          <p:cNvPr id="11"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143</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875024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92522"/>
                                        </p:tgtEl>
                                        <p:attrNameLst>
                                          <p:attrName>style.visibility</p:attrName>
                                        </p:attrNameLst>
                                      </p:cBhvr>
                                      <p:to>
                                        <p:strVal val="visible"/>
                                      </p:to>
                                    </p:set>
                                    <p:anim calcmode="lin" valueType="num">
                                      <p:cBhvr additive="base">
                                        <p:cTn id="7" dur="500" fill="hold"/>
                                        <p:tgtEl>
                                          <p:spTgt spid="192522"/>
                                        </p:tgtEl>
                                        <p:attrNameLst>
                                          <p:attrName>ppt_x</p:attrName>
                                        </p:attrNameLst>
                                      </p:cBhvr>
                                      <p:tavLst>
                                        <p:tav tm="0">
                                          <p:val>
                                            <p:strVal val="0-#ppt_w/2"/>
                                          </p:val>
                                        </p:tav>
                                        <p:tav tm="100000">
                                          <p:val>
                                            <p:strVal val="#ppt_x"/>
                                          </p:val>
                                        </p:tav>
                                      </p:tavLst>
                                    </p:anim>
                                    <p:anim calcmode="lin" valueType="num">
                                      <p:cBhvr additive="base">
                                        <p:cTn id="8" dur="500" fill="hold"/>
                                        <p:tgtEl>
                                          <p:spTgt spid="1925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2515"/>
                                        </p:tgtEl>
                                        <p:attrNameLst>
                                          <p:attrName>style.visibility</p:attrName>
                                        </p:attrNameLst>
                                      </p:cBhvr>
                                      <p:to>
                                        <p:strVal val="visible"/>
                                      </p:to>
                                    </p:set>
                                    <p:anim calcmode="lin" valueType="num">
                                      <p:cBhvr additive="base">
                                        <p:cTn id="13" dur="500" fill="hold"/>
                                        <p:tgtEl>
                                          <p:spTgt spid="192515"/>
                                        </p:tgtEl>
                                        <p:attrNameLst>
                                          <p:attrName>ppt_x</p:attrName>
                                        </p:attrNameLst>
                                      </p:cBhvr>
                                      <p:tavLst>
                                        <p:tav tm="0">
                                          <p:val>
                                            <p:strVal val="0-#ppt_w/2"/>
                                          </p:val>
                                        </p:tav>
                                        <p:tav tm="100000">
                                          <p:val>
                                            <p:strVal val="#ppt_x"/>
                                          </p:val>
                                        </p:tav>
                                      </p:tavLst>
                                    </p:anim>
                                    <p:anim calcmode="lin" valueType="num">
                                      <p:cBhvr additive="base">
                                        <p:cTn id="14" dur="500" fill="hold"/>
                                        <p:tgtEl>
                                          <p:spTgt spid="19251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925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92520"/>
                                        </p:tgtEl>
                                        <p:attrNameLst>
                                          <p:attrName>style.visibility</p:attrName>
                                        </p:attrNameLst>
                                      </p:cBhvr>
                                      <p:to>
                                        <p:strVal val="visible"/>
                                      </p:to>
                                    </p:set>
                                    <p:anim calcmode="lin" valueType="num">
                                      <p:cBhvr additive="base">
                                        <p:cTn id="23" dur="500" fill="hold"/>
                                        <p:tgtEl>
                                          <p:spTgt spid="192520"/>
                                        </p:tgtEl>
                                        <p:attrNameLst>
                                          <p:attrName>ppt_x</p:attrName>
                                        </p:attrNameLst>
                                      </p:cBhvr>
                                      <p:tavLst>
                                        <p:tav tm="0">
                                          <p:val>
                                            <p:strVal val="#ppt_x"/>
                                          </p:val>
                                        </p:tav>
                                        <p:tav tm="100000">
                                          <p:val>
                                            <p:strVal val="#ppt_x"/>
                                          </p:val>
                                        </p:tav>
                                      </p:tavLst>
                                    </p:anim>
                                    <p:anim calcmode="lin" valueType="num">
                                      <p:cBhvr additive="base">
                                        <p:cTn id="24" dur="500" fill="hold"/>
                                        <p:tgtEl>
                                          <p:spTgt spid="192520"/>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2521">
                                            <p:bg/>
                                          </p:spTgt>
                                        </p:tgtEl>
                                        <p:attrNameLst>
                                          <p:attrName>style.visibility</p:attrName>
                                        </p:attrNameLst>
                                      </p:cBhvr>
                                      <p:to>
                                        <p:strVal val="visible"/>
                                      </p:to>
                                    </p:set>
                                    <p:anim calcmode="lin" valueType="num">
                                      <p:cBhvr additive="base">
                                        <p:cTn id="29" dur="500" fill="hold"/>
                                        <p:tgtEl>
                                          <p:spTgt spid="192521">
                                            <p:bg/>
                                          </p:spTgt>
                                        </p:tgtEl>
                                        <p:attrNameLst>
                                          <p:attrName>ppt_x</p:attrName>
                                        </p:attrNameLst>
                                      </p:cBhvr>
                                      <p:tavLst>
                                        <p:tav tm="0">
                                          <p:val>
                                            <p:strVal val="#ppt_x"/>
                                          </p:val>
                                        </p:tav>
                                        <p:tav tm="100000">
                                          <p:val>
                                            <p:strVal val="#ppt_x"/>
                                          </p:val>
                                        </p:tav>
                                      </p:tavLst>
                                    </p:anim>
                                    <p:anim calcmode="lin" valueType="num">
                                      <p:cBhvr additive="base">
                                        <p:cTn id="30" dur="500" fill="hold"/>
                                        <p:tgtEl>
                                          <p:spTgt spid="192521">
                                            <p:bg/>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2521">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25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1" grpId="0" build="p" animBg="1" autoUpdateAnimBg="0"/>
      <p:bldP spid="192522" grpId="0"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803787" y="634735"/>
            <a:ext cx="7696200" cy="365655"/>
          </a:xfrm>
          <a:solidFill>
            <a:schemeClr val="accent4">
              <a:lumMod val="20000"/>
              <a:lumOff val="80000"/>
            </a:schemeClr>
          </a:solidFill>
        </p:spPr>
        <p:txBody>
          <a:bodyPr>
            <a:normAutofit fontScale="90000"/>
          </a:bodyPr>
          <a:lstStyle/>
          <a:p>
            <a:r>
              <a:rPr lang="en-US" altLang="en-US" sz="2400" b="1" i="1" dirty="0" smtClean="0">
                <a:latin typeface="Arial" panose="020B0604020202020204" pitchFamily="34" charset="0"/>
                <a:cs typeface="Arial" panose="020B0604020202020204" pitchFamily="34" charset="0"/>
              </a:rPr>
              <a:t>Force between colored quarks carried by </a:t>
            </a:r>
            <a:r>
              <a:rPr lang="en-US" altLang="en-US" sz="2400" b="1" i="1" u="sng" dirty="0" smtClean="0">
                <a:latin typeface="Arial" panose="020B0604020202020204" pitchFamily="34" charset="0"/>
                <a:cs typeface="Arial" panose="020B0604020202020204" pitchFamily="34" charset="0"/>
              </a:rPr>
              <a:t>gluons</a:t>
            </a:r>
            <a:endParaRPr lang="en-US" altLang="en-US" sz="2400" b="1" i="1" dirty="0" smtClean="0">
              <a:latin typeface="Arial" panose="020B0604020202020204" pitchFamily="34" charset="0"/>
              <a:cs typeface="Arial" panose="020B0604020202020204" pitchFamily="34" charset="0"/>
            </a:endParaRPr>
          </a:p>
        </p:txBody>
      </p:sp>
      <p:pic>
        <p:nvPicPr>
          <p:cNvPr id="194563" name="Picture 3" descr="C:\Docs - Frank\lecture topics\summer 2001 lectures\figures\lect 4\dzierbafig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0"/>
            <a:ext cx="5791200" cy="402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4" name="Text Box 4"/>
          <p:cNvSpPr txBox="1">
            <a:spLocks noChangeArrowheads="1"/>
          </p:cNvSpPr>
          <p:nvPr/>
        </p:nvSpPr>
        <p:spPr bwMode="auto">
          <a:xfrm>
            <a:off x="517525" y="2511425"/>
            <a:ext cx="177958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dirty="0">
                <a:latin typeface="Arial" panose="020B0604020202020204" pitchFamily="34" charset="0"/>
                <a:cs typeface="Arial" panose="020B0604020202020204" pitchFamily="34" charset="0"/>
              </a:rPr>
              <a:t>EM Force</a:t>
            </a:r>
          </a:p>
        </p:txBody>
      </p:sp>
      <p:sp>
        <p:nvSpPr>
          <p:cNvPr id="194565" name="Text Box 5"/>
          <p:cNvSpPr txBox="1">
            <a:spLocks noChangeArrowheads="1"/>
          </p:cNvSpPr>
          <p:nvPr/>
        </p:nvSpPr>
        <p:spPr bwMode="auto">
          <a:xfrm>
            <a:off x="304800" y="4724400"/>
            <a:ext cx="2057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dirty="0">
                <a:latin typeface="Arial" panose="020B0604020202020204" pitchFamily="34" charset="0"/>
                <a:cs typeface="Arial" panose="020B0604020202020204" pitchFamily="34" charset="0"/>
              </a:rPr>
              <a:t>QCD Color Force</a:t>
            </a:r>
          </a:p>
        </p:txBody>
      </p:sp>
      <p:sp>
        <p:nvSpPr>
          <p:cNvPr id="7"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144</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467829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64"/>
                                        </p:tgtEl>
                                        <p:attrNameLst>
                                          <p:attrName>style.visibility</p:attrName>
                                        </p:attrNameLst>
                                      </p:cBhvr>
                                      <p:to>
                                        <p:strVal val="visible"/>
                                      </p:to>
                                    </p:set>
                                    <p:anim calcmode="lin" valueType="num">
                                      <p:cBhvr additive="base">
                                        <p:cTn id="7" dur="500" fill="hold"/>
                                        <p:tgtEl>
                                          <p:spTgt spid="194564"/>
                                        </p:tgtEl>
                                        <p:attrNameLst>
                                          <p:attrName>ppt_x</p:attrName>
                                        </p:attrNameLst>
                                      </p:cBhvr>
                                      <p:tavLst>
                                        <p:tav tm="0">
                                          <p:val>
                                            <p:strVal val="0-#ppt_w/2"/>
                                          </p:val>
                                        </p:tav>
                                        <p:tav tm="100000">
                                          <p:val>
                                            <p:strVal val="#ppt_x"/>
                                          </p:val>
                                        </p:tav>
                                      </p:tavLst>
                                    </p:anim>
                                    <p:anim calcmode="lin" valueType="num">
                                      <p:cBhvr additive="base">
                                        <p:cTn id="8" dur="500" fill="hold"/>
                                        <p:tgtEl>
                                          <p:spTgt spid="19456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9456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94562"/>
                                        </p:tgtEl>
                                        <p:attrNameLst>
                                          <p:attrName>style.visibility</p:attrName>
                                        </p:attrNameLst>
                                      </p:cBhvr>
                                      <p:to>
                                        <p:strVal val="visible"/>
                                      </p:to>
                                    </p:set>
                                    <p:anim calcmode="lin" valueType="num">
                                      <p:cBhvr additive="base">
                                        <p:cTn id="17" dur="500" fill="hold"/>
                                        <p:tgtEl>
                                          <p:spTgt spid="194562"/>
                                        </p:tgtEl>
                                        <p:attrNameLst>
                                          <p:attrName>ppt_x</p:attrName>
                                        </p:attrNameLst>
                                      </p:cBhvr>
                                      <p:tavLst>
                                        <p:tav tm="0">
                                          <p:val>
                                            <p:strVal val="0-#ppt_w/2"/>
                                          </p:val>
                                        </p:tav>
                                        <p:tav tm="100000">
                                          <p:val>
                                            <p:strVal val="#ppt_x"/>
                                          </p:val>
                                        </p:tav>
                                      </p:tavLst>
                                    </p:anim>
                                    <p:anim calcmode="lin" valueType="num">
                                      <p:cBhvr additive="base">
                                        <p:cTn id="18" dur="500" fill="hold"/>
                                        <p:tgtEl>
                                          <p:spTgt spid="194562"/>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94565"/>
                                        </p:tgtEl>
                                        <p:attrNameLst>
                                          <p:attrName>style.visibility</p:attrName>
                                        </p:attrNameLst>
                                      </p:cBhvr>
                                      <p:to>
                                        <p:strVal val="visible"/>
                                      </p:to>
                                    </p:set>
                                    <p:anim calcmode="lin" valueType="num">
                                      <p:cBhvr additive="base">
                                        <p:cTn id="23" dur="500" fill="hold"/>
                                        <p:tgtEl>
                                          <p:spTgt spid="194565"/>
                                        </p:tgtEl>
                                        <p:attrNameLst>
                                          <p:attrName>ppt_x</p:attrName>
                                        </p:attrNameLst>
                                      </p:cBhvr>
                                      <p:tavLst>
                                        <p:tav tm="0">
                                          <p:val>
                                            <p:strVal val="0-#ppt_w/2"/>
                                          </p:val>
                                        </p:tav>
                                        <p:tav tm="100000">
                                          <p:val>
                                            <p:strVal val="#ppt_x"/>
                                          </p:val>
                                        </p:tav>
                                      </p:tavLst>
                                    </p:anim>
                                    <p:anim calcmode="lin" valueType="num">
                                      <p:cBhvr additive="base">
                                        <p:cTn id="24" dur="500" fill="hold"/>
                                        <p:tgtEl>
                                          <p:spTgt spid="1945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nimBg="1" autoUpdateAnimBg="0"/>
      <p:bldP spid="194564" grpId="0" autoUpdateAnimBg="0"/>
      <p:bldP spid="194565" grpId="0"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2243599" y="555361"/>
            <a:ext cx="4702891" cy="503238"/>
          </a:xfrm>
          <a:solidFill>
            <a:schemeClr val="accent4">
              <a:lumMod val="20000"/>
              <a:lumOff val="80000"/>
            </a:schemeClr>
          </a:solidFill>
        </p:spPr>
        <p:txBody>
          <a:bodyPr>
            <a:normAutofit fontScale="90000"/>
          </a:bodyPr>
          <a:lstStyle/>
          <a:p>
            <a:r>
              <a:rPr lang="en-US" altLang="en-US" sz="2400" b="1" i="1" dirty="0" smtClean="0">
                <a:latin typeface="Arial" panose="020B0604020202020204" pitchFamily="34" charset="0"/>
                <a:cs typeface="Arial" panose="020B0604020202020204" pitchFamily="34" charset="0"/>
              </a:rPr>
              <a:t>Why can’t the quarks get out??</a:t>
            </a:r>
          </a:p>
        </p:txBody>
      </p:sp>
      <p:pic>
        <p:nvPicPr>
          <p:cNvPr id="195587" name="Picture 3" descr="C:\Docs - Frank\lecture topics\summer 2001 lectures\figures\lect 4\dzierbafig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630" y="2437869"/>
            <a:ext cx="5269068" cy="334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8" name="Text Box 4"/>
          <p:cNvSpPr txBox="1">
            <a:spLocks noChangeArrowheads="1"/>
          </p:cNvSpPr>
          <p:nvPr/>
        </p:nvSpPr>
        <p:spPr bwMode="auto">
          <a:xfrm>
            <a:off x="1103954" y="1307915"/>
            <a:ext cx="6808274"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Constant force </a:t>
            </a:r>
            <a:r>
              <a:rPr lang="en-US" altLang="en-US" sz="2400" dirty="0">
                <a:latin typeface="Arial" panose="020B0604020202020204" pitchFamily="34" charset="0"/>
                <a:cs typeface="Arial" panose="020B0604020202020204" pitchFamily="34" charset="0"/>
                <a:sym typeface="Symbol" panose="05050102010706020507" pitchFamily="18" charset="2"/>
              </a:rPr>
              <a:t> distance = infinite work !!!</a:t>
            </a:r>
          </a:p>
          <a:p>
            <a:r>
              <a:rPr lang="en-US" altLang="en-US" sz="2400" dirty="0">
                <a:latin typeface="Arial" panose="020B0604020202020204" pitchFamily="34" charset="0"/>
                <a:cs typeface="Arial" panose="020B0604020202020204" pitchFamily="34" charset="0"/>
                <a:sym typeface="Symbol" panose="05050102010706020507" pitchFamily="18" charset="2"/>
              </a:rPr>
              <a:t>Nonsense … something has to give, and it does</a:t>
            </a:r>
            <a:r>
              <a:rPr lang="en-US" altLang="en-US" dirty="0">
                <a:sym typeface="Symbol" panose="05050102010706020507" pitchFamily="18" charset="2"/>
              </a:rPr>
              <a:t>!</a:t>
            </a:r>
            <a:endParaRPr lang="en-US" altLang="en-US" dirty="0"/>
          </a:p>
        </p:txBody>
      </p:sp>
      <p:sp>
        <p:nvSpPr>
          <p:cNvPr id="195589" name="Text Box 5"/>
          <p:cNvSpPr txBox="1">
            <a:spLocks noChangeArrowheads="1"/>
          </p:cNvSpPr>
          <p:nvPr/>
        </p:nvSpPr>
        <p:spPr bwMode="auto">
          <a:xfrm>
            <a:off x="184355" y="2610464"/>
            <a:ext cx="169227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Consider meson … pulling </a:t>
            </a:r>
            <a:r>
              <a:rPr lang="en-US" altLang="en-US" sz="2400" dirty="0">
                <a:solidFill>
                  <a:srgbClr val="FF0000"/>
                </a:solidFill>
                <a:latin typeface="Arial" panose="020B0604020202020204" pitchFamily="34" charset="0"/>
                <a:cs typeface="Arial" panose="020B0604020202020204" pitchFamily="34" charset="0"/>
              </a:rPr>
              <a:t>q</a:t>
            </a:r>
            <a:r>
              <a:rPr lang="en-US" altLang="en-US" sz="2400" dirty="0">
                <a:latin typeface="Arial" panose="020B0604020202020204" pitchFamily="34" charset="0"/>
                <a:cs typeface="Arial" panose="020B0604020202020204" pitchFamily="34" charset="0"/>
              </a:rPr>
              <a:t> and </a:t>
            </a:r>
            <a:r>
              <a:rPr lang="en-US" altLang="en-US" sz="2400" dirty="0" smtClean="0">
                <a:solidFill>
                  <a:srgbClr val="FF0000"/>
                </a:solidFill>
                <a:latin typeface="Arial" panose="020B0604020202020204" pitchFamily="34" charset="0"/>
                <a:cs typeface="Arial" panose="020B0604020202020204" pitchFamily="34" charset="0"/>
              </a:rPr>
              <a:t>anti-q</a:t>
            </a:r>
            <a:r>
              <a:rPr lang="en-US" altLang="en-US" sz="2400" dirty="0" smtClean="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further and further apart!</a:t>
            </a:r>
          </a:p>
        </p:txBody>
      </p:sp>
      <p:sp>
        <p:nvSpPr>
          <p:cNvPr id="195591" name="Text Box 7"/>
          <p:cNvSpPr txBox="1">
            <a:spLocks noChangeArrowheads="1"/>
          </p:cNvSpPr>
          <p:nvPr/>
        </p:nvSpPr>
        <p:spPr bwMode="auto">
          <a:xfrm>
            <a:off x="7226710" y="2357284"/>
            <a:ext cx="176489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New </a:t>
            </a:r>
            <a:r>
              <a:rPr lang="en-US" altLang="en-US" sz="2400" dirty="0">
                <a:solidFill>
                  <a:srgbClr val="FF0000"/>
                </a:solidFill>
                <a:latin typeface="Arial" panose="020B0604020202020204" pitchFamily="34" charset="0"/>
                <a:cs typeface="Arial" panose="020B0604020202020204" pitchFamily="34" charset="0"/>
              </a:rPr>
              <a:t>q</a:t>
            </a:r>
            <a:r>
              <a:rPr lang="en-US" altLang="en-US" sz="2400" dirty="0">
                <a:latin typeface="Arial" panose="020B0604020202020204" pitchFamily="34" charset="0"/>
                <a:cs typeface="Arial" panose="020B0604020202020204" pitchFamily="34" charset="0"/>
              </a:rPr>
              <a:t> and </a:t>
            </a:r>
            <a:r>
              <a:rPr lang="en-US" altLang="en-US" sz="2400" dirty="0" smtClean="0">
                <a:solidFill>
                  <a:srgbClr val="FF0000"/>
                </a:solidFill>
                <a:latin typeface="Arial" panose="020B0604020202020204" pitchFamily="34" charset="0"/>
                <a:cs typeface="Arial" panose="020B0604020202020204" pitchFamily="34" charset="0"/>
              </a:rPr>
              <a:t>anti-q</a:t>
            </a:r>
            <a:r>
              <a:rPr lang="en-US" altLang="en-US" sz="2400" dirty="0" smtClean="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pop out of vacuum</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now 2 </a:t>
            </a:r>
            <a:r>
              <a:rPr lang="en-US" altLang="en-US" sz="2400" dirty="0" err="1">
                <a:latin typeface="Arial" panose="020B0604020202020204" pitchFamily="34" charset="0"/>
                <a:cs typeface="Arial" panose="020B0604020202020204" pitchFamily="34" charset="0"/>
              </a:rPr>
              <a:t>pions</a:t>
            </a:r>
            <a:r>
              <a:rPr lang="en-US" altLang="en-US" sz="2400" dirty="0">
                <a:latin typeface="Arial" panose="020B0604020202020204" pitchFamily="34" charset="0"/>
                <a:cs typeface="Arial" panose="020B0604020202020204" pitchFamily="34" charset="0"/>
              </a:rPr>
              <a:t>!</a:t>
            </a:r>
          </a:p>
        </p:txBody>
      </p:sp>
      <p:sp>
        <p:nvSpPr>
          <p:cNvPr id="8"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145</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720888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5588"/>
                                        </p:tgtEl>
                                        <p:attrNameLst>
                                          <p:attrName>style.visibility</p:attrName>
                                        </p:attrNameLst>
                                      </p:cBhvr>
                                      <p:to>
                                        <p:strVal val="visible"/>
                                      </p:to>
                                    </p:set>
                                    <p:anim calcmode="lin" valueType="num">
                                      <p:cBhvr additive="base">
                                        <p:cTn id="7" dur="500" fill="hold"/>
                                        <p:tgtEl>
                                          <p:spTgt spid="195588"/>
                                        </p:tgtEl>
                                        <p:attrNameLst>
                                          <p:attrName>ppt_x</p:attrName>
                                        </p:attrNameLst>
                                      </p:cBhvr>
                                      <p:tavLst>
                                        <p:tav tm="0">
                                          <p:val>
                                            <p:strVal val="0-#ppt_w/2"/>
                                          </p:val>
                                        </p:tav>
                                        <p:tav tm="100000">
                                          <p:val>
                                            <p:strVal val="#ppt_x"/>
                                          </p:val>
                                        </p:tav>
                                      </p:tavLst>
                                    </p:anim>
                                    <p:anim calcmode="lin" valueType="num">
                                      <p:cBhvr additive="base">
                                        <p:cTn id="8" dur="500" fill="hold"/>
                                        <p:tgtEl>
                                          <p:spTgt spid="19558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5587"/>
                                        </p:tgtEl>
                                        <p:attrNameLst>
                                          <p:attrName>style.visibility</p:attrName>
                                        </p:attrNameLst>
                                      </p:cBhvr>
                                      <p:to>
                                        <p:strVal val="visible"/>
                                      </p:to>
                                    </p:set>
                                    <p:anim calcmode="lin" valueType="num">
                                      <p:cBhvr additive="base">
                                        <p:cTn id="13" dur="500" fill="hold"/>
                                        <p:tgtEl>
                                          <p:spTgt spid="195587"/>
                                        </p:tgtEl>
                                        <p:attrNameLst>
                                          <p:attrName>ppt_x</p:attrName>
                                        </p:attrNameLst>
                                      </p:cBhvr>
                                      <p:tavLst>
                                        <p:tav tm="0">
                                          <p:val>
                                            <p:strVal val="#ppt_x"/>
                                          </p:val>
                                        </p:tav>
                                        <p:tav tm="100000">
                                          <p:val>
                                            <p:strVal val="#ppt_x"/>
                                          </p:val>
                                        </p:tav>
                                      </p:tavLst>
                                    </p:anim>
                                    <p:anim calcmode="lin" valueType="num">
                                      <p:cBhvr additive="base">
                                        <p:cTn id="14" dur="500" fill="hold"/>
                                        <p:tgtEl>
                                          <p:spTgt spid="19558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195589"/>
                                        </p:tgtEl>
                                        <p:attrNameLst>
                                          <p:attrName>style.visibility</p:attrName>
                                        </p:attrNameLst>
                                      </p:cBhvr>
                                      <p:to>
                                        <p:strVal val="visible"/>
                                      </p:to>
                                    </p:set>
                                    <p:anim calcmode="lin" valueType="num">
                                      <p:cBhvr additive="base">
                                        <p:cTn id="19" dur="500" fill="hold"/>
                                        <p:tgtEl>
                                          <p:spTgt spid="195589"/>
                                        </p:tgtEl>
                                        <p:attrNameLst>
                                          <p:attrName>ppt_x</p:attrName>
                                        </p:attrNameLst>
                                      </p:cBhvr>
                                      <p:tavLst>
                                        <p:tav tm="0">
                                          <p:val>
                                            <p:strVal val="0-#ppt_w/2"/>
                                          </p:val>
                                        </p:tav>
                                        <p:tav tm="100000">
                                          <p:val>
                                            <p:strVal val="#ppt_x"/>
                                          </p:val>
                                        </p:tav>
                                      </p:tavLst>
                                    </p:anim>
                                    <p:anim calcmode="lin" valueType="num">
                                      <p:cBhvr additive="base">
                                        <p:cTn id="20" dur="500" fill="hold"/>
                                        <p:tgtEl>
                                          <p:spTgt spid="19558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95591"/>
                                        </p:tgtEl>
                                        <p:attrNameLst>
                                          <p:attrName>style.visibility</p:attrName>
                                        </p:attrNameLst>
                                      </p:cBhvr>
                                      <p:to>
                                        <p:strVal val="visible"/>
                                      </p:to>
                                    </p:set>
                                    <p:anim calcmode="lin" valueType="num">
                                      <p:cBhvr additive="base">
                                        <p:cTn id="25" dur="500" fill="hold"/>
                                        <p:tgtEl>
                                          <p:spTgt spid="195591"/>
                                        </p:tgtEl>
                                        <p:attrNameLst>
                                          <p:attrName>ppt_x</p:attrName>
                                        </p:attrNameLst>
                                      </p:cBhvr>
                                      <p:tavLst>
                                        <p:tav tm="0">
                                          <p:val>
                                            <p:strVal val="1+#ppt_w/2"/>
                                          </p:val>
                                        </p:tav>
                                        <p:tav tm="100000">
                                          <p:val>
                                            <p:strVal val="#ppt_x"/>
                                          </p:val>
                                        </p:tav>
                                      </p:tavLst>
                                    </p:anim>
                                    <p:anim calcmode="lin" valueType="num">
                                      <p:cBhvr additive="base">
                                        <p:cTn id="26" dur="500" fill="hold"/>
                                        <p:tgtEl>
                                          <p:spTgt spid="1955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8" grpId="0" autoUpdateAnimBg="0"/>
      <p:bldP spid="195589" grpId="0" autoUpdateAnimBg="0"/>
      <p:bldP spid="195591"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287595" y="486696"/>
            <a:ext cx="8502444" cy="580103"/>
          </a:xfrm>
          <a:solidFill>
            <a:schemeClr val="accent4">
              <a:lumMod val="20000"/>
              <a:lumOff val="80000"/>
            </a:schemeClr>
          </a:solidFill>
        </p:spPr>
        <p:txBody>
          <a:bodyPr>
            <a:normAutofit/>
          </a:bodyPr>
          <a:lstStyle/>
          <a:p>
            <a:r>
              <a:rPr lang="en-US" altLang="en-US" sz="2400" b="1" i="1" dirty="0" smtClean="0">
                <a:latin typeface="Arial" panose="020B0604020202020204" pitchFamily="34" charset="0"/>
                <a:cs typeface="Arial" panose="020B0604020202020204" pitchFamily="34" charset="0"/>
              </a:rPr>
              <a:t>Strong Coupling Constant gets bigger at larger distances</a:t>
            </a:r>
          </a:p>
        </p:txBody>
      </p:sp>
      <p:pic>
        <p:nvPicPr>
          <p:cNvPr id="48132" name="Picture 3" descr="C:\Docs - Frank\lecture topics\summer 2001 lectures\figures\lect 3 &amp; 4\Anstieg_starke_Kraft_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400175"/>
            <a:ext cx="6248400" cy="480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146</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30126158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1026"/>
          <p:cNvSpPr>
            <a:spLocks noGrp="1" noChangeArrowheads="1"/>
          </p:cNvSpPr>
          <p:nvPr>
            <p:ph type="title"/>
          </p:nvPr>
        </p:nvSpPr>
        <p:spPr>
          <a:xfrm>
            <a:off x="1399868" y="594255"/>
            <a:ext cx="6216445" cy="835170"/>
          </a:xfrm>
          <a:solidFill>
            <a:schemeClr val="accent4">
              <a:lumMod val="20000"/>
              <a:lumOff val="80000"/>
            </a:schemeClr>
          </a:solidFill>
        </p:spPr>
        <p:txBody>
          <a:bodyPr>
            <a:normAutofit fontScale="90000"/>
          </a:bodyPr>
          <a:lstStyle/>
          <a:p>
            <a:r>
              <a:rPr lang="en-US" altLang="en-US" sz="2400" b="1" i="1" dirty="0" smtClean="0">
                <a:latin typeface="Arial" panose="020B0604020202020204" pitchFamily="34" charset="0"/>
                <a:cs typeface="Arial" panose="020B0604020202020204" pitchFamily="34" charset="0"/>
              </a:rPr>
              <a:t>QCD, Color, and Gluons More Complicated than QED, Charge, and Photons</a:t>
            </a:r>
          </a:p>
        </p:txBody>
      </p:sp>
      <p:pic>
        <p:nvPicPr>
          <p:cNvPr id="203779" name="Picture 1027" descr="C:\Docs - Frank\lecture topics\summer 2001 lectures\figures\lect 4\wilczekbx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2672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3781" name="Object 1029"/>
          <p:cNvGraphicFramePr>
            <a:graphicFrameLocks noChangeAspect="1"/>
          </p:cNvGraphicFramePr>
          <p:nvPr>
            <p:extLst/>
          </p:nvPr>
        </p:nvGraphicFramePr>
        <p:xfrm>
          <a:off x="2743201" y="2086896"/>
          <a:ext cx="3885872" cy="4009103"/>
        </p:xfrm>
        <a:graphic>
          <a:graphicData uri="http://schemas.openxmlformats.org/presentationml/2006/ole">
            <mc:AlternateContent xmlns:mc="http://schemas.openxmlformats.org/markup-compatibility/2006">
              <mc:Choice xmlns:v="urn:schemas-microsoft-com:vml" Requires="v">
                <p:oleObj spid="_x0000_s56336" name="PaperPort Document" r:id="rId4" imgW="2898648" imgH="2990088" progId="Paper.Document">
                  <p:embed/>
                </p:oleObj>
              </mc:Choice>
              <mc:Fallback>
                <p:oleObj name="PaperPort Document" r:id="rId4" imgW="2898648" imgH="2990088" progId="Paper.Document">
                  <p:embed/>
                  <p:pic>
                    <p:nvPicPr>
                      <p:cNvPr id="203781" name="Object 10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1" y="2086896"/>
                        <a:ext cx="3885872" cy="4009103"/>
                      </a:xfrm>
                      <a:prstGeom prst="rect">
                        <a:avLst/>
                      </a:prstGeom>
                      <a:noFill/>
                      <a:ln>
                        <a:noFill/>
                      </a:ln>
                      <a:effectLst/>
                    </p:spPr>
                  </p:pic>
                </p:oleObj>
              </mc:Fallback>
            </mc:AlternateContent>
          </a:graphicData>
        </a:graphic>
      </p:graphicFrame>
      <p:sp>
        <p:nvSpPr>
          <p:cNvPr id="203782" name="Text Box 1030"/>
          <p:cNvSpPr txBox="1">
            <a:spLocks noChangeArrowheads="1"/>
          </p:cNvSpPr>
          <p:nvPr/>
        </p:nvSpPr>
        <p:spPr bwMode="auto">
          <a:xfrm>
            <a:off x="304800" y="2438400"/>
            <a:ext cx="18446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Photon has no electric charge</a:t>
            </a:r>
          </a:p>
        </p:txBody>
      </p:sp>
      <p:sp>
        <p:nvSpPr>
          <p:cNvPr id="203783" name="Text Box 1031"/>
          <p:cNvSpPr txBox="1">
            <a:spLocks noChangeArrowheads="1"/>
          </p:cNvSpPr>
          <p:nvPr/>
        </p:nvSpPr>
        <p:spPr bwMode="auto">
          <a:xfrm>
            <a:off x="6881454" y="2668965"/>
            <a:ext cx="176847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Gluons each have TWO color charges!</a:t>
            </a:r>
          </a:p>
        </p:txBody>
      </p:sp>
      <p:sp>
        <p:nvSpPr>
          <p:cNvPr id="8"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147</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611890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03779"/>
                                        </p:tgtEl>
                                        <p:attrNameLst>
                                          <p:attrName>style.visibility</p:attrName>
                                        </p:attrNameLst>
                                      </p:cBhvr>
                                      <p:to>
                                        <p:strVal val="visible"/>
                                      </p:to>
                                    </p:set>
                                    <p:anim calcmode="lin" valueType="num">
                                      <p:cBhvr additive="base">
                                        <p:cTn id="7" dur="500" fill="hold"/>
                                        <p:tgtEl>
                                          <p:spTgt spid="203779"/>
                                        </p:tgtEl>
                                        <p:attrNameLst>
                                          <p:attrName>ppt_x</p:attrName>
                                        </p:attrNameLst>
                                      </p:cBhvr>
                                      <p:tavLst>
                                        <p:tav tm="0">
                                          <p:val>
                                            <p:strVal val="0-#ppt_w/2"/>
                                          </p:val>
                                        </p:tav>
                                        <p:tav tm="100000">
                                          <p:val>
                                            <p:strVal val="#ppt_x"/>
                                          </p:val>
                                        </p:tav>
                                      </p:tavLst>
                                    </p:anim>
                                    <p:anim calcmode="lin" valueType="num">
                                      <p:cBhvr additive="base">
                                        <p:cTn id="8" dur="500" fill="hold"/>
                                        <p:tgtEl>
                                          <p:spTgt spid="20377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iterate type="wd">
                                    <p:tmPct val="100000"/>
                                  </p:iterate>
                                  <p:childTnLst>
                                    <p:set>
                                      <p:cBhvr>
                                        <p:cTn id="12" dur="1" fill="hold">
                                          <p:stCondLst>
                                            <p:cond delay="0"/>
                                          </p:stCondLst>
                                        </p:cTn>
                                        <p:tgtEl>
                                          <p:spTgt spid="203782"/>
                                        </p:tgtEl>
                                        <p:attrNameLst>
                                          <p:attrName>style.visibility</p:attrName>
                                        </p:attrNameLst>
                                      </p:cBhvr>
                                      <p:to>
                                        <p:strVal val="visible"/>
                                      </p:to>
                                    </p:set>
                                    <p:anim calcmode="lin" valueType="num">
                                      <p:cBhvr additive="base">
                                        <p:cTn id="13" dur="300" fill="hold"/>
                                        <p:tgtEl>
                                          <p:spTgt spid="203782"/>
                                        </p:tgtEl>
                                        <p:attrNameLst>
                                          <p:attrName>ppt_x</p:attrName>
                                        </p:attrNameLst>
                                      </p:cBhvr>
                                      <p:tavLst>
                                        <p:tav tm="0">
                                          <p:val>
                                            <p:strVal val="0-#ppt_w/2"/>
                                          </p:val>
                                        </p:tav>
                                        <p:tav tm="100000">
                                          <p:val>
                                            <p:strVal val="#ppt_x"/>
                                          </p:val>
                                        </p:tav>
                                      </p:tavLst>
                                    </p:anim>
                                    <p:anim calcmode="lin" valueType="num">
                                      <p:cBhvr additive="base">
                                        <p:cTn id="14" dur="300" fill="hold"/>
                                        <p:tgtEl>
                                          <p:spTgt spid="20378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203781"/>
                                        </p:tgtEl>
                                        <p:attrNameLst>
                                          <p:attrName>style.visibility</p:attrName>
                                        </p:attrNameLst>
                                      </p:cBhvr>
                                      <p:to>
                                        <p:strVal val="visible"/>
                                      </p:to>
                                    </p:set>
                                    <p:animEffect transition="in" filter="blinds(horizontal)">
                                      <p:cBhvr>
                                        <p:cTn id="19" dur="500"/>
                                        <p:tgtEl>
                                          <p:spTgt spid="20378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iterate type="wd">
                                    <p:tmPct val="100000"/>
                                  </p:iterate>
                                  <p:childTnLst>
                                    <p:set>
                                      <p:cBhvr>
                                        <p:cTn id="23" dur="1" fill="hold">
                                          <p:stCondLst>
                                            <p:cond delay="0"/>
                                          </p:stCondLst>
                                        </p:cTn>
                                        <p:tgtEl>
                                          <p:spTgt spid="203783"/>
                                        </p:tgtEl>
                                        <p:attrNameLst>
                                          <p:attrName>style.visibility</p:attrName>
                                        </p:attrNameLst>
                                      </p:cBhvr>
                                      <p:to>
                                        <p:strVal val="visible"/>
                                      </p:to>
                                    </p:set>
                                    <p:anim calcmode="lin" valueType="num">
                                      <p:cBhvr additive="base">
                                        <p:cTn id="24" dur="300" fill="hold"/>
                                        <p:tgtEl>
                                          <p:spTgt spid="203783"/>
                                        </p:tgtEl>
                                        <p:attrNameLst>
                                          <p:attrName>ppt_x</p:attrName>
                                        </p:attrNameLst>
                                      </p:cBhvr>
                                      <p:tavLst>
                                        <p:tav tm="0">
                                          <p:val>
                                            <p:strVal val="1+#ppt_w/2"/>
                                          </p:val>
                                        </p:tav>
                                        <p:tav tm="100000">
                                          <p:val>
                                            <p:strVal val="#ppt_x"/>
                                          </p:val>
                                        </p:tav>
                                      </p:tavLst>
                                    </p:anim>
                                    <p:anim calcmode="lin" valueType="num">
                                      <p:cBhvr additive="base">
                                        <p:cTn id="25" dur="300" fill="hold"/>
                                        <p:tgtEl>
                                          <p:spTgt spid="2037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2" grpId="0" autoUpdateAnimBg="0"/>
      <p:bldP spid="203783"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64574" y="593307"/>
            <a:ext cx="8610600" cy="533400"/>
          </a:xfrm>
          <a:solidFill>
            <a:schemeClr val="accent4">
              <a:lumMod val="20000"/>
              <a:lumOff val="80000"/>
            </a:schemeClr>
          </a:solidFill>
        </p:spPr>
        <p:txBody>
          <a:bodyPr>
            <a:normAutofit/>
          </a:bodyPr>
          <a:lstStyle/>
          <a:p>
            <a:r>
              <a:rPr lang="en-US" altLang="en-US" sz="2400" b="1" i="1" dirty="0" smtClean="0">
                <a:latin typeface="Arial" panose="020B0604020202020204" pitchFamily="34" charset="0"/>
                <a:cs typeface="Arial" panose="020B0604020202020204" pitchFamily="34" charset="0"/>
              </a:rPr>
              <a:t>“There are many Experimental Triumphs of QCD</a:t>
            </a:r>
          </a:p>
        </p:txBody>
      </p:sp>
      <p:sp>
        <p:nvSpPr>
          <p:cNvPr id="193540" name="Text Box 4"/>
          <p:cNvSpPr txBox="1">
            <a:spLocks noChangeArrowheads="1"/>
          </p:cNvSpPr>
          <p:nvPr/>
        </p:nvSpPr>
        <p:spPr bwMode="auto">
          <a:xfrm>
            <a:off x="542535" y="1199099"/>
            <a:ext cx="7229864"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buFontTx/>
              <a:buChar char="•"/>
            </a:pPr>
            <a:r>
              <a:rPr lang="en-US" altLang="en-US" dirty="0"/>
              <a:t> </a:t>
            </a:r>
            <a:r>
              <a:rPr lang="en-US" altLang="en-US" sz="2400" dirty="0">
                <a:latin typeface="Arial" panose="020B0604020202020204" pitchFamily="34" charset="0"/>
                <a:cs typeface="Arial" panose="020B0604020202020204" pitchFamily="34" charset="0"/>
              </a:rPr>
              <a:t>Q</a:t>
            </a:r>
            <a:r>
              <a:rPr lang="en-US" altLang="en-US" sz="2400" baseline="30000" dirty="0">
                <a:latin typeface="Arial" panose="020B0604020202020204" pitchFamily="34" charset="0"/>
                <a:cs typeface="Arial" panose="020B0604020202020204" pitchFamily="34" charset="0"/>
              </a:rPr>
              <a:t>2</a:t>
            </a:r>
            <a:r>
              <a:rPr lang="en-US" altLang="en-US" sz="2400" dirty="0">
                <a:latin typeface="Arial" panose="020B0604020202020204" pitchFamily="34" charset="0"/>
                <a:cs typeface="Arial" panose="020B0604020202020204" pitchFamily="34" charset="0"/>
              </a:rPr>
              <a:t> dependence in </a:t>
            </a:r>
            <a:r>
              <a:rPr lang="en-US" altLang="en-US" sz="2400" dirty="0" smtClean="0">
                <a:latin typeface="Arial" panose="020B0604020202020204" pitchFamily="34" charset="0"/>
                <a:cs typeface="Arial" panose="020B0604020202020204" pitchFamily="34" charset="0"/>
              </a:rPr>
              <a:t>deep inelastic scattering</a:t>
            </a:r>
            <a:endParaRPr lang="en-US" altLang="en-US" sz="2400" dirty="0">
              <a:latin typeface="Arial" panose="020B0604020202020204" pitchFamily="34" charset="0"/>
              <a:cs typeface="Arial" panose="020B0604020202020204" pitchFamily="34" charset="0"/>
            </a:endParaRPr>
          </a:p>
          <a:p>
            <a:pPr>
              <a:buFontTx/>
              <a:buChar char="•"/>
            </a:pP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Universal </a:t>
            </a:r>
            <a:r>
              <a:rPr lang="en-US" altLang="en-US" sz="2400" dirty="0">
                <a:latin typeface="Arial" panose="020B0604020202020204" pitchFamily="34" charset="0"/>
                <a:cs typeface="Arial" panose="020B0604020202020204" pitchFamily="34" charset="0"/>
              </a:rPr>
              <a:t>applicability of quark and gluon densities</a:t>
            </a:r>
          </a:p>
          <a:p>
            <a:pPr>
              <a:buFontTx/>
              <a:buChar char="•"/>
            </a:pP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Gluon </a:t>
            </a:r>
            <a:r>
              <a:rPr lang="en-US" altLang="en-US" sz="2400" dirty="0">
                <a:latin typeface="Arial" panose="020B0604020202020204" pitchFamily="34" charset="0"/>
                <a:cs typeface="Arial" panose="020B0604020202020204" pitchFamily="34" charset="0"/>
              </a:rPr>
              <a:t>jets in </a:t>
            </a:r>
            <a:r>
              <a:rPr lang="en-US" altLang="en-US" sz="2400" i="1" dirty="0" err="1">
                <a:latin typeface="Arial" panose="020B0604020202020204" pitchFamily="34" charset="0"/>
                <a:cs typeface="Arial" panose="020B0604020202020204" pitchFamily="34" charset="0"/>
              </a:rPr>
              <a:t>e</a:t>
            </a:r>
            <a:r>
              <a:rPr lang="en-US" altLang="en-US" sz="2400" i="1" baseline="30000" dirty="0" err="1">
                <a:latin typeface="Arial" panose="020B0604020202020204" pitchFamily="34" charset="0"/>
                <a:cs typeface="Arial" panose="020B0604020202020204" pitchFamily="34" charset="0"/>
              </a:rPr>
              <a:t>+</a:t>
            </a:r>
            <a:r>
              <a:rPr lang="en-US" altLang="en-US" sz="2400" i="1" dirty="0" err="1">
                <a:latin typeface="Arial" panose="020B0604020202020204" pitchFamily="34" charset="0"/>
                <a:cs typeface="Arial" panose="020B0604020202020204" pitchFamily="34" charset="0"/>
              </a:rPr>
              <a:t>e</a:t>
            </a:r>
            <a:r>
              <a:rPr lang="en-US" altLang="en-US" sz="2400" i="1" baseline="30000" dirty="0">
                <a:latin typeface="Arial" panose="020B0604020202020204" pitchFamily="34" charset="0"/>
                <a:cs typeface="Arial" panose="020B0604020202020204" pitchFamily="34" charset="0"/>
              </a:rPr>
              <a:t>-</a:t>
            </a:r>
            <a:r>
              <a:rPr lang="en-US" altLang="en-US" sz="2400" i="1"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collisions</a:t>
            </a:r>
          </a:p>
        </p:txBody>
      </p:sp>
      <p:pic>
        <p:nvPicPr>
          <p:cNvPr id="193541" name="Picture 5" descr="C:\Docs - Frank\lecture topics\summer 2001 lectures\figures\lect 4\wilczek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470" y="3184537"/>
            <a:ext cx="4077929" cy="31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2" name="Text Box 6"/>
          <p:cNvSpPr txBox="1">
            <a:spLocks noChangeArrowheads="1"/>
          </p:cNvSpPr>
          <p:nvPr/>
        </p:nvSpPr>
        <p:spPr bwMode="auto">
          <a:xfrm>
            <a:off x="5950975" y="2353540"/>
            <a:ext cx="17427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smtClean="0">
                <a:solidFill>
                  <a:srgbClr val="660066"/>
                </a:solidFill>
                <a:latin typeface="Arial" panose="020B0604020202020204" pitchFamily="34" charset="0"/>
                <a:cs typeface="Arial" panose="020B0604020202020204" pitchFamily="34" charset="0"/>
              </a:rPr>
              <a:t>Elementary</a:t>
            </a:r>
          </a:p>
          <a:p>
            <a:r>
              <a:rPr lang="en-US" altLang="en-US" sz="2400" dirty="0" smtClean="0">
                <a:solidFill>
                  <a:srgbClr val="660066"/>
                </a:solidFill>
                <a:latin typeface="Arial" panose="020B0604020202020204" pitchFamily="34" charset="0"/>
                <a:cs typeface="Arial" panose="020B0604020202020204" pitchFamily="34" charset="0"/>
              </a:rPr>
              <a:t> </a:t>
            </a:r>
            <a:r>
              <a:rPr lang="en-US" altLang="en-US" sz="2400" dirty="0">
                <a:solidFill>
                  <a:srgbClr val="660066"/>
                </a:solidFill>
                <a:latin typeface="Arial" panose="020B0604020202020204" pitchFamily="34" charset="0"/>
                <a:cs typeface="Arial" panose="020B0604020202020204" pitchFamily="34" charset="0"/>
              </a:rPr>
              <a:t>process</a:t>
            </a:r>
            <a:endParaRPr lang="en-US" altLang="en-US" sz="2400" dirty="0">
              <a:latin typeface="Arial" panose="020B0604020202020204" pitchFamily="34" charset="0"/>
              <a:cs typeface="Arial" panose="020B0604020202020204" pitchFamily="34" charset="0"/>
            </a:endParaRPr>
          </a:p>
        </p:txBody>
      </p:sp>
      <p:sp>
        <p:nvSpPr>
          <p:cNvPr id="193543" name="Text Box 7"/>
          <p:cNvSpPr txBox="1">
            <a:spLocks noChangeArrowheads="1"/>
          </p:cNvSpPr>
          <p:nvPr/>
        </p:nvSpPr>
        <p:spPr bwMode="auto">
          <a:xfrm>
            <a:off x="3694470" y="2650480"/>
            <a:ext cx="19639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smtClean="0">
                <a:solidFill>
                  <a:srgbClr val="660066"/>
                </a:solidFill>
                <a:latin typeface="Arial" panose="020B0604020202020204" pitchFamily="34" charset="0"/>
                <a:cs typeface="Arial" panose="020B0604020202020204" pitchFamily="34" charset="0"/>
              </a:rPr>
              <a:t>What </a:t>
            </a:r>
            <a:r>
              <a:rPr lang="en-US" altLang="en-US" sz="2400" dirty="0">
                <a:solidFill>
                  <a:srgbClr val="660066"/>
                </a:solidFill>
                <a:latin typeface="Arial" panose="020B0604020202020204" pitchFamily="34" charset="0"/>
                <a:cs typeface="Arial" panose="020B0604020202020204" pitchFamily="34" charset="0"/>
              </a:rPr>
              <a:t>we see</a:t>
            </a:r>
            <a:endParaRPr lang="en-US" altLang="en-US" sz="2400" dirty="0">
              <a:latin typeface="Arial" panose="020B0604020202020204" pitchFamily="34" charset="0"/>
              <a:cs typeface="Arial" panose="020B0604020202020204" pitchFamily="34" charset="0"/>
            </a:endParaRPr>
          </a:p>
        </p:txBody>
      </p:sp>
      <p:sp>
        <p:nvSpPr>
          <p:cNvPr id="193544" name="Text Box 8"/>
          <p:cNvSpPr txBox="1">
            <a:spLocks noChangeArrowheads="1"/>
          </p:cNvSpPr>
          <p:nvPr/>
        </p:nvSpPr>
        <p:spPr bwMode="auto">
          <a:xfrm>
            <a:off x="851822" y="3339793"/>
            <a:ext cx="24542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solidFill>
                  <a:srgbClr val="CC0000"/>
                </a:solidFill>
                <a:latin typeface="Arial" panose="020B0604020202020204" pitchFamily="34" charset="0"/>
                <a:cs typeface="Arial" panose="020B0604020202020204" pitchFamily="34" charset="0"/>
              </a:rPr>
              <a:t>Collider experiments with high energy electrons and positrons colliding!!!!</a:t>
            </a:r>
            <a:endParaRPr lang="en-US" altLang="en-US" sz="2400" dirty="0">
              <a:latin typeface="Arial" panose="020B0604020202020204" pitchFamily="34" charset="0"/>
              <a:cs typeface="Arial" panose="020B0604020202020204" pitchFamily="34" charset="0"/>
            </a:endParaRPr>
          </a:p>
        </p:txBody>
      </p:sp>
      <p:sp>
        <p:nvSpPr>
          <p:cNvPr id="10"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148</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111049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3540"/>
                                        </p:tgtEl>
                                        <p:attrNameLst>
                                          <p:attrName>style.visibility</p:attrName>
                                        </p:attrNameLst>
                                      </p:cBhvr>
                                      <p:to>
                                        <p:strVal val="visible"/>
                                      </p:to>
                                    </p:set>
                                    <p:anim calcmode="lin" valueType="num">
                                      <p:cBhvr additive="base">
                                        <p:cTn id="7" dur="500" fill="hold"/>
                                        <p:tgtEl>
                                          <p:spTgt spid="193540"/>
                                        </p:tgtEl>
                                        <p:attrNameLst>
                                          <p:attrName>ppt_x</p:attrName>
                                        </p:attrNameLst>
                                      </p:cBhvr>
                                      <p:tavLst>
                                        <p:tav tm="0">
                                          <p:val>
                                            <p:strVal val="0-#ppt_w/2"/>
                                          </p:val>
                                        </p:tav>
                                        <p:tav tm="100000">
                                          <p:val>
                                            <p:strVal val="#ppt_x"/>
                                          </p:val>
                                        </p:tav>
                                      </p:tavLst>
                                    </p:anim>
                                    <p:anim calcmode="lin" valueType="num">
                                      <p:cBhvr additive="base">
                                        <p:cTn id="8" dur="500" fill="hold"/>
                                        <p:tgtEl>
                                          <p:spTgt spid="1935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3544"/>
                                        </p:tgtEl>
                                        <p:attrNameLst>
                                          <p:attrName>style.visibility</p:attrName>
                                        </p:attrNameLst>
                                      </p:cBhvr>
                                      <p:to>
                                        <p:strVal val="visible"/>
                                      </p:to>
                                    </p:set>
                                    <p:anim calcmode="lin" valueType="num">
                                      <p:cBhvr additive="base">
                                        <p:cTn id="13" dur="500" fill="hold"/>
                                        <p:tgtEl>
                                          <p:spTgt spid="193544"/>
                                        </p:tgtEl>
                                        <p:attrNameLst>
                                          <p:attrName>ppt_x</p:attrName>
                                        </p:attrNameLst>
                                      </p:cBhvr>
                                      <p:tavLst>
                                        <p:tav tm="0">
                                          <p:val>
                                            <p:strVal val="0-#ppt_w/2"/>
                                          </p:val>
                                        </p:tav>
                                        <p:tav tm="100000">
                                          <p:val>
                                            <p:strVal val="#ppt_x"/>
                                          </p:val>
                                        </p:tav>
                                      </p:tavLst>
                                    </p:anim>
                                    <p:anim calcmode="lin" valueType="num">
                                      <p:cBhvr additive="base">
                                        <p:cTn id="14" dur="500" fill="hold"/>
                                        <p:tgtEl>
                                          <p:spTgt spid="1935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93541"/>
                                        </p:tgtEl>
                                        <p:attrNameLst>
                                          <p:attrName>style.visibility</p:attrName>
                                        </p:attrNameLst>
                                      </p:cBhvr>
                                      <p:to>
                                        <p:strVal val="visible"/>
                                      </p:to>
                                    </p:set>
                                    <p:anim calcmode="lin" valueType="num">
                                      <p:cBhvr additive="base">
                                        <p:cTn id="19" dur="500" fill="hold"/>
                                        <p:tgtEl>
                                          <p:spTgt spid="193541"/>
                                        </p:tgtEl>
                                        <p:attrNameLst>
                                          <p:attrName>ppt_x</p:attrName>
                                        </p:attrNameLst>
                                      </p:cBhvr>
                                      <p:tavLst>
                                        <p:tav tm="0">
                                          <p:val>
                                            <p:strVal val="#ppt_x"/>
                                          </p:val>
                                        </p:tav>
                                        <p:tav tm="100000">
                                          <p:val>
                                            <p:strVal val="#ppt_x"/>
                                          </p:val>
                                        </p:tav>
                                      </p:tavLst>
                                    </p:anim>
                                    <p:anim calcmode="lin" valueType="num">
                                      <p:cBhvr additive="base">
                                        <p:cTn id="20" dur="500" fill="hold"/>
                                        <p:tgtEl>
                                          <p:spTgt spid="19354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193542"/>
                                        </p:tgtEl>
                                        <p:attrNameLst>
                                          <p:attrName>style.visibility</p:attrName>
                                        </p:attrNameLst>
                                      </p:cBhvr>
                                      <p:to>
                                        <p:strVal val="visible"/>
                                      </p:to>
                                    </p:set>
                                    <p:anim calcmode="lin" valueType="num">
                                      <p:cBhvr additive="base">
                                        <p:cTn id="25" dur="500" fill="hold"/>
                                        <p:tgtEl>
                                          <p:spTgt spid="193542"/>
                                        </p:tgtEl>
                                        <p:attrNameLst>
                                          <p:attrName>ppt_x</p:attrName>
                                        </p:attrNameLst>
                                      </p:cBhvr>
                                      <p:tavLst>
                                        <p:tav tm="0">
                                          <p:val>
                                            <p:strVal val="0-#ppt_w/2"/>
                                          </p:val>
                                        </p:tav>
                                        <p:tav tm="100000">
                                          <p:val>
                                            <p:strVal val="#ppt_x"/>
                                          </p:val>
                                        </p:tav>
                                      </p:tavLst>
                                    </p:anim>
                                    <p:anim calcmode="lin" valueType="num">
                                      <p:cBhvr additive="base">
                                        <p:cTn id="26" dur="500" fill="hold"/>
                                        <p:tgtEl>
                                          <p:spTgt spid="193542"/>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3" fill="hold" grpId="0" nodeType="clickEffect">
                                  <p:stCondLst>
                                    <p:cond delay="0"/>
                                  </p:stCondLst>
                                  <p:childTnLst>
                                    <p:set>
                                      <p:cBhvr>
                                        <p:cTn id="30" dur="1" fill="hold">
                                          <p:stCondLst>
                                            <p:cond delay="0"/>
                                          </p:stCondLst>
                                        </p:cTn>
                                        <p:tgtEl>
                                          <p:spTgt spid="193543"/>
                                        </p:tgtEl>
                                        <p:attrNameLst>
                                          <p:attrName>style.visibility</p:attrName>
                                        </p:attrNameLst>
                                      </p:cBhvr>
                                      <p:to>
                                        <p:strVal val="visible"/>
                                      </p:to>
                                    </p:set>
                                    <p:anim calcmode="lin" valueType="num">
                                      <p:cBhvr additive="base">
                                        <p:cTn id="31" dur="500" fill="hold"/>
                                        <p:tgtEl>
                                          <p:spTgt spid="193543"/>
                                        </p:tgtEl>
                                        <p:attrNameLst>
                                          <p:attrName>ppt_x</p:attrName>
                                        </p:attrNameLst>
                                      </p:cBhvr>
                                      <p:tavLst>
                                        <p:tav tm="0">
                                          <p:val>
                                            <p:strVal val="1+#ppt_w/2"/>
                                          </p:val>
                                        </p:tav>
                                        <p:tav tm="100000">
                                          <p:val>
                                            <p:strVal val="#ppt_x"/>
                                          </p:val>
                                        </p:tav>
                                      </p:tavLst>
                                    </p:anim>
                                    <p:anim calcmode="lin" valueType="num">
                                      <p:cBhvr additive="base">
                                        <p:cTn id="32" dur="500" fill="hold"/>
                                        <p:tgtEl>
                                          <p:spTgt spid="1935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0" grpId="0" autoUpdateAnimBg="0"/>
      <p:bldP spid="193542" grpId="0" autoUpdateAnimBg="0"/>
      <p:bldP spid="193543" grpId="0" autoUpdateAnimBg="0"/>
      <p:bldP spid="193544" grpId="0"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346954" y="615092"/>
            <a:ext cx="8322273" cy="494071"/>
          </a:xfrm>
          <a:solidFill>
            <a:schemeClr val="accent4">
              <a:lumMod val="20000"/>
              <a:lumOff val="80000"/>
            </a:schemeClr>
          </a:solidFill>
        </p:spPr>
        <p:txBody>
          <a:bodyPr>
            <a:normAutofit fontScale="90000"/>
          </a:bodyPr>
          <a:lstStyle/>
          <a:p>
            <a:r>
              <a:rPr lang="en-US" altLang="en-US" sz="2400" b="1" i="1" dirty="0" smtClean="0">
                <a:latin typeface="Arial" panose="020B0604020202020204" pitchFamily="34" charset="0"/>
                <a:cs typeface="Arial" panose="020B0604020202020204" pitchFamily="34" charset="0"/>
              </a:rPr>
              <a:t>Picture of proton from Deep Inelastic Scattering experiments</a:t>
            </a:r>
          </a:p>
        </p:txBody>
      </p:sp>
      <p:pic>
        <p:nvPicPr>
          <p:cNvPr id="217091" name="Picture 3" descr="C:\Docs - Frank\royal society\fig candidates\yosh-p5-dens.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0"/>
            <a:ext cx="40290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2" name="Picture 4" descr="C:\Docs - Frank\lecture topics\summer 2001 lectures\figures\lect 3 &amp; 4\Proton_Inne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0000" y="3558919"/>
            <a:ext cx="2979994" cy="297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3" name="Picture 5" descr="C:\Docs - Frank\lecture topics\summer 2001 lectures\figures\lect 4\dzierbafig6-mo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8958" y="1466258"/>
            <a:ext cx="1610032" cy="163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7096" name="Group 8"/>
          <p:cNvGrpSpPr>
            <a:grpSpLocks/>
          </p:cNvGrpSpPr>
          <p:nvPr/>
        </p:nvGrpSpPr>
        <p:grpSpPr bwMode="auto">
          <a:xfrm>
            <a:off x="5627674" y="1466258"/>
            <a:ext cx="1752600" cy="1752600"/>
            <a:chOff x="2928" y="624"/>
            <a:chExt cx="912" cy="864"/>
          </a:xfrm>
        </p:grpSpPr>
        <p:sp>
          <p:nvSpPr>
            <p:cNvPr id="51208" name="Line 6"/>
            <p:cNvSpPr>
              <a:spLocks noChangeShapeType="1"/>
            </p:cNvSpPr>
            <p:nvPr/>
          </p:nvSpPr>
          <p:spPr bwMode="auto">
            <a:xfrm>
              <a:off x="2976" y="624"/>
              <a:ext cx="864" cy="8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09" name="Line 7"/>
            <p:cNvSpPr>
              <a:spLocks noChangeShapeType="1"/>
            </p:cNvSpPr>
            <p:nvPr/>
          </p:nvSpPr>
          <p:spPr bwMode="auto">
            <a:xfrm rot="5085454">
              <a:off x="2928" y="624"/>
              <a:ext cx="864" cy="8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149</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2504222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217093"/>
                                        </p:tgtEl>
                                        <p:attrNameLst>
                                          <p:attrName>style.visibility</p:attrName>
                                        </p:attrNameLst>
                                      </p:cBhvr>
                                      <p:to>
                                        <p:strVal val="visible"/>
                                      </p:to>
                                    </p:set>
                                    <p:anim calcmode="lin" valueType="num">
                                      <p:cBhvr additive="base">
                                        <p:cTn id="7" dur="500" fill="hold"/>
                                        <p:tgtEl>
                                          <p:spTgt spid="217093"/>
                                        </p:tgtEl>
                                        <p:attrNameLst>
                                          <p:attrName>ppt_x</p:attrName>
                                        </p:attrNameLst>
                                      </p:cBhvr>
                                      <p:tavLst>
                                        <p:tav tm="0">
                                          <p:val>
                                            <p:strVal val="1+#ppt_w/2"/>
                                          </p:val>
                                        </p:tav>
                                        <p:tav tm="100000">
                                          <p:val>
                                            <p:strVal val="#ppt_x"/>
                                          </p:val>
                                        </p:tav>
                                      </p:tavLst>
                                    </p:anim>
                                    <p:anim calcmode="lin" valueType="num">
                                      <p:cBhvr additive="base">
                                        <p:cTn id="8" dur="500" fill="hold"/>
                                        <p:tgtEl>
                                          <p:spTgt spid="21709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nodeType="clickEffect">
                                  <p:stCondLst>
                                    <p:cond delay="0"/>
                                  </p:stCondLst>
                                  <p:childTnLst>
                                    <p:set>
                                      <p:cBhvr>
                                        <p:cTn id="12" dur="1" fill="hold">
                                          <p:stCondLst>
                                            <p:cond delay="0"/>
                                          </p:stCondLst>
                                        </p:cTn>
                                        <p:tgtEl>
                                          <p:spTgt spid="217091"/>
                                        </p:tgtEl>
                                        <p:attrNameLst>
                                          <p:attrName>style.visibility</p:attrName>
                                        </p:attrNameLst>
                                      </p:cBhvr>
                                      <p:to>
                                        <p:strVal val="visible"/>
                                      </p:to>
                                    </p:set>
                                    <p:anim calcmode="lin" valueType="num">
                                      <p:cBhvr additive="base">
                                        <p:cTn id="13" dur="500" fill="hold"/>
                                        <p:tgtEl>
                                          <p:spTgt spid="217091"/>
                                        </p:tgtEl>
                                        <p:attrNameLst>
                                          <p:attrName>ppt_x</p:attrName>
                                        </p:attrNameLst>
                                      </p:cBhvr>
                                      <p:tavLst>
                                        <p:tav tm="0">
                                          <p:val>
                                            <p:strVal val="0-#ppt_w/2"/>
                                          </p:val>
                                        </p:tav>
                                        <p:tav tm="100000">
                                          <p:val>
                                            <p:strVal val="#ppt_x"/>
                                          </p:val>
                                        </p:tav>
                                      </p:tavLst>
                                    </p:anim>
                                    <p:anim calcmode="lin" valueType="num">
                                      <p:cBhvr additive="base">
                                        <p:cTn id="14" dur="500" fill="hold"/>
                                        <p:tgtEl>
                                          <p:spTgt spid="21709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nodeType="clickEffect">
                                  <p:stCondLst>
                                    <p:cond delay="0"/>
                                  </p:stCondLst>
                                  <p:childTnLst>
                                    <p:set>
                                      <p:cBhvr>
                                        <p:cTn id="18" dur="1" fill="hold">
                                          <p:stCondLst>
                                            <p:cond delay="0"/>
                                          </p:stCondLst>
                                        </p:cTn>
                                        <p:tgtEl>
                                          <p:spTgt spid="217096"/>
                                        </p:tgtEl>
                                        <p:attrNameLst>
                                          <p:attrName>style.visibility</p:attrName>
                                        </p:attrNameLst>
                                      </p:cBhvr>
                                      <p:to>
                                        <p:strVal val="visible"/>
                                      </p:to>
                                    </p:set>
                                    <p:anim calcmode="lin" valueType="num">
                                      <p:cBhvr additive="base">
                                        <p:cTn id="19" dur="500" fill="hold"/>
                                        <p:tgtEl>
                                          <p:spTgt spid="217096"/>
                                        </p:tgtEl>
                                        <p:attrNameLst>
                                          <p:attrName>ppt_x</p:attrName>
                                        </p:attrNameLst>
                                      </p:cBhvr>
                                      <p:tavLst>
                                        <p:tav tm="0">
                                          <p:val>
                                            <p:strVal val="0-#ppt_w/2"/>
                                          </p:val>
                                        </p:tav>
                                        <p:tav tm="100000">
                                          <p:val>
                                            <p:strVal val="#ppt_x"/>
                                          </p:val>
                                        </p:tav>
                                      </p:tavLst>
                                    </p:anim>
                                    <p:anim calcmode="lin" valueType="num">
                                      <p:cBhvr additive="base">
                                        <p:cTn id="20" dur="500" fill="hold"/>
                                        <p:tgtEl>
                                          <p:spTgt spid="217096"/>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5" fill="hold" nodeType="clickEffect">
                                  <p:stCondLst>
                                    <p:cond delay="0"/>
                                  </p:stCondLst>
                                  <p:childTnLst>
                                    <p:set>
                                      <p:cBhvr>
                                        <p:cTn id="24" dur="1" fill="hold">
                                          <p:stCondLst>
                                            <p:cond delay="0"/>
                                          </p:stCondLst>
                                        </p:cTn>
                                        <p:tgtEl>
                                          <p:spTgt spid="217092"/>
                                        </p:tgtEl>
                                        <p:attrNameLst>
                                          <p:attrName>style.visibility</p:attrName>
                                        </p:attrNameLst>
                                      </p:cBhvr>
                                      <p:to>
                                        <p:strVal val="visible"/>
                                      </p:to>
                                    </p:set>
                                    <p:animEffect transition="in" filter="checkerboard(down)">
                                      <p:cBhvr>
                                        <p:cTn id="25" dur="500"/>
                                        <p:tgtEl>
                                          <p:spTgt spid="217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Physics  224 - Lecture 1</a:t>
            </a:r>
            <a:endParaRPr lang="en-US"/>
          </a:p>
        </p:txBody>
      </p:sp>
      <p:sp>
        <p:nvSpPr>
          <p:cNvPr id="5" name="Slide Number Placeholder 4"/>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15</a:t>
            </a:fld>
            <a:endParaRPr kumimoji="0" lang="en-US" dirty="0">
              <a:solidFill>
                <a:srgbClr val="FFFFFF"/>
              </a:solidFill>
            </a:endParaRPr>
          </a:p>
        </p:txBody>
      </p:sp>
      <p:sp>
        <p:nvSpPr>
          <p:cNvPr id="11" name="TextBox 10"/>
          <p:cNvSpPr txBox="1"/>
          <p:nvPr/>
        </p:nvSpPr>
        <p:spPr>
          <a:xfrm>
            <a:off x="565254" y="5609391"/>
            <a:ext cx="2707793" cy="707886"/>
          </a:xfrm>
          <a:prstGeom prst="rect">
            <a:avLst/>
          </a:prstGeom>
          <a:noFill/>
        </p:spPr>
        <p:txBody>
          <a:bodyPr wrap="none" rtlCol="0">
            <a:spAutoFit/>
          </a:bodyPr>
          <a:lstStyle/>
          <a:p>
            <a:pPr algn="ctr"/>
            <a:r>
              <a:rPr lang="en-US" sz="2000" b="1" dirty="0"/>
              <a:t>Discovery</a:t>
            </a:r>
          </a:p>
          <a:p>
            <a:pPr algn="ctr"/>
            <a:r>
              <a:rPr lang="en-US" sz="2000" b="1" dirty="0"/>
              <a:t>Neutrinos from a Blazar</a:t>
            </a:r>
          </a:p>
        </p:txBody>
      </p:sp>
      <p:sp>
        <p:nvSpPr>
          <p:cNvPr id="13" name="TextBox 12"/>
          <p:cNvSpPr txBox="1"/>
          <p:nvPr/>
        </p:nvSpPr>
        <p:spPr>
          <a:xfrm>
            <a:off x="5606245" y="5452824"/>
            <a:ext cx="1703415" cy="707886"/>
          </a:xfrm>
          <a:prstGeom prst="rect">
            <a:avLst/>
          </a:prstGeom>
          <a:noFill/>
        </p:spPr>
        <p:txBody>
          <a:bodyPr wrap="none" rtlCol="0">
            <a:spAutoFit/>
          </a:bodyPr>
          <a:lstStyle/>
          <a:p>
            <a:pPr algn="ctr"/>
            <a:r>
              <a:rPr lang="en-US" sz="2000" b="1" dirty="0"/>
              <a:t>Discovery</a:t>
            </a:r>
          </a:p>
          <a:p>
            <a:r>
              <a:rPr lang="en-US" sz="2000" b="1" dirty="0"/>
              <a:t>Early Universe</a:t>
            </a:r>
          </a:p>
        </p:txBody>
      </p:sp>
      <p:sp>
        <p:nvSpPr>
          <p:cNvPr id="14" name="TextBox 13"/>
          <p:cNvSpPr txBox="1"/>
          <p:nvPr/>
        </p:nvSpPr>
        <p:spPr>
          <a:xfrm>
            <a:off x="5877669" y="2304192"/>
            <a:ext cx="1048043" cy="707886"/>
          </a:xfrm>
          <a:prstGeom prst="rect">
            <a:avLst/>
          </a:prstGeom>
          <a:noFill/>
        </p:spPr>
        <p:txBody>
          <a:bodyPr wrap="none" rtlCol="0">
            <a:spAutoFit/>
          </a:bodyPr>
          <a:lstStyle/>
          <a:p>
            <a:pPr algn="ctr"/>
            <a:r>
              <a:rPr lang="en-US" sz="2000" b="1" dirty="0"/>
              <a:t>WMAP</a:t>
            </a:r>
          </a:p>
          <a:p>
            <a:pPr algn="ctr"/>
            <a:r>
              <a:rPr lang="en-US" sz="2000" b="1" dirty="0"/>
              <a:t>Satellite</a:t>
            </a:r>
          </a:p>
        </p:txBody>
      </p:sp>
      <p:sp>
        <p:nvSpPr>
          <p:cNvPr id="16" name="TextBox 15"/>
          <p:cNvSpPr txBox="1"/>
          <p:nvPr/>
        </p:nvSpPr>
        <p:spPr>
          <a:xfrm>
            <a:off x="927403" y="2094237"/>
            <a:ext cx="1983492" cy="1015663"/>
          </a:xfrm>
          <a:prstGeom prst="rect">
            <a:avLst/>
          </a:prstGeom>
          <a:noFill/>
        </p:spPr>
        <p:txBody>
          <a:bodyPr wrap="none" rtlCol="0">
            <a:spAutoFit/>
          </a:bodyPr>
          <a:lstStyle/>
          <a:p>
            <a:pPr algn="ctr"/>
            <a:r>
              <a:rPr lang="en-US" sz="2000" b="1" dirty="0"/>
              <a:t>ICE CUBE</a:t>
            </a:r>
          </a:p>
          <a:p>
            <a:pPr algn="ctr"/>
            <a:r>
              <a:rPr lang="en-US" sz="2000" b="1" dirty="0"/>
              <a:t>High Technology </a:t>
            </a:r>
          </a:p>
          <a:p>
            <a:pPr algn="ctr"/>
            <a:r>
              <a:rPr lang="en-US" sz="2000" b="1" dirty="0"/>
              <a:t>South Pole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18" y="3184461"/>
            <a:ext cx="3271333" cy="235037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763" y="3109898"/>
            <a:ext cx="4685852" cy="2342926"/>
          </a:xfrm>
          <a:prstGeom prst="rect">
            <a:avLst/>
          </a:prstGeom>
        </p:spPr>
      </p:pic>
      <p:sp>
        <p:nvSpPr>
          <p:cNvPr id="10" name="Rectangle 2"/>
          <p:cNvSpPr txBox="1">
            <a:spLocks noChangeArrowheads="1"/>
          </p:cNvSpPr>
          <p:nvPr/>
        </p:nvSpPr>
        <p:spPr>
          <a:xfrm>
            <a:off x="0" y="0"/>
            <a:ext cx="9143999" cy="66367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15" name="TextBox 14"/>
          <p:cNvSpPr txBox="1"/>
          <p:nvPr/>
        </p:nvSpPr>
        <p:spPr>
          <a:xfrm>
            <a:off x="0" y="678119"/>
            <a:ext cx="9144000" cy="1015663"/>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2800" b="1" i="1" u="sng" dirty="0">
                <a:latin typeface="Adobe Gothic Std B" panose="020B0800000000000000" pitchFamily="34" charset="-128"/>
                <a:ea typeface="Adobe Gothic Std B" panose="020B0800000000000000" pitchFamily="34" charset="-128"/>
              </a:rPr>
              <a:t>MAJOR DISCOVERIES IN PHYSICS/ASTROPHYSICS</a:t>
            </a:r>
          </a:p>
          <a:p>
            <a:pPr algn="ctr"/>
            <a:r>
              <a:rPr lang="en-US" sz="3200" b="1" i="1" dirty="0">
                <a:solidFill>
                  <a:srgbClr val="0070C0"/>
                </a:solidFill>
                <a:latin typeface="+mj-lt"/>
              </a:rPr>
              <a:t>Large-Scale High Technology Projects  </a:t>
            </a:r>
          </a:p>
        </p:txBody>
      </p:sp>
    </p:spTree>
    <p:extLst>
      <p:ext uri="{BB962C8B-B14F-4D97-AF65-F5344CB8AC3E}">
        <p14:creationId xmlns:p14="http://schemas.microsoft.com/office/powerpoint/2010/main" val="315251606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294967" y="1253198"/>
            <a:ext cx="2819400" cy="2743200"/>
          </a:xfrm>
          <a:ln>
            <a:solidFill>
              <a:srgbClr val="FF0000"/>
            </a:solidFill>
            <a:miter lim="800000"/>
            <a:headEnd/>
            <a:tailEnd/>
          </a:ln>
        </p:spPr>
        <p:txBody>
          <a:bodyPr>
            <a:normAutofit/>
          </a:bodyPr>
          <a:lstStyle/>
          <a:p>
            <a:r>
              <a:rPr lang="en-US" altLang="en-US" sz="2400" dirty="0" smtClean="0">
                <a:latin typeface="Arial" panose="020B0604020202020204" pitchFamily="34" charset="0"/>
                <a:cs typeface="Arial" panose="020B0604020202020204" pitchFamily="34" charset="0"/>
              </a:rPr>
              <a:t>Use Quark Density to Calculate p-</a:t>
            </a:r>
            <a:r>
              <a:rPr lang="en-US" altLang="en-US" sz="2400" dirty="0" err="1" smtClean="0">
                <a:latin typeface="Arial" panose="020B0604020202020204" pitchFamily="34" charset="0"/>
                <a:cs typeface="Arial" panose="020B0604020202020204" pitchFamily="34" charset="0"/>
              </a:rPr>
              <a:t>pbar</a:t>
            </a:r>
            <a:r>
              <a:rPr lang="en-US" altLang="en-US" sz="2400" dirty="0" smtClean="0">
                <a:latin typeface="Arial" panose="020B0604020202020204" pitchFamily="34" charset="0"/>
                <a:cs typeface="Arial" panose="020B0604020202020204" pitchFamily="34" charset="0"/>
              </a:rPr>
              <a:t> interaction</a:t>
            </a:r>
          </a:p>
        </p:txBody>
      </p:sp>
      <p:pic>
        <p:nvPicPr>
          <p:cNvPr id="206851" name="Picture 3" descr="C:\Docs - Frank\lecture topics\summer 2001 lectures\figures\lect 4\trans-e-mod2.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087" y="1460090"/>
            <a:ext cx="4869092" cy="4977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860" name="Group 12"/>
          <p:cNvGrpSpPr>
            <a:grpSpLocks/>
          </p:cNvGrpSpPr>
          <p:nvPr/>
        </p:nvGrpSpPr>
        <p:grpSpPr bwMode="auto">
          <a:xfrm>
            <a:off x="346587" y="4380271"/>
            <a:ext cx="2968422" cy="1583711"/>
            <a:chOff x="144" y="2110"/>
            <a:chExt cx="1938" cy="1058"/>
          </a:xfrm>
        </p:grpSpPr>
        <p:grpSp>
          <p:nvGrpSpPr>
            <p:cNvPr id="52231" name="Group 9"/>
            <p:cNvGrpSpPr>
              <a:grpSpLocks/>
            </p:cNvGrpSpPr>
            <p:nvPr/>
          </p:nvGrpSpPr>
          <p:grpSpPr bwMode="auto">
            <a:xfrm>
              <a:off x="144" y="2400"/>
              <a:ext cx="1728" cy="768"/>
              <a:chOff x="144" y="2400"/>
              <a:chExt cx="1728" cy="768"/>
            </a:xfrm>
          </p:grpSpPr>
          <p:pic>
            <p:nvPicPr>
              <p:cNvPr id="52234" name="Picture 5" descr="C:\Docs - Frank\lecture topics\summer 2001 lectures\figures\lect 3 &amp; 4\Proton_Inne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4" y="2400"/>
                <a:ext cx="528"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5" name="Picture 6" descr="C:\Docs - Frank\lecture topics\summer 2001 lectures\figures\lect 3 &amp; 4\Proton_Inne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4" y="2640"/>
                <a:ext cx="528"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6" name="AutoShape 7"/>
              <p:cNvSpPr>
                <a:spLocks noChangeArrowheads="1"/>
              </p:cNvSpPr>
              <p:nvPr/>
            </p:nvSpPr>
            <p:spPr bwMode="auto">
              <a:xfrm>
                <a:off x="576" y="2640"/>
                <a:ext cx="576" cy="48"/>
              </a:xfrm>
              <a:prstGeom prst="rightArrow">
                <a:avLst>
                  <a:gd name="adj1" fmla="val 50000"/>
                  <a:gd name="adj2" fmla="val 30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endParaRPr lang="en-US" altLang="en-US"/>
              </a:p>
            </p:txBody>
          </p:sp>
          <p:sp>
            <p:nvSpPr>
              <p:cNvPr id="52237" name="AutoShape 8"/>
              <p:cNvSpPr>
                <a:spLocks noChangeArrowheads="1"/>
              </p:cNvSpPr>
              <p:nvPr/>
            </p:nvSpPr>
            <p:spPr bwMode="auto">
              <a:xfrm>
                <a:off x="816" y="2832"/>
                <a:ext cx="528" cy="48"/>
              </a:xfrm>
              <a:prstGeom prst="leftArrow">
                <a:avLst>
                  <a:gd name="adj1" fmla="val 50000"/>
                  <a:gd name="adj2" fmla="val 2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endParaRPr lang="en-US" altLang="en-US"/>
              </a:p>
            </p:txBody>
          </p:sp>
        </p:grpSp>
        <p:sp>
          <p:nvSpPr>
            <p:cNvPr id="52232" name="Text Box 10"/>
            <p:cNvSpPr txBox="1">
              <a:spLocks noChangeArrowheads="1"/>
            </p:cNvSpPr>
            <p:nvPr/>
          </p:nvSpPr>
          <p:spPr bwMode="auto">
            <a:xfrm>
              <a:off x="230" y="2110"/>
              <a:ext cx="2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t>p</a:t>
              </a:r>
            </a:p>
          </p:txBody>
        </p:sp>
        <p:sp>
          <p:nvSpPr>
            <p:cNvPr id="52233" name="Text Box 11"/>
            <p:cNvSpPr txBox="1">
              <a:spLocks noChangeArrowheads="1"/>
            </p:cNvSpPr>
            <p:nvPr/>
          </p:nvSpPr>
          <p:spPr bwMode="auto">
            <a:xfrm>
              <a:off x="1296" y="2352"/>
              <a:ext cx="78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dirty="0" smtClean="0"/>
                <a:t>Anti-p</a:t>
              </a:r>
              <a:endParaRPr lang="en-US" altLang="en-US" dirty="0"/>
            </a:p>
          </p:txBody>
        </p:sp>
      </p:grpSp>
      <p:sp>
        <p:nvSpPr>
          <p:cNvPr id="14"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150</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2250080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06860"/>
                                        </p:tgtEl>
                                        <p:attrNameLst>
                                          <p:attrName>style.visibility</p:attrName>
                                        </p:attrNameLst>
                                      </p:cBhvr>
                                      <p:to>
                                        <p:strVal val="visible"/>
                                      </p:to>
                                    </p:set>
                                    <p:animEffect transition="in" filter="blinds(vertical)">
                                      <p:cBhvr>
                                        <p:cTn id="7" dur="500"/>
                                        <p:tgtEl>
                                          <p:spTgt spid="206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06851"/>
                                        </p:tgtEl>
                                        <p:attrNameLst>
                                          <p:attrName>style.visibility</p:attrName>
                                        </p:attrNameLst>
                                      </p:cBhvr>
                                      <p:to>
                                        <p:strVal val="visible"/>
                                      </p:to>
                                    </p:set>
                                    <p:animEffect transition="in" filter="checkerboard(across)">
                                      <p:cBhvr>
                                        <p:cTn id="12" dur="500"/>
                                        <p:tgtEl>
                                          <p:spTgt spid="206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677373" y="627592"/>
            <a:ext cx="5963265" cy="482600"/>
          </a:xfrm>
          <a:solidFill>
            <a:schemeClr val="accent4">
              <a:lumMod val="20000"/>
              <a:lumOff val="80000"/>
            </a:schemeClr>
          </a:solidFill>
        </p:spPr>
        <p:txBody>
          <a:bodyPr>
            <a:normAutofit/>
          </a:bodyPr>
          <a:lstStyle/>
          <a:p>
            <a:r>
              <a:rPr lang="en-US" altLang="en-US" sz="2400" b="1" dirty="0" smtClean="0">
                <a:latin typeface="Arial" panose="020B0604020202020204" pitchFamily="34" charset="0"/>
                <a:cs typeface="Arial" panose="020B0604020202020204" pitchFamily="34" charset="0"/>
              </a:rPr>
              <a:t>u and d Quarks Have Very Low Mass</a:t>
            </a:r>
          </a:p>
        </p:txBody>
      </p:sp>
      <p:sp>
        <p:nvSpPr>
          <p:cNvPr id="196612" name="Text Box 4"/>
          <p:cNvSpPr txBox="1">
            <a:spLocks noChangeArrowheads="1"/>
          </p:cNvSpPr>
          <p:nvPr/>
        </p:nvSpPr>
        <p:spPr bwMode="auto">
          <a:xfrm>
            <a:off x="5057102" y="2076206"/>
            <a:ext cx="4038600" cy="335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Pts</a:t>
            </a:r>
            <a:r>
              <a:rPr lang="en-US" altLang="en-US" sz="2400" dirty="0">
                <a:latin typeface="Arial" panose="020B0604020202020204" pitchFamily="34" charset="0"/>
                <a:cs typeface="Arial" panose="020B0604020202020204" pitchFamily="34" charset="0"/>
              </a:rPr>
              <a:t>: calculations of </a:t>
            </a:r>
            <a:r>
              <a:rPr lang="en-US" altLang="en-US" sz="2400" dirty="0" smtClean="0">
                <a:latin typeface="Arial" panose="020B0604020202020204" pitchFamily="34" charset="0"/>
                <a:cs typeface="Arial" panose="020B0604020202020204" pitchFamily="34" charset="0"/>
              </a:rPr>
              <a:t>mesons </a:t>
            </a:r>
            <a:r>
              <a:rPr lang="en-US" altLang="en-US" sz="2400" dirty="0">
                <a:latin typeface="Arial" panose="020B0604020202020204" pitchFamily="34" charset="0"/>
                <a:cs typeface="Arial" panose="020B0604020202020204" pitchFamily="34" charset="0"/>
              </a:rPr>
              <a:t>and baryon masses, assuming </a:t>
            </a:r>
            <a:r>
              <a:rPr lang="en-US" altLang="en-US" sz="2400" i="1" dirty="0">
                <a:latin typeface="Arial" panose="020B0604020202020204" pitchFamily="34" charset="0"/>
                <a:cs typeface="Arial" panose="020B0604020202020204" pitchFamily="34" charset="0"/>
              </a:rPr>
              <a:t>u</a:t>
            </a:r>
            <a:r>
              <a:rPr lang="en-US" altLang="en-US" sz="2400" dirty="0">
                <a:latin typeface="Arial" panose="020B0604020202020204" pitchFamily="34" charset="0"/>
                <a:cs typeface="Arial" panose="020B0604020202020204" pitchFamily="34" charset="0"/>
              </a:rPr>
              <a:t> and </a:t>
            </a:r>
            <a:r>
              <a:rPr lang="en-US" altLang="en-US" sz="2400" i="1" dirty="0">
                <a:latin typeface="Arial" panose="020B0604020202020204" pitchFamily="34" charset="0"/>
                <a:cs typeface="Arial" panose="020B0604020202020204" pitchFamily="34" charset="0"/>
              </a:rPr>
              <a:t>d</a:t>
            </a:r>
            <a:r>
              <a:rPr lang="en-US" altLang="en-US" sz="2400" dirty="0">
                <a:latin typeface="Arial" panose="020B0604020202020204" pitchFamily="34" charset="0"/>
                <a:cs typeface="Arial" panose="020B0604020202020204" pitchFamily="34" charset="0"/>
              </a:rPr>
              <a:t> quarks m=0.</a:t>
            </a:r>
          </a:p>
          <a:p>
            <a:pPr marL="342900" indent="-342900">
              <a:spcAft>
                <a:spcPts val="1200"/>
              </a:spcAft>
              <a:buFont typeface="Arial" panose="020B0604020202020204" pitchFamily="34" charset="0"/>
              <a:buChar char="•"/>
            </a:pPr>
            <a:r>
              <a:rPr lang="en-US" altLang="en-US" sz="2400" dirty="0" smtClean="0">
                <a:latin typeface="Arial" panose="020B0604020202020204" pitchFamily="34" charset="0"/>
                <a:cs typeface="Arial" panose="020B0604020202020204" pitchFamily="34" charset="0"/>
              </a:rPr>
              <a:t>Lines</a:t>
            </a:r>
            <a:r>
              <a:rPr lang="en-US" altLang="en-US" sz="2400" dirty="0">
                <a:latin typeface="Arial" panose="020B0604020202020204" pitchFamily="34" charset="0"/>
                <a:cs typeface="Arial" panose="020B0604020202020204" pitchFamily="34" charset="0"/>
              </a:rPr>
              <a:t>: actual values.</a:t>
            </a:r>
          </a:p>
          <a:p>
            <a:pPr marL="342900" indent="-342900">
              <a:spcAft>
                <a:spcPts val="1200"/>
              </a:spcAft>
              <a:buFont typeface="Arial" panose="020B0604020202020204" pitchFamily="34" charset="0"/>
              <a:buChar char="•"/>
            </a:pPr>
            <a:r>
              <a:rPr lang="en-US" altLang="en-US" sz="2400" dirty="0" smtClean="0">
                <a:solidFill>
                  <a:srgbClr val="0033CC"/>
                </a:solidFill>
                <a:latin typeface="Arial" panose="020B0604020202020204" pitchFamily="34" charset="0"/>
                <a:cs typeface="Arial" panose="020B0604020202020204" pitchFamily="34" charset="0"/>
              </a:rPr>
              <a:t>Masses </a:t>
            </a:r>
            <a:r>
              <a:rPr lang="en-US" altLang="en-US" sz="2400" dirty="0">
                <a:solidFill>
                  <a:srgbClr val="0033CC"/>
                </a:solidFill>
                <a:latin typeface="Arial" panose="020B0604020202020204" pitchFamily="34" charset="0"/>
                <a:cs typeface="Arial" panose="020B0604020202020204" pitchFamily="34" charset="0"/>
              </a:rPr>
              <a:t>of u and d probably of order few MeV </a:t>
            </a:r>
          </a:p>
        </p:txBody>
      </p:sp>
      <p:grpSp>
        <p:nvGrpSpPr>
          <p:cNvPr id="196622" name="Group 14"/>
          <p:cNvGrpSpPr>
            <a:grpSpLocks/>
          </p:cNvGrpSpPr>
          <p:nvPr/>
        </p:nvGrpSpPr>
        <p:grpSpPr bwMode="auto">
          <a:xfrm>
            <a:off x="302342" y="1482213"/>
            <a:ext cx="4631968" cy="4977581"/>
            <a:chOff x="2736" y="1248"/>
            <a:chExt cx="2716" cy="2321"/>
          </a:xfrm>
        </p:grpSpPr>
        <p:pic>
          <p:nvPicPr>
            <p:cNvPr id="54278" name="Picture 3" descr="C:\Docs - Frank\lecture topics\summer 2001 lectures\figures\lect 4\wilczek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6" y="1296"/>
              <a:ext cx="2716" cy="2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Text Box 5"/>
            <p:cNvSpPr txBox="1">
              <a:spLocks noChangeArrowheads="1"/>
            </p:cNvSpPr>
            <p:nvPr/>
          </p:nvSpPr>
          <p:spPr bwMode="auto">
            <a:xfrm>
              <a:off x="5136" y="2064"/>
              <a:ext cx="288" cy="32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sym typeface="Symbol" panose="05050102010706020507" pitchFamily="18" charset="2"/>
                </a:rPr>
                <a:t></a:t>
              </a:r>
              <a:endParaRPr lang="en-US" altLang="en-US"/>
            </a:p>
          </p:txBody>
        </p:sp>
        <p:sp>
          <p:nvSpPr>
            <p:cNvPr id="54280" name="Text Box 6"/>
            <p:cNvSpPr txBox="1">
              <a:spLocks noChangeArrowheads="1"/>
            </p:cNvSpPr>
            <p:nvPr/>
          </p:nvSpPr>
          <p:spPr bwMode="auto">
            <a:xfrm>
              <a:off x="3552" y="2208"/>
              <a:ext cx="233" cy="32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sym typeface="Symbol" panose="05050102010706020507" pitchFamily="18" charset="2"/>
                </a:rPr>
                <a:t></a:t>
              </a:r>
            </a:p>
          </p:txBody>
        </p:sp>
        <p:sp>
          <p:nvSpPr>
            <p:cNvPr id="54281" name="Text Box 7"/>
            <p:cNvSpPr txBox="1">
              <a:spLocks noChangeArrowheads="1"/>
            </p:cNvSpPr>
            <p:nvPr/>
          </p:nvSpPr>
          <p:spPr bwMode="auto">
            <a:xfrm>
              <a:off x="3936" y="2112"/>
              <a:ext cx="270" cy="32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sym typeface="Symbol" panose="05050102010706020507" pitchFamily="18" charset="2"/>
                </a:rPr>
                <a:t></a:t>
              </a:r>
            </a:p>
          </p:txBody>
        </p:sp>
        <p:sp>
          <p:nvSpPr>
            <p:cNvPr id="54282" name="Text Box 8"/>
            <p:cNvSpPr txBox="1">
              <a:spLocks noChangeArrowheads="1"/>
            </p:cNvSpPr>
            <p:nvPr/>
          </p:nvSpPr>
          <p:spPr bwMode="auto">
            <a:xfrm>
              <a:off x="4176" y="2016"/>
              <a:ext cx="249" cy="3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sym typeface="Symbol" panose="05050102010706020507" pitchFamily="18" charset="2"/>
                </a:rPr>
                <a:t></a:t>
              </a:r>
            </a:p>
          </p:txBody>
        </p:sp>
        <p:sp>
          <p:nvSpPr>
            <p:cNvPr id="54283" name="Text Box 9"/>
            <p:cNvSpPr txBox="1">
              <a:spLocks noChangeArrowheads="1"/>
            </p:cNvSpPr>
            <p:nvPr/>
          </p:nvSpPr>
          <p:spPr bwMode="auto">
            <a:xfrm>
              <a:off x="4358" y="1814"/>
              <a:ext cx="260" cy="32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sym typeface="Symbol" panose="05050102010706020507" pitchFamily="18" charset="2"/>
                </a:rPr>
                <a:t></a:t>
              </a:r>
            </a:p>
          </p:txBody>
        </p:sp>
        <p:sp>
          <p:nvSpPr>
            <p:cNvPr id="54284" name="Rectangle 11"/>
            <p:cNvSpPr>
              <a:spLocks noChangeArrowheads="1"/>
            </p:cNvSpPr>
            <p:nvPr/>
          </p:nvSpPr>
          <p:spPr bwMode="auto">
            <a:xfrm>
              <a:off x="4560" y="1776"/>
              <a:ext cx="253" cy="3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sym typeface="Symbol" panose="05050102010706020507" pitchFamily="18" charset="2"/>
                </a:rPr>
                <a:t></a:t>
              </a:r>
            </a:p>
          </p:txBody>
        </p:sp>
        <p:sp>
          <p:nvSpPr>
            <p:cNvPr id="54285" name="Text Box 12"/>
            <p:cNvSpPr txBox="1">
              <a:spLocks noChangeArrowheads="1"/>
            </p:cNvSpPr>
            <p:nvPr/>
          </p:nvSpPr>
          <p:spPr bwMode="auto">
            <a:xfrm>
              <a:off x="4704" y="2592"/>
              <a:ext cx="384" cy="32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dirty="0">
                  <a:sym typeface="Symbol" panose="05050102010706020507" pitchFamily="18" charset="2"/>
                </a:rPr>
                <a:t>*</a:t>
              </a:r>
            </a:p>
          </p:txBody>
        </p:sp>
        <p:sp>
          <p:nvSpPr>
            <p:cNvPr id="54286" name="Text Box 13"/>
            <p:cNvSpPr txBox="1">
              <a:spLocks noChangeArrowheads="1"/>
            </p:cNvSpPr>
            <p:nvPr/>
          </p:nvSpPr>
          <p:spPr bwMode="auto">
            <a:xfrm>
              <a:off x="4848" y="1248"/>
              <a:ext cx="394" cy="3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a:sym typeface="Symbol" panose="05050102010706020507" pitchFamily="18" charset="2"/>
                </a:rPr>
                <a:t>*</a:t>
              </a:r>
            </a:p>
          </p:txBody>
        </p:sp>
      </p:grpSp>
      <p:sp>
        <p:nvSpPr>
          <p:cNvPr id="15"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3</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151</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686023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196622"/>
                                        </p:tgtEl>
                                        <p:attrNameLst>
                                          <p:attrName>style.visibility</p:attrName>
                                        </p:attrNameLst>
                                      </p:cBhvr>
                                      <p:to>
                                        <p:strVal val="visible"/>
                                      </p:to>
                                    </p:set>
                                    <p:anim calcmode="lin" valueType="num">
                                      <p:cBhvr additive="base">
                                        <p:cTn id="7" dur="500" fill="hold"/>
                                        <p:tgtEl>
                                          <p:spTgt spid="196622"/>
                                        </p:tgtEl>
                                        <p:attrNameLst>
                                          <p:attrName>ppt_x</p:attrName>
                                        </p:attrNameLst>
                                      </p:cBhvr>
                                      <p:tavLst>
                                        <p:tav tm="0">
                                          <p:val>
                                            <p:strVal val="1+#ppt_w/2"/>
                                          </p:val>
                                        </p:tav>
                                        <p:tav tm="100000">
                                          <p:val>
                                            <p:strVal val="#ppt_x"/>
                                          </p:val>
                                        </p:tav>
                                      </p:tavLst>
                                    </p:anim>
                                    <p:anim calcmode="lin" valueType="num">
                                      <p:cBhvr additive="base">
                                        <p:cTn id="8" dur="500" fill="hold"/>
                                        <p:tgtEl>
                                          <p:spTgt spid="19662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96612"/>
                                        </p:tgtEl>
                                        <p:attrNameLst>
                                          <p:attrName>style.visibility</p:attrName>
                                        </p:attrNameLst>
                                      </p:cBhvr>
                                      <p:to>
                                        <p:strVal val="visible"/>
                                      </p:to>
                                    </p:set>
                                    <p:anim calcmode="lin" valueType="num">
                                      <p:cBhvr additive="base">
                                        <p:cTn id="13" dur="500" fill="hold"/>
                                        <p:tgtEl>
                                          <p:spTgt spid="196612"/>
                                        </p:tgtEl>
                                        <p:attrNameLst>
                                          <p:attrName>ppt_x</p:attrName>
                                        </p:attrNameLst>
                                      </p:cBhvr>
                                      <p:tavLst>
                                        <p:tav tm="0">
                                          <p:val>
                                            <p:strVal val="0-#ppt_w/2"/>
                                          </p:val>
                                        </p:tav>
                                        <p:tav tm="100000">
                                          <p:val>
                                            <p:strVal val="#ppt_x"/>
                                          </p:val>
                                        </p:tav>
                                      </p:tavLst>
                                    </p:anim>
                                    <p:anim calcmode="lin" valueType="num">
                                      <p:cBhvr additive="base">
                                        <p:cTn id="14" dur="500" fill="hold"/>
                                        <p:tgtEl>
                                          <p:spTgt spid="1966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utoUpdateAnimBg="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1010265" y="582561"/>
            <a:ext cx="6540909" cy="567813"/>
          </a:xfrm>
          <a:solidFill>
            <a:schemeClr val="accent4">
              <a:lumMod val="20000"/>
              <a:lumOff val="80000"/>
            </a:schemeClr>
          </a:solidFill>
        </p:spPr>
        <p:txBody>
          <a:bodyPr>
            <a:normAutofit/>
          </a:bodyPr>
          <a:lstStyle/>
          <a:p>
            <a:r>
              <a:rPr lang="en-US" altLang="en-US" sz="2400" b="1" i="1" dirty="0" smtClean="0">
                <a:latin typeface="Arial" panose="020B0604020202020204" pitchFamily="34" charset="0"/>
                <a:cs typeface="Arial" panose="020B0604020202020204" pitchFamily="34" charset="0"/>
              </a:rPr>
              <a:t>All Agree that QCD is a Very Elegant Theory</a:t>
            </a:r>
          </a:p>
        </p:txBody>
      </p:sp>
      <p:pic>
        <p:nvPicPr>
          <p:cNvPr id="198659" name="Picture 3" descr="C:\Docs - Frank\lecture topics\summer 2001 lectures\figures\lect 4\wilczek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312" y="1474839"/>
            <a:ext cx="7412427" cy="3657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0" name="Text Box 4"/>
          <p:cNvSpPr txBox="1">
            <a:spLocks noChangeArrowheads="1"/>
          </p:cNvSpPr>
          <p:nvPr/>
        </p:nvSpPr>
        <p:spPr bwMode="auto">
          <a:xfrm>
            <a:off x="1939373" y="5316793"/>
            <a:ext cx="46826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smtClean="0">
                <a:latin typeface="Arial" panose="020B0604020202020204" pitchFamily="34" charset="0"/>
                <a:cs typeface="Arial" panose="020B0604020202020204" pitchFamily="34" charset="0"/>
              </a:rPr>
              <a:t>D Gross, F </a:t>
            </a:r>
            <a:r>
              <a:rPr lang="en-US" altLang="en-US" sz="2400" dirty="0" err="1" smtClean="0">
                <a:latin typeface="Arial" panose="020B0604020202020204" pitchFamily="34" charset="0"/>
                <a:cs typeface="Arial" panose="020B0604020202020204" pitchFamily="34" charset="0"/>
              </a:rPr>
              <a:t>Wilzek</a:t>
            </a:r>
            <a:r>
              <a:rPr lang="en-US" altLang="en-US" sz="2400" dirty="0" smtClean="0">
                <a:latin typeface="Arial" panose="020B0604020202020204" pitchFamily="34" charset="0"/>
                <a:cs typeface="Arial" panose="020B0604020202020204" pitchFamily="34" charset="0"/>
              </a:rPr>
              <a:t> and D </a:t>
            </a:r>
            <a:r>
              <a:rPr lang="en-US" altLang="en-US" sz="2400" dirty="0" err="1" smtClean="0">
                <a:latin typeface="Arial" panose="020B0604020202020204" pitchFamily="34" charset="0"/>
                <a:cs typeface="Arial" panose="020B0604020202020204" pitchFamily="34" charset="0"/>
              </a:rPr>
              <a:t>Politzer</a:t>
            </a:r>
            <a:endParaRPr lang="en-US" altLang="en-US" sz="2400" dirty="0">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152</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237874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98660"/>
                                        </p:tgtEl>
                                        <p:attrNameLst>
                                          <p:attrName>style.visibility</p:attrName>
                                        </p:attrNameLst>
                                      </p:cBhvr>
                                      <p:to>
                                        <p:strVal val="visible"/>
                                      </p:to>
                                    </p:set>
                                    <p:anim calcmode="lin" valueType="num">
                                      <p:cBhvr additive="base">
                                        <p:cTn id="7" dur="500" fill="hold"/>
                                        <p:tgtEl>
                                          <p:spTgt spid="198660"/>
                                        </p:tgtEl>
                                        <p:attrNameLst>
                                          <p:attrName>ppt_x</p:attrName>
                                        </p:attrNameLst>
                                      </p:cBhvr>
                                      <p:tavLst>
                                        <p:tav tm="0">
                                          <p:val>
                                            <p:strVal val="1+#ppt_w/2"/>
                                          </p:val>
                                        </p:tav>
                                        <p:tav tm="100000">
                                          <p:val>
                                            <p:strVal val="#ppt_x"/>
                                          </p:val>
                                        </p:tav>
                                      </p:tavLst>
                                    </p:anim>
                                    <p:anim calcmode="lin" valueType="num">
                                      <p:cBhvr additive="base">
                                        <p:cTn id="8" dur="500" fill="hold"/>
                                        <p:tgtEl>
                                          <p:spTgt spid="19866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8659"/>
                                        </p:tgtEl>
                                        <p:attrNameLst>
                                          <p:attrName>style.visibility</p:attrName>
                                        </p:attrNameLst>
                                      </p:cBhvr>
                                      <p:to>
                                        <p:strVal val="visible"/>
                                      </p:to>
                                    </p:set>
                                    <p:anim calcmode="lin" valueType="num">
                                      <p:cBhvr additive="base">
                                        <p:cTn id="13" dur="500" fill="hold"/>
                                        <p:tgtEl>
                                          <p:spTgt spid="198659"/>
                                        </p:tgtEl>
                                        <p:attrNameLst>
                                          <p:attrName>ppt_x</p:attrName>
                                        </p:attrNameLst>
                                      </p:cBhvr>
                                      <p:tavLst>
                                        <p:tav tm="0">
                                          <p:val>
                                            <p:strVal val="0-#ppt_w/2"/>
                                          </p:val>
                                        </p:tav>
                                        <p:tav tm="100000">
                                          <p:val>
                                            <p:strVal val="#ppt_x"/>
                                          </p:val>
                                        </p:tav>
                                      </p:tavLst>
                                    </p:anim>
                                    <p:anim calcmode="lin" valueType="num">
                                      <p:cBhvr additive="base">
                                        <p:cTn id="14" dur="500" fill="hold"/>
                                        <p:tgtEl>
                                          <p:spTgt spid="1986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0" grpId="0"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0" y="634180"/>
            <a:ext cx="9070258" cy="508819"/>
          </a:xfrm>
          <a:solidFill>
            <a:schemeClr val="accent4">
              <a:lumMod val="20000"/>
              <a:lumOff val="80000"/>
            </a:schemeClr>
          </a:solidFill>
        </p:spPr>
        <p:txBody>
          <a:bodyPr>
            <a:normAutofit/>
          </a:bodyPr>
          <a:lstStyle/>
          <a:p>
            <a:r>
              <a:rPr lang="en-US" altLang="en-US" sz="2400" b="1" i="1" dirty="0" smtClean="0">
                <a:latin typeface="Arial" panose="020B0604020202020204" pitchFamily="34" charset="0"/>
                <a:cs typeface="Arial" panose="020B0604020202020204" pitchFamily="34" charset="0"/>
              </a:rPr>
              <a:t>All Agree That Nucleon Not Simple: A Very Dynamic System</a:t>
            </a:r>
          </a:p>
        </p:txBody>
      </p:sp>
      <p:pic>
        <p:nvPicPr>
          <p:cNvPr id="199683" name="Picture 3" descr="C:\Docs - Frank\lecture topics\summer 2001 lectures\figures\lect 4\dzierbafig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781" y="1602658"/>
            <a:ext cx="3505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4" name="Picture 4" descr="C:\Docs - Frank\lecture topics\summer 2001 lectures\figures\lect 3 &amp; 4\Proton_Inne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852" y="1688690"/>
            <a:ext cx="3200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685" name="Text Box 5"/>
          <p:cNvSpPr txBox="1">
            <a:spLocks noChangeArrowheads="1"/>
          </p:cNvSpPr>
          <p:nvPr/>
        </p:nvSpPr>
        <p:spPr bwMode="auto">
          <a:xfrm>
            <a:off x="942667" y="5206180"/>
            <a:ext cx="69538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Lots and Lots of Low Mass Quarks (few MeV) </a:t>
            </a:r>
          </a:p>
          <a:p>
            <a:r>
              <a:rPr lang="en-US" altLang="en-US" sz="2400" dirty="0">
                <a:latin typeface="Arial" panose="020B0604020202020204" pitchFamily="34" charset="0"/>
                <a:cs typeface="Arial" panose="020B0604020202020204" pitchFamily="34" charset="0"/>
              </a:rPr>
              <a:t>and Gluons (zero MeV) Travelling </a:t>
            </a:r>
            <a:r>
              <a:rPr lang="en-US" altLang="en-US" sz="2400" dirty="0" err="1">
                <a:latin typeface="Arial" panose="020B0604020202020204" pitchFamily="34" charset="0"/>
                <a:cs typeface="Arial" panose="020B0604020202020204" pitchFamily="34" charset="0"/>
              </a:rPr>
              <a:t>Relativistically</a:t>
            </a:r>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(total energy = proton mass = 1 GeV</a:t>
            </a:r>
          </a:p>
        </p:txBody>
      </p:sp>
      <p:sp>
        <p:nvSpPr>
          <p:cNvPr id="7"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153</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762229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99683"/>
                                        </p:tgtEl>
                                        <p:attrNameLst>
                                          <p:attrName>style.visibility</p:attrName>
                                        </p:attrNameLst>
                                      </p:cBhvr>
                                      <p:to>
                                        <p:strVal val="visible"/>
                                      </p:to>
                                    </p:set>
                                    <p:animEffect transition="in" filter="checkerboard(across)">
                                      <p:cBhvr>
                                        <p:cTn id="7" dur="500"/>
                                        <p:tgtEl>
                                          <p:spTgt spid="1996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5" fill="hold" nodeType="clickEffect">
                                  <p:stCondLst>
                                    <p:cond delay="0"/>
                                  </p:stCondLst>
                                  <p:childTnLst>
                                    <p:set>
                                      <p:cBhvr>
                                        <p:cTn id="11" dur="1" fill="hold">
                                          <p:stCondLst>
                                            <p:cond delay="0"/>
                                          </p:stCondLst>
                                        </p:cTn>
                                        <p:tgtEl>
                                          <p:spTgt spid="199684"/>
                                        </p:tgtEl>
                                        <p:attrNameLst>
                                          <p:attrName>style.visibility</p:attrName>
                                        </p:attrNameLst>
                                      </p:cBhvr>
                                      <p:to>
                                        <p:strVal val="visible"/>
                                      </p:to>
                                    </p:set>
                                    <p:animEffect transition="in" filter="checkerboard(down)">
                                      <p:cBhvr>
                                        <p:cTn id="12" dur="500"/>
                                        <p:tgtEl>
                                          <p:spTgt spid="1996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9685">
                                            <p:txEl>
                                              <p:pRg st="0" end="0"/>
                                            </p:txEl>
                                          </p:spTgt>
                                        </p:tgtEl>
                                        <p:attrNameLst>
                                          <p:attrName>style.visibility</p:attrName>
                                        </p:attrNameLst>
                                      </p:cBhvr>
                                      <p:to>
                                        <p:strVal val="visible"/>
                                      </p:to>
                                    </p:set>
                                    <p:anim calcmode="lin" valueType="num">
                                      <p:cBhvr additive="base">
                                        <p:cTn id="17" dur="500" fill="hold"/>
                                        <p:tgtEl>
                                          <p:spTgt spid="199685">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996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99685">
                                            <p:txEl>
                                              <p:pRg st="1" end="1"/>
                                            </p:txEl>
                                          </p:spTgt>
                                        </p:tgtEl>
                                        <p:attrNameLst>
                                          <p:attrName>style.visibility</p:attrName>
                                        </p:attrNameLst>
                                      </p:cBhvr>
                                      <p:to>
                                        <p:strVal val="visible"/>
                                      </p:to>
                                    </p:set>
                                    <p:anim calcmode="lin" valueType="num">
                                      <p:cBhvr additive="base">
                                        <p:cTn id="23" dur="500" fill="hold"/>
                                        <p:tgtEl>
                                          <p:spTgt spid="199685">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9968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199685">
                                            <p:txEl>
                                              <p:pRg st="2" end="2"/>
                                            </p:txEl>
                                          </p:spTgt>
                                        </p:tgtEl>
                                        <p:attrNameLst>
                                          <p:attrName>style.visibility</p:attrName>
                                        </p:attrNameLst>
                                      </p:cBhvr>
                                      <p:to>
                                        <p:strVal val="visible"/>
                                      </p:to>
                                    </p:set>
                                    <p:anim calcmode="lin" valueType="num">
                                      <p:cBhvr additive="base">
                                        <p:cTn id="29" dur="500" fill="hold"/>
                                        <p:tgtEl>
                                          <p:spTgt spid="199685">
                                            <p:txEl>
                                              <p:pRg st="2" end="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19968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5" grpId="0" build="p" autoUpdateAnimBg="0"/>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7155" name="Picture 3" descr="C:\Docs - Frank\lecture topics\summer 2001 lectures\figures\lect 3 &amp; 4\HERMES_Grafi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361" y="1345676"/>
            <a:ext cx="6747387" cy="460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154" name="Rectangle 2"/>
          <p:cNvSpPr>
            <a:spLocks noGrp="1" noChangeArrowheads="1"/>
          </p:cNvSpPr>
          <p:nvPr>
            <p:ph type="title"/>
          </p:nvPr>
        </p:nvSpPr>
        <p:spPr>
          <a:xfrm>
            <a:off x="4092676" y="5729748"/>
            <a:ext cx="4746523" cy="442452"/>
          </a:xfrm>
          <a:solidFill>
            <a:schemeClr val="bg1"/>
          </a:solidFill>
        </p:spPr>
        <p:txBody>
          <a:bodyPr>
            <a:noAutofit/>
          </a:bodyPr>
          <a:lstStyle/>
          <a:p>
            <a:r>
              <a:rPr lang="en-US" altLang="en-US" sz="2400" dirty="0" smtClean="0">
                <a:latin typeface="Arial" panose="020B0604020202020204" pitchFamily="34" charset="0"/>
                <a:cs typeface="Arial" panose="020B0604020202020204" pitchFamily="34" charset="0"/>
              </a:rPr>
              <a:t>Proton Spin Structure Even More Complicated </a:t>
            </a:r>
            <a:br>
              <a:rPr lang="en-US" altLang="en-US" sz="2400" dirty="0" smtClean="0">
                <a:latin typeface="Arial" panose="020B0604020202020204" pitchFamily="34" charset="0"/>
                <a:cs typeface="Arial" panose="020B0604020202020204" pitchFamily="34" charset="0"/>
              </a:rPr>
            </a:br>
            <a:r>
              <a:rPr lang="en-US" altLang="en-US" sz="2400" dirty="0" smtClean="0">
                <a:latin typeface="Arial" panose="020B0604020202020204" pitchFamily="34" charset="0"/>
                <a:cs typeface="Arial" panose="020B0604020202020204" pitchFamily="34" charset="0"/>
              </a:rPr>
              <a:t>Not like the Quark Model</a:t>
            </a:r>
          </a:p>
        </p:txBody>
      </p:sp>
      <p:sp>
        <p:nvSpPr>
          <p:cNvPr id="5" name="Rectangle 2"/>
          <p:cNvSpPr txBox="1">
            <a:spLocks noChangeArrowheads="1"/>
          </p:cNvSpPr>
          <p:nvPr/>
        </p:nvSpPr>
        <p:spPr>
          <a:xfrm>
            <a:off x="621891" y="71488"/>
            <a:ext cx="7772400" cy="522767"/>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smtClean="0"/>
              <a:t>Frontiers 2</a:t>
            </a:r>
            <a:endParaRPr lang="en-US" altLang="en-US" sz="3600" b="1" dirty="0"/>
          </a:p>
        </p:txBody>
      </p:sp>
      <p:sp>
        <p:nvSpPr>
          <p:cNvPr id="2" name="Slide Number Placeholder 1"/>
          <p:cNvSpPr>
            <a:spLocks noGrp="1"/>
          </p:cNvSpPr>
          <p:nvPr>
            <p:ph type="sldNum" sz="quarter" idx="12"/>
          </p:nvPr>
        </p:nvSpPr>
        <p:spPr/>
        <p:txBody>
          <a:bodyPr/>
          <a:lstStyle/>
          <a:p>
            <a:fld id="{C80F0E84-EBBF-41D9-A10F-851B8F407383}" type="slidenum">
              <a:rPr lang="en-US" smtClean="0"/>
              <a:t>154</a:t>
            </a:fld>
            <a:endParaRPr lang="en-US"/>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257043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77155"/>
                                        </p:tgtEl>
                                        <p:attrNameLst>
                                          <p:attrName>style.visibility</p:attrName>
                                        </p:attrNameLst>
                                      </p:cBhvr>
                                      <p:to>
                                        <p:strVal val="visible"/>
                                      </p:to>
                                    </p:set>
                                    <p:animEffect transition="in" filter="checkerboard(across)">
                                      <p:cBhvr>
                                        <p:cTn id="7" dur="500"/>
                                        <p:tgtEl>
                                          <p:spTgt spid="177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7154">
                                            <p:bg/>
                                          </p:spTgt>
                                        </p:tgtEl>
                                        <p:attrNameLst>
                                          <p:attrName>style.visibility</p:attrName>
                                        </p:attrNameLst>
                                      </p:cBhvr>
                                      <p:to>
                                        <p:strVal val="visible"/>
                                      </p:to>
                                    </p:set>
                                    <p:anim calcmode="lin" valueType="num">
                                      <p:cBhvr additive="base">
                                        <p:cTn id="12" dur="500" fill="hold"/>
                                        <p:tgtEl>
                                          <p:spTgt spid="177154">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177154">
                                            <p:bg/>
                                          </p:spTgt>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7154">
                                            <p:txEl>
                                              <p:pRg st="0" end="0"/>
                                            </p:txEl>
                                          </p:spTgt>
                                        </p:tgtEl>
                                        <p:attrNameLst>
                                          <p:attrName>style.visibility</p:attrName>
                                        </p:attrNameLst>
                                      </p:cBhvr>
                                      <p:to>
                                        <p:strVal val="visible"/>
                                      </p:to>
                                    </p:set>
                                    <p:anim calcmode="lin" valueType="num">
                                      <p:cBhvr additive="base">
                                        <p:cTn id="18" dur="500" fill="hold"/>
                                        <p:tgtEl>
                                          <p:spTgt spid="17715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7715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4" grpId="0" build="p" animBg="1"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155</a:t>
            </a:fld>
            <a:endParaRPr lang="en-US"/>
          </a:p>
        </p:txBody>
      </p:sp>
      <p:sp>
        <p:nvSpPr>
          <p:cNvPr id="4" name="TextBox 3"/>
          <p:cNvSpPr txBox="1"/>
          <p:nvPr/>
        </p:nvSpPr>
        <p:spPr>
          <a:xfrm>
            <a:off x="3649717" y="3121572"/>
            <a:ext cx="2798843" cy="646331"/>
          </a:xfrm>
          <a:prstGeom prst="rect">
            <a:avLst/>
          </a:prstGeom>
          <a:noFill/>
        </p:spPr>
        <p:txBody>
          <a:bodyPr wrap="none" rtlCol="0">
            <a:spAutoFit/>
          </a:bodyPr>
          <a:lstStyle/>
          <a:p>
            <a:r>
              <a:rPr lang="en-US" dirty="0" smtClean="0"/>
              <a:t>Week 2 B</a:t>
            </a:r>
          </a:p>
          <a:p>
            <a:r>
              <a:rPr lang="en-US" dirty="0" smtClean="0"/>
              <a:t>Notes – </a:t>
            </a:r>
            <a:r>
              <a:rPr lang="en-US" dirty="0" err="1" smtClean="0"/>
              <a:t>Gargamelle</a:t>
            </a:r>
            <a:r>
              <a:rPr lang="en-US" dirty="0" smtClean="0"/>
              <a:t> slide 23</a:t>
            </a:r>
            <a:endParaRPr lang="en-US" dirty="0"/>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698341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16</a:t>
            </a:fld>
            <a:endParaRPr lang="en-US"/>
          </a:p>
        </p:txBody>
      </p:sp>
      <p:sp>
        <p:nvSpPr>
          <p:cNvPr id="4" name="Rectangle 2"/>
          <p:cNvSpPr txBox="1">
            <a:spLocks noChangeArrowheads="1"/>
          </p:cNvSpPr>
          <p:nvPr/>
        </p:nvSpPr>
        <p:spPr>
          <a:xfrm>
            <a:off x="0"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5" name="TextBox 4"/>
          <p:cNvSpPr txBox="1"/>
          <p:nvPr/>
        </p:nvSpPr>
        <p:spPr>
          <a:xfrm>
            <a:off x="0" y="562078"/>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767533" y="1510724"/>
            <a:ext cx="7747819" cy="501675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 asked in about 2005)</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What Is Dark Matter?</a:t>
            </a:r>
          </a:p>
          <a:p>
            <a:r>
              <a:rPr lang="en-US" sz="2000" i="1" dirty="0">
                <a:latin typeface="Arial" panose="020B0604020202020204" pitchFamily="34" charset="0"/>
                <a:cs typeface="Arial" panose="020B0604020202020204" pitchFamily="34" charset="0"/>
              </a:rPr>
              <a:t>Astronomers have shown that the objects in the universe, from galaxies a million times smaller than ours to the largest clusters of galaxies, are held together by a form of matter different from what we are made of and that gives off no light. This matter probably consists of one or more as-yet-undiscovered elementary particles, and aggregations of it produce the gravitational pull leading to the formation of galaxies and large-scale structures in the universe. At the same time these particles may be streaming through our Earth-bound laboratories.</a:t>
            </a:r>
          </a:p>
          <a:p>
            <a:pPr marL="342900" indent="-342900">
              <a:buFont typeface="Arial" panose="020B0604020202020204" pitchFamily="34" charset="0"/>
              <a:buChar char="•"/>
            </a:pPr>
            <a:endParaRPr lang="en-US" sz="2400" dirty="0"/>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559981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a:xfrm>
            <a:off x="6457950" y="6379797"/>
            <a:ext cx="2057400" cy="365125"/>
          </a:xfrm>
        </p:spPr>
        <p:txBody>
          <a:bodyPr/>
          <a:lstStyle/>
          <a:p>
            <a:fld id="{C80F0E84-EBBF-41D9-A10F-851B8F407383}" type="slidenum">
              <a:rPr lang="en-US" smtClean="0"/>
              <a:t>17</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8838"/>
            <a:ext cx="9089291" cy="4717394"/>
          </a:xfrm>
          <a:prstGeom prst="rect">
            <a:avLst/>
          </a:prstGeom>
        </p:spPr>
      </p:pic>
      <p:sp>
        <p:nvSpPr>
          <p:cNvPr id="5" name="Rectangle 2"/>
          <p:cNvSpPr txBox="1">
            <a:spLocks noChangeArrowheads="1"/>
          </p:cNvSpPr>
          <p:nvPr/>
        </p:nvSpPr>
        <p:spPr>
          <a:xfrm>
            <a:off x="1"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6" name="TextBox 5"/>
          <p:cNvSpPr txBox="1"/>
          <p:nvPr/>
        </p:nvSpPr>
        <p:spPr>
          <a:xfrm>
            <a:off x="0" y="562079"/>
            <a:ext cx="9261231"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What is the Universe Made of?</a:t>
            </a:r>
          </a:p>
        </p:txBody>
      </p:sp>
    </p:spTree>
    <p:extLst>
      <p:ext uri="{BB962C8B-B14F-4D97-AF65-F5344CB8AC3E}">
        <p14:creationId xmlns:p14="http://schemas.microsoft.com/office/powerpoint/2010/main" val="4196385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18</a:t>
            </a:fld>
            <a:endParaRPr lang="en-US"/>
          </a:p>
        </p:txBody>
      </p:sp>
      <p:sp>
        <p:nvSpPr>
          <p:cNvPr id="4" name="Rectangle 2"/>
          <p:cNvSpPr txBox="1">
            <a:spLocks noChangeArrowheads="1"/>
          </p:cNvSpPr>
          <p:nvPr/>
        </p:nvSpPr>
        <p:spPr>
          <a:xfrm>
            <a:off x="0" y="-39077"/>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5" name="TextBox 4"/>
          <p:cNvSpPr txBox="1"/>
          <p:nvPr/>
        </p:nvSpPr>
        <p:spPr>
          <a:xfrm>
            <a:off x="1" y="523002"/>
            <a:ext cx="9143999"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767533" y="1510722"/>
            <a:ext cx="7747819" cy="440120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What Is the Nature of Dark Energy?</a:t>
            </a:r>
          </a:p>
          <a:p>
            <a:endParaRPr lang="en-US" sz="2000" i="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Recent measurements indicate that the expansion of the universe is speeding up rather than slowing down. This discovery contradicts the fundamental idea that gravity is always attractive. It calls for the presence of a form of energy, dubbed “dark energy,” whose gravity is repulsive and whose nature determines the destiny of our universe.</a:t>
            </a: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702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19</a:t>
            </a:fld>
            <a:endParaRPr lang="en-US"/>
          </a:p>
        </p:txBody>
      </p:sp>
      <p:sp>
        <p:nvSpPr>
          <p:cNvPr id="4"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5" name="TextBox 4"/>
          <p:cNvSpPr txBox="1"/>
          <p:nvPr/>
        </p:nvSpPr>
        <p:spPr>
          <a:xfrm>
            <a:off x="0" y="562079"/>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767533" y="1510722"/>
            <a:ext cx="7747819" cy="4062651"/>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Did Einstein Have the Last Word on Gravity?*</a:t>
            </a:r>
          </a:p>
          <a:p>
            <a:endParaRPr lang="en-US" sz="2000" b="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Black holes are ubiquitous in the universe, and their intense gravity</a:t>
            </a:r>
          </a:p>
          <a:p>
            <a:r>
              <a:rPr lang="en-US" sz="2000" i="1" dirty="0">
                <a:latin typeface="Arial" panose="020B0604020202020204" pitchFamily="34" charset="0"/>
                <a:cs typeface="Arial" panose="020B0604020202020204" pitchFamily="34" charset="0"/>
              </a:rPr>
              <a:t>can be explored. The effects of strong gravity in the early universe</a:t>
            </a:r>
          </a:p>
          <a:p>
            <a:r>
              <a:rPr lang="en-US" sz="2000" i="1" dirty="0">
                <a:latin typeface="Arial" panose="020B0604020202020204" pitchFamily="34" charset="0"/>
                <a:cs typeface="Arial" panose="020B0604020202020204" pitchFamily="34" charset="0"/>
              </a:rPr>
              <a:t>have observable consequences. Einstein’s theory should work as well in these situations as it does in the solar system. A complete theory of gravity should incorporate quantum effects—Einstein’s theory of gravity does not—or explain why they are not relevant.</a:t>
            </a:r>
          </a:p>
          <a:p>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39055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7050" y="1640500"/>
            <a:ext cx="8335596" cy="5217500"/>
          </a:xfrm>
        </p:spPr>
        <p:txBody>
          <a:bodyPr>
            <a:noAutofit/>
          </a:bodyPr>
          <a:lstStyle/>
          <a:p>
            <a:r>
              <a:rPr lang="en-US" sz="2000" dirty="0" smtClean="0">
                <a:latin typeface="Arial" panose="020B0604020202020204" pitchFamily="34" charset="0"/>
                <a:cs typeface="Arial" panose="020B0604020202020204" pitchFamily="34" charset="0"/>
              </a:rPr>
              <a:t>Explore frontiers of Physics and Astrophysics from an Experimental Viewpoint</a:t>
            </a:r>
          </a:p>
          <a:p>
            <a:r>
              <a:rPr lang="en-US" sz="2000" dirty="0" smtClean="0">
                <a:latin typeface="Arial" panose="020B0604020202020204" pitchFamily="34" charset="0"/>
                <a:cs typeface="Arial" panose="020B0604020202020204" pitchFamily="34" charset="0"/>
              </a:rPr>
              <a:t>Some History and Background for Each Frontier</a:t>
            </a:r>
          </a:p>
          <a:p>
            <a:r>
              <a:rPr lang="en-US" sz="2000" dirty="0" smtClean="0">
                <a:latin typeface="Arial" panose="020B0604020202020204" pitchFamily="34" charset="0"/>
                <a:cs typeface="Arial" panose="020B0604020202020204" pitchFamily="34" charset="0"/>
              </a:rPr>
              <a:t>Emphasis on Large Facilities and Major Recent Discoveries</a:t>
            </a:r>
          </a:p>
          <a:p>
            <a:r>
              <a:rPr lang="en-US" sz="2000" dirty="0" smtClean="0">
                <a:latin typeface="Arial" panose="020B0604020202020204" pitchFamily="34" charset="0"/>
                <a:cs typeface="Arial" panose="020B0604020202020204" pitchFamily="34" charset="0"/>
              </a:rPr>
              <a:t>Discuss Future Directions and Initiatives</a:t>
            </a:r>
          </a:p>
          <a:p>
            <a:pPr marL="0" indent="0">
              <a:buNone/>
            </a:pPr>
            <a:r>
              <a:rPr lang="en-US" sz="2000" dirty="0" smtClean="0">
                <a:latin typeface="Arial" panose="020B0604020202020204" pitchFamily="34" charset="0"/>
                <a:cs typeface="Arial" panose="020B0604020202020204" pitchFamily="34" charset="0"/>
              </a:rPr>
              <a:t>----------------------------------------------------------------------</a:t>
            </a:r>
          </a:p>
          <a:p>
            <a:pPr marL="0" indent="0">
              <a:buNone/>
            </a:pPr>
            <a:r>
              <a:rPr lang="en-US" sz="1800" b="1" dirty="0" smtClean="0">
                <a:latin typeface="Arial" panose="020B0604020202020204" pitchFamily="34" charset="0"/>
                <a:cs typeface="Arial" panose="020B0604020202020204" pitchFamily="34" charset="0"/>
              </a:rPr>
              <a:t>Wednesdays:   	Lectures   		11am to 1 pm</a:t>
            </a:r>
          </a:p>
          <a:p>
            <a:pPr marL="0" indent="0">
              <a:buNone/>
            </a:pPr>
            <a:r>
              <a:rPr lang="en-US" sz="1800" b="1" dirty="0" smtClean="0">
                <a:latin typeface="Arial" panose="020B0604020202020204" pitchFamily="34" charset="0"/>
                <a:cs typeface="Arial" panose="020B0604020202020204" pitchFamily="34" charset="0"/>
              </a:rPr>
              <a:t>Thursdays:  	Discussion Session   	11am - noon</a:t>
            </a:r>
          </a:p>
          <a:p>
            <a:pPr marL="0" indent="0">
              <a:spcBef>
                <a:spcPts val="0"/>
              </a:spcBef>
              <a:spcAft>
                <a:spcPts val="1800"/>
              </a:spcAft>
              <a:buNone/>
            </a:pPr>
            <a:r>
              <a:rPr lang="en-US" sz="1800" b="1" dirty="0" smtClean="0">
                <a:latin typeface="Arial" panose="020B0604020202020204" pitchFamily="34" charset="0"/>
                <a:cs typeface="Arial" panose="020B0604020202020204" pitchFamily="34" charset="0"/>
              </a:rPr>
              <a:t>------------------------------------------------------------------------------</a:t>
            </a:r>
          </a:p>
          <a:p>
            <a:pPr marL="342900" indent="-342900">
              <a:spcBef>
                <a:spcPts val="0"/>
              </a:spcBef>
              <a:spcAft>
                <a:spcPts val="1800"/>
              </a:spcAft>
              <a:buAutoNum type="arabicParenR"/>
            </a:pPr>
            <a:r>
              <a:rPr lang="en-US" sz="1800" b="1" u="sng" dirty="0" smtClean="0">
                <a:solidFill>
                  <a:srgbClr val="FF0000"/>
                </a:solidFill>
                <a:latin typeface="Arial" panose="020B0604020202020204" pitchFamily="34" charset="0"/>
                <a:cs typeface="Arial" panose="020B0604020202020204" pitchFamily="34" charset="0"/>
              </a:rPr>
              <a:t>Attend and Participate in Classes</a:t>
            </a:r>
          </a:p>
          <a:p>
            <a:pPr marL="342900" indent="-342900">
              <a:spcBef>
                <a:spcPts val="0"/>
              </a:spcBef>
              <a:spcAft>
                <a:spcPts val="1800"/>
              </a:spcAft>
              <a:buAutoNum type="arabicParenR"/>
            </a:pPr>
            <a:r>
              <a:rPr lang="en-US" sz="1800" b="1" u="sng" dirty="0" smtClean="0">
                <a:solidFill>
                  <a:srgbClr val="FF0000"/>
                </a:solidFill>
                <a:latin typeface="Arial" panose="020B0604020202020204" pitchFamily="34" charset="0"/>
                <a:cs typeface="Arial" panose="020B0604020202020204" pitchFamily="34" charset="0"/>
              </a:rPr>
              <a:t>Student Projects – Pick a ‘Forefront Topic’ and give a 20 	                minute presentation </a:t>
            </a:r>
            <a:r>
              <a:rPr lang="en-US" sz="2000" b="1" u="sng" dirty="0" smtClean="0">
                <a:solidFill>
                  <a:srgbClr val="FF0000"/>
                </a:solidFill>
                <a:latin typeface="Arial" panose="020B0604020202020204" pitchFamily="34" charset="0"/>
                <a:cs typeface="Arial" panose="020B0604020202020204" pitchFamily="34" charset="0"/>
              </a:rPr>
              <a:t>and 5-10 page write-up</a:t>
            </a:r>
          </a:p>
          <a:p>
            <a:pPr marL="0" indent="0">
              <a:spcBef>
                <a:spcPts val="0"/>
              </a:spcBef>
              <a:spcAft>
                <a:spcPts val="1800"/>
              </a:spcAft>
              <a:buNone/>
            </a:pPr>
            <a:r>
              <a:rPr lang="en-US" sz="2000" b="1" dirty="0">
                <a:latin typeface="Arial" panose="020B0604020202020204" pitchFamily="34" charset="0"/>
                <a:cs typeface="Arial" panose="020B0604020202020204" pitchFamily="34" charset="0"/>
              </a:rPr>
              <a:t> </a:t>
            </a:r>
            <a:r>
              <a:rPr lang="en-US" sz="2000" b="1" dirty="0" smtClean="0">
                <a:latin typeface="Arial" panose="020B0604020202020204" pitchFamily="34" charset="0"/>
                <a:cs typeface="Arial" panose="020B0604020202020204" pitchFamily="34" charset="0"/>
              </a:rPr>
              <a:t>                         </a:t>
            </a:r>
          </a:p>
        </p:txBody>
      </p:sp>
      <p:sp>
        <p:nvSpPr>
          <p:cNvPr id="4" name="Footer Placeholder 3"/>
          <p:cNvSpPr>
            <a:spLocks noGrp="1"/>
          </p:cNvSpPr>
          <p:nvPr>
            <p:ph type="ftr" sz="quarter" idx="11"/>
          </p:nvPr>
        </p:nvSpPr>
        <p:spPr/>
        <p:txBody>
          <a:bodyPr/>
          <a:lstStyle/>
          <a:p>
            <a:r>
              <a:rPr lang="en-US" smtClean="0"/>
              <a:t>Physics  224 - Lecture 1</a:t>
            </a:r>
            <a:endParaRPr lang="en-US"/>
          </a:p>
        </p:txBody>
      </p:sp>
      <p:sp>
        <p:nvSpPr>
          <p:cNvPr id="5" name="Slide Number Placeholder 4"/>
          <p:cNvSpPr>
            <a:spLocks noGrp="1"/>
          </p:cNvSpPr>
          <p:nvPr>
            <p:ph type="sldNum" sz="quarter" idx="12"/>
          </p:nvPr>
        </p:nvSpPr>
        <p:spPr/>
        <p:txBody>
          <a:bodyPr/>
          <a:lstStyle/>
          <a:p>
            <a:fld id="{C80F0E84-EBBF-41D9-A10F-851B8F407383}" type="slidenum">
              <a:rPr lang="en-US" smtClean="0"/>
              <a:t>2</a:t>
            </a:fld>
            <a:endParaRPr lang="en-US"/>
          </a:p>
        </p:txBody>
      </p:sp>
      <p:sp>
        <p:nvSpPr>
          <p:cNvPr id="8" name="Rectangle 2"/>
          <p:cNvSpPr txBox="1">
            <a:spLocks noChangeArrowheads="1"/>
          </p:cNvSpPr>
          <p:nvPr/>
        </p:nvSpPr>
        <p:spPr>
          <a:xfrm>
            <a:off x="0" y="0"/>
            <a:ext cx="9081477" cy="936625"/>
          </a:xfrm>
          <a:prstGeom prst="rect">
            <a:avLst/>
          </a:prstGeom>
          <a:solidFill>
            <a:srgbClr val="FFFF00"/>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4400" b="1" dirty="0"/>
              <a:t>Frontiers in Physics and Astrophysics</a:t>
            </a:r>
          </a:p>
        </p:txBody>
      </p:sp>
      <p:sp>
        <p:nvSpPr>
          <p:cNvPr id="9" name="TextBox 8"/>
          <p:cNvSpPr txBox="1"/>
          <p:nvPr/>
        </p:nvSpPr>
        <p:spPr>
          <a:xfrm>
            <a:off x="0" y="921057"/>
            <a:ext cx="9143999" cy="461665"/>
          </a:xfrm>
          <a:prstGeom prst="rect">
            <a:avLst/>
          </a:prstGeom>
          <a:solidFill>
            <a:schemeClr val="accent4">
              <a:lumMod val="40000"/>
              <a:lumOff val="60000"/>
            </a:schemeClr>
          </a:solidFill>
        </p:spPr>
        <p:txBody>
          <a:bodyPr wrap="square" rtlCol="0">
            <a:spAutoFit/>
          </a:bodyPr>
          <a:lstStyle/>
          <a:p>
            <a:pPr algn="ctr"/>
            <a:r>
              <a:rPr lang="en-US" sz="2400" b="1" i="1" dirty="0" smtClean="0">
                <a:latin typeface="Arial" panose="020B0604020202020204" pitchFamily="34" charset="0"/>
                <a:cs typeface="Arial" panose="020B0604020202020204" pitchFamily="34" charset="0"/>
              </a:rPr>
              <a:t>Physics 224 – </a:t>
            </a:r>
            <a:r>
              <a:rPr lang="en-US" sz="2400" b="1" i="1" dirty="0">
                <a:latin typeface="Arial" panose="020B0604020202020204" pitchFamily="34" charset="0"/>
                <a:cs typeface="Arial" panose="020B0604020202020204" pitchFamily="34" charset="0"/>
              </a:rPr>
              <a:t>Introduction to Physics of the Universe</a:t>
            </a:r>
          </a:p>
        </p:txBody>
      </p:sp>
    </p:spTree>
    <p:extLst>
      <p:ext uri="{BB962C8B-B14F-4D97-AF65-F5344CB8AC3E}">
        <p14:creationId xmlns:p14="http://schemas.microsoft.com/office/powerpoint/2010/main" val="3915227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4" descr="California State University, Los Angeles"/>
          <p:cNvSpPr>
            <a:spLocks noChangeAspect="1" noChangeArrowheads="1"/>
          </p:cNvSpPr>
          <p:nvPr/>
        </p:nvSpPr>
        <p:spPr bwMode="auto">
          <a:xfrm>
            <a:off x="108879" y="851329"/>
            <a:ext cx="392117" cy="1331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smtClean="0"/>
              <a:t>Physics  224 - Lecture 1</a:t>
            </a:r>
            <a:endParaRPr lang="en-US" dirty="0"/>
          </a:p>
        </p:txBody>
      </p:sp>
      <p:sp>
        <p:nvSpPr>
          <p:cNvPr id="6" name="Slide Number Placeholder 5"/>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20</a:t>
            </a:fld>
            <a:endParaRPr kumimoji="0" lang="en-US" dirty="0">
              <a:solidFill>
                <a:schemeClr val="tx2"/>
              </a:solidFill>
            </a:endParaRPr>
          </a:p>
        </p:txBody>
      </p:sp>
      <p:sp>
        <p:nvSpPr>
          <p:cNvPr id="7" name="Rectangle 6"/>
          <p:cNvSpPr/>
          <p:nvPr/>
        </p:nvSpPr>
        <p:spPr>
          <a:xfrm>
            <a:off x="690116" y="5262473"/>
            <a:ext cx="1541253" cy="5635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3"/>
          <p:cNvSpPr txBox="1">
            <a:spLocks/>
          </p:cNvSpPr>
          <p:nvPr/>
        </p:nvSpPr>
        <p:spPr>
          <a:xfrm>
            <a:off x="0" y="609600"/>
            <a:ext cx="9144000" cy="484554"/>
          </a:xfrm>
          <a:prstGeom prst="rect">
            <a:avLst/>
          </a:prstGeom>
          <a:solidFill>
            <a:schemeClr val="accent4">
              <a:lumMod val="40000"/>
              <a:lumOff val="60000"/>
            </a:scheme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i="1" dirty="0">
                <a:latin typeface="Arial" panose="020B0604020202020204" pitchFamily="34" charset="0"/>
                <a:cs typeface="Arial" panose="020B0604020202020204" pitchFamily="34" charset="0"/>
              </a:rPr>
              <a:t>Einstein’s Gravity</a:t>
            </a:r>
          </a:p>
        </p:txBody>
      </p:sp>
      <p:pic>
        <p:nvPicPr>
          <p:cNvPr id="9" name="Picture 8" descr="GodfreyKneller-IsaacNewton-1689.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100782"/>
            <a:ext cx="1599154" cy="2196381"/>
          </a:xfrm>
          <a:prstGeom prst="rect">
            <a:avLst/>
          </a:prstGeom>
        </p:spPr>
      </p:pic>
      <p:pic>
        <p:nvPicPr>
          <p:cNvPr id="10" name="Picture 2" descr="Diagram of two masses attracting one anothe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634310" y="2247932"/>
            <a:ext cx="2639043" cy="1847330"/>
          </a:xfrm>
          <a:prstGeom prst="rect">
            <a:avLst/>
          </a:prstGeom>
          <a:solidFill>
            <a:schemeClr val="accent1">
              <a:lumMod val="40000"/>
              <a:lumOff val="60000"/>
            </a:schemeClr>
          </a:solidFill>
          <a:extLst/>
        </p:spPr>
      </p:pic>
      <p:sp>
        <p:nvSpPr>
          <p:cNvPr id="13" name="TextBox 12"/>
          <p:cNvSpPr txBox="1"/>
          <p:nvPr/>
        </p:nvSpPr>
        <p:spPr>
          <a:xfrm>
            <a:off x="460105" y="4348737"/>
            <a:ext cx="3845888" cy="2246769"/>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Universal Gravity: </a:t>
            </a:r>
            <a:r>
              <a:rPr lang="en-US" sz="2000" dirty="0">
                <a:latin typeface="Arial" panose="020B0604020202020204" pitchFamily="34" charset="0"/>
                <a:cs typeface="Arial" panose="020B0604020202020204" pitchFamily="34" charset="0"/>
              </a:rPr>
              <a:t>force between massive objects is directly proportional to the product of their masses, and inversely proportional  to the square of the distance between them.</a:t>
            </a:r>
          </a:p>
        </p:txBody>
      </p:sp>
      <p:pic>
        <p:nvPicPr>
          <p:cNvPr id="14" name="Picture 2" descr="http://4.bp.blogspot.com/-N7nxfrTdurM/TVgSh5UaL2I/AAAAAAAAAAQ/8PwKM_9UR_w/s1600/Albert-Einstein-1921.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258224" y="2152861"/>
            <a:ext cx="1725653" cy="21534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gr1.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048328" y="2971304"/>
            <a:ext cx="3095672" cy="514358"/>
          </a:xfrm>
          <a:prstGeom prst="rect">
            <a:avLst/>
          </a:prstGeom>
        </p:spPr>
        <p:style>
          <a:lnRef idx="1">
            <a:schemeClr val="accent1"/>
          </a:lnRef>
          <a:fillRef idx="2">
            <a:schemeClr val="accent1"/>
          </a:fillRef>
          <a:effectRef idx="1">
            <a:schemeClr val="accent1"/>
          </a:effectRef>
          <a:fontRef idx="minor">
            <a:schemeClr val="dk1"/>
          </a:fontRef>
        </p:style>
      </p:pic>
      <p:sp>
        <p:nvSpPr>
          <p:cNvPr id="16" name="TextBox 15"/>
          <p:cNvSpPr txBox="1"/>
          <p:nvPr/>
        </p:nvSpPr>
        <p:spPr>
          <a:xfrm>
            <a:off x="4670948" y="4604426"/>
            <a:ext cx="3789719" cy="1138773"/>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Space </a:t>
            </a:r>
            <a:r>
              <a:rPr lang="en-US" sz="2000" i="1" dirty="0">
                <a:latin typeface="Arial" panose="020B0604020202020204" pitchFamily="34" charset="0"/>
                <a:cs typeface="Arial" panose="020B0604020202020204" pitchFamily="34" charset="0"/>
              </a:rPr>
              <a:t>and</a:t>
            </a:r>
            <a:r>
              <a:rPr lang="en-US" sz="2000" dirty="0">
                <a:latin typeface="Arial" panose="020B0604020202020204" pitchFamily="34" charset="0"/>
                <a:cs typeface="Arial" panose="020B0604020202020204" pitchFamily="34" charset="0"/>
              </a:rPr>
              <a:t> Time are </a:t>
            </a:r>
            <a:r>
              <a:rPr lang="en-US" sz="2000" b="1" i="1" dirty="0">
                <a:latin typeface="Arial" panose="020B0604020202020204" pitchFamily="34" charset="0"/>
                <a:cs typeface="Arial" panose="020B0604020202020204" pitchFamily="34" charset="0"/>
              </a:rPr>
              <a:t>unified</a:t>
            </a:r>
            <a:r>
              <a:rPr lang="en-US" sz="2000" dirty="0">
                <a:latin typeface="Arial" panose="020B0604020202020204" pitchFamily="34" charset="0"/>
                <a:cs typeface="Arial" panose="020B0604020202020204" pitchFamily="34" charset="0"/>
              </a:rPr>
              <a:t> in a four dimensional</a:t>
            </a:r>
          </a:p>
          <a:p>
            <a:pPr algn="ctr"/>
            <a:r>
              <a:rPr lang="en-US" sz="2800" b="1" i="1" dirty="0" err="1">
                <a:solidFill>
                  <a:srgbClr val="0070C0"/>
                </a:solidFill>
                <a:latin typeface="Arial" panose="020B0604020202020204" pitchFamily="34" charset="0"/>
                <a:cs typeface="Arial" panose="020B0604020202020204" pitchFamily="34" charset="0"/>
              </a:rPr>
              <a:t>spacetime</a:t>
            </a:r>
            <a:endParaRPr lang="en-US" sz="2800" b="1" i="1" dirty="0">
              <a:solidFill>
                <a:srgbClr val="0070C0"/>
              </a:solidFill>
              <a:latin typeface="Arial" panose="020B0604020202020204" pitchFamily="34" charset="0"/>
              <a:cs typeface="Arial" panose="020B0604020202020204" pitchFamily="34" charset="0"/>
            </a:endParaRPr>
          </a:p>
        </p:txBody>
      </p:sp>
      <p:sp>
        <p:nvSpPr>
          <p:cNvPr id="5" name="Rectangle 4"/>
          <p:cNvSpPr/>
          <p:nvPr/>
        </p:nvSpPr>
        <p:spPr>
          <a:xfrm>
            <a:off x="1699214" y="1455432"/>
            <a:ext cx="2702164" cy="707886"/>
          </a:xfrm>
          <a:prstGeom prst="rect">
            <a:avLst/>
          </a:prstGeom>
        </p:spPr>
        <p:txBody>
          <a:bodyPr wrap="square">
            <a:spAutoFit/>
          </a:bodyPr>
          <a:lstStyle/>
          <a:p>
            <a:pPr algn="ctr"/>
            <a:r>
              <a:rPr lang="en-US" sz="2000" b="1" i="1" dirty="0">
                <a:solidFill>
                  <a:srgbClr val="0070C0"/>
                </a:solidFill>
                <a:latin typeface="Arial" panose="020B0604020202020204" pitchFamily="34" charset="0"/>
                <a:cs typeface="Arial" panose="020B0604020202020204" pitchFamily="34" charset="0"/>
              </a:rPr>
              <a:t>Newton’s Theory of Gravity    (</a:t>
            </a:r>
            <a:r>
              <a:rPr lang="en-US" sz="2000" b="1" dirty="0">
                <a:solidFill>
                  <a:srgbClr val="0070C0"/>
                </a:solidFill>
                <a:latin typeface="Arial" panose="020B0604020202020204" pitchFamily="34" charset="0"/>
                <a:cs typeface="Arial" panose="020B0604020202020204" pitchFamily="34" charset="0"/>
              </a:rPr>
              <a:t>1687) </a:t>
            </a:r>
          </a:p>
        </p:txBody>
      </p:sp>
      <p:sp>
        <p:nvSpPr>
          <p:cNvPr id="8" name="Rectangle 7"/>
          <p:cNvSpPr/>
          <p:nvPr/>
        </p:nvSpPr>
        <p:spPr>
          <a:xfrm>
            <a:off x="6240516" y="1478163"/>
            <a:ext cx="2411115" cy="707886"/>
          </a:xfrm>
          <a:prstGeom prst="rect">
            <a:avLst/>
          </a:prstGeom>
        </p:spPr>
        <p:txBody>
          <a:bodyPr wrap="square">
            <a:spAutoFit/>
          </a:bodyPr>
          <a:lstStyle/>
          <a:p>
            <a:r>
              <a:rPr lang="en-US" sz="2000" b="1" i="1" dirty="0">
                <a:solidFill>
                  <a:srgbClr val="0070C0"/>
                </a:solidFill>
                <a:latin typeface="Arial" panose="020B0604020202020204" pitchFamily="34" charset="0"/>
                <a:cs typeface="Arial" panose="020B0604020202020204" pitchFamily="34" charset="0"/>
              </a:rPr>
              <a:t>Einstein’s Theory of Gravity    (1915)</a:t>
            </a:r>
            <a:endParaRPr lang="en-US" sz="2000" dirty="0">
              <a:solidFill>
                <a:srgbClr val="0070C0"/>
              </a:solidFill>
              <a:latin typeface="Arial" panose="020B0604020202020204" pitchFamily="34" charset="0"/>
              <a:cs typeface="Arial" panose="020B0604020202020204" pitchFamily="34" charset="0"/>
            </a:endParaRPr>
          </a:p>
        </p:txBody>
      </p:sp>
      <p:sp>
        <p:nvSpPr>
          <p:cNvPr id="17" name="Rectangle 2"/>
          <p:cNvSpPr txBox="1">
            <a:spLocks noChangeArrowheads="1"/>
          </p:cNvSpPr>
          <p:nvPr/>
        </p:nvSpPr>
        <p:spPr>
          <a:xfrm>
            <a:off x="0" y="0"/>
            <a:ext cx="9144000" cy="658203"/>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Tree>
    <p:extLst>
      <p:ext uri="{BB962C8B-B14F-4D97-AF65-F5344CB8AC3E}">
        <p14:creationId xmlns:p14="http://schemas.microsoft.com/office/powerpoint/2010/main" val="2839335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fade">
                                      <p:cBhvr>
                                        <p:cTn id="15"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21</a:t>
            </a:fld>
            <a:endParaRPr kumimoji="0" lang="en-US" dirty="0">
              <a:solidFill>
                <a:schemeClr val="tx2"/>
              </a:solidFill>
            </a:endParaRP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3648" y="1860376"/>
            <a:ext cx="5861248" cy="3422824"/>
          </a:xfrm>
          <a:prstGeom prst="rect">
            <a:avLst/>
          </a:prstGeom>
        </p:spPr>
      </p:pic>
      <p:sp>
        <p:nvSpPr>
          <p:cNvPr id="6" name="TextBox 5"/>
          <p:cNvSpPr txBox="1"/>
          <p:nvPr/>
        </p:nvSpPr>
        <p:spPr>
          <a:xfrm>
            <a:off x="0" y="643052"/>
            <a:ext cx="9222153" cy="461665"/>
          </a:xfrm>
          <a:prstGeom prst="rect">
            <a:avLst/>
          </a:prstGeom>
          <a:solidFill>
            <a:schemeClr val="accent4">
              <a:lumMod val="40000"/>
              <a:lumOff val="60000"/>
            </a:schemeClr>
          </a:solidFill>
        </p:spPr>
        <p:txBody>
          <a:bodyPr wrap="square" rtlCol="0">
            <a:spAutoFit/>
          </a:bodyPr>
          <a:lstStyle/>
          <a:p>
            <a:pPr algn="ctr"/>
            <a:r>
              <a:rPr lang="en-US" sz="2400" b="1" i="1" dirty="0">
                <a:solidFill>
                  <a:srgbClr val="C00000"/>
                </a:solidFill>
                <a:latin typeface="Arial" panose="020B0604020202020204" pitchFamily="34" charset="0"/>
                <a:cs typeface="Arial" panose="020B0604020202020204" pitchFamily="34" charset="0"/>
              </a:rPr>
              <a:t>In Modern Astronomy:  Gravitational Lensing</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337" y="1436940"/>
            <a:ext cx="2775135" cy="1564167"/>
          </a:xfrm>
          <a:prstGeom prst="rect">
            <a:avLst/>
          </a:prstGeom>
        </p:spPr>
      </p:pic>
      <p:sp>
        <p:nvSpPr>
          <p:cNvPr id="10" name="TextBox 9"/>
          <p:cNvSpPr txBox="1"/>
          <p:nvPr/>
        </p:nvSpPr>
        <p:spPr>
          <a:xfrm>
            <a:off x="6594431" y="5390934"/>
            <a:ext cx="1477520" cy="369332"/>
          </a:xfrm>
          <a:prstGeom prst="rect">
            <a:avLst/>
          </a:prstGeom>
          <a:noFill/>
        </p:spPr>
        <p:txBody>
          <a:bodyPr wrap="none" rtlCol="0">
            <a:spAutoFit/>
          </a:bodyPr>
          <a:lstStyle/>
          <a:p>
            <a:r>
              <a:rPr lang="en-US" dirty="0"/>
              <a:t>Einstein Cross</a:t>
            </a:r>
          </a:p>
        </p:txBody>
      </p:sp>
      <p:pic>
        <p:nvPicPr>
          <p:cNvPr id="13" name="Picture 1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314832" y="3273028"/>
            <a:ext cx="2157504" cy="2040248"/>
          </a:xfrm>
          <a:prstGeom prst="rect">
            <a:avLst/>
          </a:prstGeom>
        </p:spPr>
      </p:pic>
      <p:sp>
        <p:nvSpPr>
          <p:cNvPr id="8" name="Rectangle 2"/>
          <p:cNvSpPr txBox="1">
            <a:spLocks noChangeArrowheads="1"/>
          </p:cNvSpPr>
          <p:nvPr/>
        </p:nvSpPr>
        <p:spPr>
          <a:xfrm>
            <a:off x="0" y="0"/>
            <a:ext cx="9143999" cy="66367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29205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22</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71" y="1750402"/>
            <a:ext cx="4187587" cy="41457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223" y="1816146"/>
            <a:ext cx="4457227" cy="4111564"/>
          </a:xfrm>
          <a:prstGeom prst="rect">
            <a:avLst/>
          </a:prstGeom>
        </p:spPr>
      </p:pic>
      <p:sp>
        <p:nvSpPr>
          <p:cNvPr id="11" name="Rectangle 2"/>
          <p:cNvSpPr txBox="1">
            <a:spLocks noChangeArrowheads="1"/>
          </p:cNvSpPr>
          <p:nvPr/>
        </p:nvSpPr>
        <p:spPr>
          <a:xfrm>
            <a:off x="0"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12" name="TextBox 11"/>
          <p:cNvSpPr txBox="1"/>
          <p:nvPr/>
        </p:nvSpPr>
        <p:spPr>
          <a:xfrm>
            <a:off x="0" y="584644"/>
            <a:ext cx="9089292"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Testing Einstein’s Gravity</a:t>
            </a:r>
          </a:p>
        </p:txBody>
      </p:sp>
      <p:sp>
        <p:nvSpPr>
          <p:cNvPr id="13" name="TextBox 12"/>
          <p:cNvSpPr txBox="1"/>
          <p:nvPr/>
        </p:nvSpPr>
        <p:spPr>
          <a:xfrm>
            <a:off x="346731" y="1886685"/>
            <a:ext cx="1928733" cy="369332"/>
          </a:xfrm>
          <a:prstGeom prst="rect">
            <a:avLst/>
          </a:prstGeom>
          <a:solidFill>
            <a:srgbClr val="FFFF00"/>
          </a:solidFill>
        </p:spPr>
        <p:txBody>
          <a:bodyPr wrap="none" rtlCol="0">
            <a:spAutoFit/>
          </a:bodyPr>
          <a:lstStyle/>
          <a:p>
            <a:r>
              <a:rPr lang="en-US" b="1" dirty="0">
                <a:latin typeface="Arial" panose="020B0604020202020204" pitchFamily="34" charset="0"/>
                <a:cs typeface="Arial" panose="020B0604020202020204" pitchFamily="34" charset="0"/>
              </a:rPr>
              <a:t>Gravity Probe B</a:t>
            </a:r>
          </a:p>
        </p:txBody>
      </p:sp>
    </p:spTree>
    <p:extLst>
      <p:ext uri="{BB962C8B-B14F-4D97-AF65-F5344CB8AC3E}">
        <p14:creationId xmlns:p14="http://schemas.microsoft.com/office/powerpoint/2010/main" val="70516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58" y="1900132"/>
            <a:ext cx="4720415" cy="3534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561906"/>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GPS:  General Relativity in Everyday Life </a:t>
            </a:r>
          </a:p>
        </p:txBody>
      </p:sp>
      <p:sp>
        <p:nvSpPr>
          <p:cNvPr id="6" name="TextBox 5"/>
          <p:cNvSpPr txBox="1"/>
          <p:nvPr/>
        </p:nvSpPr>
        <p:spPr>
          <a:xfrm>
            <a:off x="5192012" y="1739131"/>
            <a:ext cx="3973351" cy="1200329"/>
          </a:xfrm>
          <a:prstGeom prst="rect">
            <a:avLst/>
          </a:prstGeom>
          <a:noFill/>
        </p:spPr>
        <p:txBody>
          <a:bodyPr wrap="square" rtlCol="0">
            <a:spAutoFit/>
          </a:bodyPr>
          <a:lstStyle/>
          <a:p>
            <a:r>
              <a:rPr lang="en-US" b="1" u="sng" dirty="0">
                <a:solidFill>
                  <a:srgbClr val="00B0F0"/>
                </a:solidFill>
                <a:latin typeface="Arial" panose="020B0604020202020204" pitchFamily="34" charset="0"/>
                <a:cs typeface="Arial" panose="020B0604020202020204" pitchFamily="34" charset="0"/>
              </a:rPr>
              <a:t>Special Relativity </a:t>
            </a:r>
          </a:p>
          <a:p>
            <a:r>
              <a:rPr lang="en-US" dirty="0">
                <a:latin typeface="Arial" panose="020B0604020202020204" pitchFamily="34" charset="0"/>
                <a:cs typeface="Arial" panose="020B0604020202020204" pitchFamily="34" charset="0"/>
              </a:rPr>
              <a:t>(Satellites v = 14,000 km/hour</a:t>
            </a:r>
          </a:p>
          <a:p>
            <a:r>
              <a:rPr lang="en-US" dirty="0">
                <a:latin typeface="Arial" panose="020B0604020202020204" pitchFamily="34" charset="0"/>
                <a:cs typeface="Arial" panose="020B0604020202020204" pitchFamily="34" charset="0"/>
              </a:rPr>
              <a:t>“moving clocks tick more slowly”</a:t>
            </a:r>
          </a:p>
          <a:p>
            <a:r>
              <a:rPr lang="en-US" dirty="0">
                <a:solidFill>
                  <a:srgbClr val="FFC000"/>
                </a:solidFill>
                <a:latin typeface="Arial" panose="020B0604020202020204" pitchFamily="34" charset="0"/>
                <a:cs typeface="Arial" panose="020B0604020202020204" pitchFamily="34" charset="0"/>
              </a:rPr>
              <a:t>Correction  = - 7 </a:t>
            </a:r>
            <a:r>
              <a:rPr lang="en-US" dirty="0" err="1">
                <a:solidFill>
                  <a:srgbClr val="FFC000"/>
                </a:solidFill>
                <a:latin typeface="Arial" panose="020B0604020202020204" pitchFamily="34" charset="0"/>
                <a:cs typeface="Arial" panose="020B0604020202020204" pitchFamily="34" charset="0"/>
              </a:rPr>
              <a:t>microsec</a:t>
            </a:r>
            <a:r>
              <a:rPr lang="en-US" dirty="0">
                <a:solidFill>
                  <a:srgbClr val="FFC000"/>
                </a:solidFill>
                <a:latin typeface="Arial" panose="020B0604020202020204" pitchFamily="34" charset="0"/>
                <a:cs typeface="Arial" panose="020B0604020202020204" pitchFamily="34" charset="0"/>
              </a:rPr>
              <a:t>/day</a:t>
            </a:r>
          </a:p>
        </p:txBody>
      </p:sp>
      <p:sp>
        <p:nvSpPr>
          <p:cNvPr id="8" name="TextBox 7"/>
          <p:cNvSpPr txBox="1"/>
          <p:nvPr/>
        </p:nvSpPr>
        <p:spPr>
          <a:xfrm>
            <a:off x="5083867" y="3154638"/>
            <a:ext cx="3909926" cy="923330"/>
          </a:xfrm>
          <a:prstGeom prst="rect">
            <a:avLst/>
          </a:prstGeom>
          <a:noFill/>
        </p:spPr>
        <p:txBody>
          <a:bodyPr wrap="square" rtlCol="0">
            <a:spAutoFit/>
          </a:bodyPr>
          <a:lstStyle/>
          <a:p>
            <a:r>
              <a:rPr lang="en-US" b="1" u="sng" dirty="0">
                <a:solidFill>
                  <a:srgbClr val="00B0F0"/>
                </a:solidFill>
                <a:latin typeface="Arial" panose="020B0604020202020204" pitchFamily="34" charset="0"/>
                <a:cs typeface="Arial" panose="020B0604020202020204" pitchFamily="34" charset="0"/>
              </a:rPr>
              <a:t>General Relativity </a:t>
            </a:r>
          </a:p>
          <a:p>
            <a:r>
              <a:rPr lang="en-US" dirty="0">
                <a:latin typeface="Arial" panose="020B0604020202020204" pitchFamily="34" charset="0"/>
                <a:cs typeface="Arial" panose="020B0604020202020204" pitchFamily="34" charset="0"/>
              </a:rPr>
              <a:t>Gravity: Satellites = 1/4 x Earth</a:t>
            </a:r>
          </a:p>
          <a:p>
            <a:r>
              <a:rPr lang="en-US" dirty="0">
                <a:solidFill>
                  <a:srgbClr val="FFC000"/>
                </a:solidFill>
                <a:latin typeface="Arial" panose="020B0604020202020204" pitchFamily="34" charset="0"/>
                <a:cs typeface="Arial" panose="020B0604020202020204" pitchFamily="34" charset="0"/>
              </a:rPr>
              <a:t>Clocks faster = + 45 </a:t>
            </a:r>
            <a:r>
              <a:rPr lang="en-US" dirty="0" err="1">
                <a:solidFill>
                  <a:srgbClr val="FFC000"/>
                </a:solidFill>
                <a:latin typeface="Arial" panose="020B0604020202020204" pitchFamily="34" charset="0"/>
                <a:cs typeface="Arial" panose="020B0604020202020204" pitchFamily="34" charset="0"/>
              </a:rPr>
              <a:t>microsec</a:t>
            </a:r>
            <a:r>
              <a:rPr lang="en-US" dirty="0">
                <a:solidFill>
                  <a:srgbClr val="FFC000"/>
                </a:solidFill>
                <a:latin typeface="Arial" panose="020B0604020202020204" pitchFamily="34" charset="0"/>
                <a:cs typeface="Arial" panose="020B0604020202020204" pitchFamily="34" charset="0"/>
              </a:rPr>
              <a:t>/day</a:t>
            </a:r>
          </a:p>
        </p:txBody>
      </p:sp>
      <p:sp>
        <p:nvSpPr>
          <p:cNvPr id="9" name="TextBox 8"/>
          <p:cNvSpPr txBox="1"/>
          <p:nvPr/>
        </p:nvSpPr>
        <p:spPr>
          <a:xfrm>
            <a:off x="5004082" y="4267745"/>
            <a:ext cx="3989715" cy="400110"/>
          </a:xfrm>
          <a:prstGeom prst="rect">
            <a:avLst/>
          </a:prstGeom>
          <a:solidFill>
            <a:srgbClr val="FFFF00"/>
          </a:solidFill>
        </p:spPr>
        <p:txBody>
          <a:bodyPr wrap="square" rtlCol="0">
            <a:spAutoFit/>
          </a:bodyPr>
          <a:lstStyle/>
          <a:p>
            <a:r>
              <a:rPr lang="en-US" sz="2000" b="1" dirty="0">
                <a:solidFill>
                  <a:srgbClr val="FF0000"/>
                </a:solidFill>
              </a:rPr>
              <a:t>GPS Correction = + 38 </a:t>
            </a:r>
            <a:r>
              <a:rPr lang="en-US" sz="2000" b="1" dirty="0" err="1">
                <a:solidFill>
                  <a:srgbClr val="FF0000"/>
                </a:solidFill>
              </a:rPr>
              <a:t>microsec</a:t>
            </a:r>
            <a:r>
              <a:rPr lang="en-US" sz="2000" b="1" dirty="0">
                <a:solidFill>
                  <a:srgbClr val="FF0000"/>
                </a:solidFill>
              </a:rPr>
              <a:t>/day</a:t>
            </a:r>
          </a:p>
        </p:txBody>
      </p:sp>
      <p:sp>
        <p:nvSpPr>
          <p:cNvPr id="10" name="TextBox 9"/>
          <p:cNvSpPr txBox="1"/>
          <p:nvPr/>
        </p:nvSpPr>
        <p:spPr>
          <a:xfrm>
            <a:off x="4960560" y="4857632"/>
            <a:ext cx="4076757"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(Accuracy required ~ 30 nanoseconds</a:t>
            </a:r>
          </a:p>
          <a:p>
            <a:r>
              <a:rPr lang="en-US" dirty="0">
                <a:latin typeface="Arial" panose="020B0604020202020204" pitchFamily="34" charset="0"/>
                <a:cs typeface="Arial" panose="020B0604020202020204" pitchFamily="34" charset="0"/>
              </a:rPr>
              <a:t>        to give 10 meter resolution</a:t>
            </a:r>
          </a:p>
          <a:p>
            <a:endParaRPr lang="en-US" dirty="0">
              <a:latin typeface="Arial" panose="020B0604020202020204" pitchFamily="34" charset="0"/>
              <a:cs typeface="Arial" panose="020B0604020202020204" pitchFamily="34" charset="0"/>
            </a:endParaRPr>
          </a:p>
        </p:txBody>
      </p:sp>
      <p:sp>
        <p:nvSpPr>
          <p:cNvPr id="3" name="Footer Placeholder 2"/>
          <p:cNvSpPr>
            <a:spLocks noGrp="1"/>
          </p:cNvSpPr>
          <p:nvPr>
            <p:ph type="ftr" sz="quarter" idx="11"/>
          </p:nvPr>
        </p:nvSpPr>
        <p:spPr/>
        <p:txBody>
          <a:bodyPr/>
          <a:lstStyle/>
          <a:p>
            <a:r>
              <a:rPr lang="en-US" smtClean="0"/>
              <a:t>Physics  224 - Lecture 1</a:t>
            </a:r>
            <a:endParaRPr lang="en-US"/>
          </a:p>
        </p:txBody>
      </p:sp>
      <p:sp>
        <p:nvSpPr>
          <p:cNvPr id="2" name="Slide Number Placeholder 1"/>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23</a:t>
            </a:fld>
            <a:endParaRPr kumimoji="0" lang="en-US" dirty="0">
              <a:solidFill>
                <a:schemeClr val="tx2"/>
              </a:solidFill>
            </a:endParaRPr>
          </a:p>
        </p:txBody>
      </p:sp>
      <p:sp>
        <p:nvSpPr>
          <p:cNvPr id="11" name="Rectangle 2"/>
          <p:cNvSpPr txBox="1">
            <a:spLocks noChangeArrowheads="1"/>
          </p:cNvSpPr>
          <p:nvPr/>
        </p:nvSpPr>
        <p:spPr>
          <a:xfrm>
            <a:off x="0"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Tree>
    <p:extLst>
      <p:ext uri="{BB962C8B-B14F-4D97-AF65-F5344CB8AC3E}">
        <p14:creationId xmlns:p14="http://schemas.microsoft.com/office/powerpoint/2010/main" val="370823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bg/>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build="p"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40862"/>
            <a:ext cx="9143999" cy="476738"/>
          </a:xfrm>
          <a:solidFill>
            <a:schemeClr val="accent4">
              <a:lumMod val="40000"/>
              <a:lumOff val="60000"/>
            </a:schemeClr>
          </a:solidFill>
        </p:spPr>
        <p:txBody>
          <a:bodyPr>
            <a:noAutofit/>
          </a:bodyPr>
          <a:lstStyle/>
          <a:p>
            <a:r>
              <a:rPr lang="en-US" sz="2400" b="1" i="1" dirty="0">
                <a:solidFill>
                  <a:srgbClr val="C00000"/>
                </a:solidFill>
                <a:latin typeface="Arial" panose="020B0604020202020204" pitchFamily="34" charset="0"/>
                <a:cs typeface="Arial" panose="020B0604020202020204" pitchFamily="34" charset="0"/>
              </a:rPr>
              <a:t>Einstein Predicted Gravitational Waves in 1916</a:t>
            </a:r>
          </a:p>
        </p:txBody>
      </p:sp>
      <p:sp>
        <p:nvSpPr>
          <p:cNvPr id="6" name="Slide Number Placeholder 5"/>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24</a:t>
            </a:fld>
            <a:endParaRPr kumimoji="0" lang="en-US" dirty="0">
              <a:solidFill>
                <a:schemeClr val="tx2"/>
              </a:solidFill>
            </a:endParaRPr>
          </a:p>
        </p:txBody>
      </p:sp>
      <p:pic>
        <p:nvPicPr>
          <p:cNvPr id="4" name="Picture 3"/>
          <p:cNvPicPr>
            <a:picLocks noChangeAspect="1"/>
          </p:cNvPicPr>
          <p:nvPr/>
        </p:nvPicPr>
        <p:blipFill>
          <a:blip r:embed="rId3"/>
          <a:stretch>
            <a:fillRect/>
          </a:stretch>
        </p:blipFill>
        <p:spPr>
          <a:xfrm>
            <a:off x="3845170" y="1325193"/>
            <a:ext cx="4368330" cy="2901188"/>
          </a:xfrm>
          <a:prstGeom prst="rect">
            <a:avLst/>
          </a:prstGeom>
        </p:spPr>
      </p:pic>
      <p:pic>
        <p:nvPicPr>
          <p:cNvPr id="7" name="Picture 6"/>
          <p:cNvPicPr>
            <a:picLocks noChangeAspect="1"/>
          </p:cNvPicPr>
          <p:nvPr/>
        </p:nvPicPr>
        <p:blipFill>
          <a:blip r:embed="rId4"/>
          <a:stretch>
            <a:fillRect/>
          </a:stretch>
        </p:blipFill>
        <p:spPr>
          <a:xfrm>
            <a:off x="184220" y="1663377"/>
            <a:ext cx="2968906" cy="4143454"/>
          </a:xfrm>
          <a:prstGeom prst="rect">
            <a:avLst/>
          </a:prstGeom>
        </p:spPr>
      </p:pic>
      <p:sp>
        <p:nvSpPr>
          <p:cNvPr id="5" name="TextBox 4"/>
          <p:cNvSpPr txBox="1"/>
          <p:nvPr/>
        </p:nvSpPr>
        <p:spPr>
          <a:xfrm>
            <a:off x="3154870" y="4357976"/>
            <a:ext cx="5798213" cy="2785378"/>
          </a:xfrm>
          <a:prstGeom prst="rect">
            <a:avLst/>
          </a:prstGeom>
          <a:noFill/>
        </p:spPr>
        <p:txBody>
          <a:bodyPr wrap="square" rtlCol="0">
            <a:spAutoFit/>
          </a:bodyPr>
          <a:lstStyle/>
          <a:p>
            <a:pPr marL="257175" indent="-257175">
              <a:buFont typeface="Arial" panose="020B0604020202020204" pitchFamily="34" charset="0"/>
              <a:buChar char="•"/>
            </a:pPr>
            <a:r>
              <a:rPr lang="en-US" altLang="en-US" sz="2400" dirty="0"/>
              <a:t>1st publication indicating the existence of gravitational waves by Einstein in 1916</a:t>
            </a:r>
          </a:p>
          <a:p>
            <a:pPr marL="600075" lvl="1" indent="-257175">
              <a:buFont typeface="Arial" panose="020B0604020202020204" pitchFamily="34" charset="0"/>
              <a:buChar char="•"/>
            </a:pPr>
            <a:r>
              <a:rPr lang="en-US" altLang="en-US" sz="2000" dirty="0">
                <a:solidFill>
                  <a:schemeClr val="accent6">
                    <a:lumMod val="75000"/>
                  </a:schemeClr>
                </a:solidFill>
                <a:latin typeface="Arial" panose="020B0604020202020204" pitchFamily="34" charset="0"/>
                <a:cs typeface="Arial" panose="020B0604020202020204" pitchFamily="34" charset="0"/>
              </a:rPr>
              <a:t>Contained errors relating wave amplitude to source motions</a:t>
            </a:r>
          </a:p>
          <a:p>
            <a:pPr marL="600075" lvl="1" indent="-257175">
              <a:buFont typeface="Arial" panose="020B0604020202020204" pitchFamily="34" charset="0"/>
              <a:buChar char="•"/>
            </a:pPr>
            <a:endParaRPr lang="en-US" altLang="en-US" sz="1200" dirty="0">
              <a:solidFill>
                <a:srgbClr val="FF0000"/>
              </a:solidFill>
            </a:endParaRPr>
          </a:p>
          <a:p>
            <a:pPr marL="257175" indent="-257175">
              <a:buFont typeface="Arial" panose="020B0604020202020204" pitchFamily="34" charset="0"/>
              <a:buChar char="•"/>
            </a:pPr>
            <a:r>
              <a:rPr lang="en-US" altLang="en-US" sz="2000" dirty="0"/>
              <a:t>1918 paper corrected earlier errors (factor of 2), and it contains the quadrupole formula for radiating source</a:t>
            </a:r>
          </a:p>
          <a:p>
            <a:endParaRPr lang="en-US" sz="1500" dirty="0"/>
          </a:p>
        </p:txBody>
      </p:sp>
      <p:sp>
        <p:nvSpPr>
          <p:cNvPr id="8" name="Rectangle 2"/>
          <p:cNvSpPr txBox="1">
            <a:spLocks noChangeArrowheads="1"/>
          </p:cNvSpPr>
          <p:nvPr/>
        </p:nvSpPr>
        <p:spPr>
          <a:xfrm>
            <a:off x="0" y="0"/>
            <a:ext cx="9144000" cy="66367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9" name="Footer Placeholder 8"/>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32614118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LIGO Colloquium Materials\A - Figures for Slides\fig08-hanford aerial.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11116" t="7265" r="2463" b="-4623"/>
          <a:stretch/>
        </p:blipFill>
        <p:spPr bwMode="auto">
          <a:xfrm>
            <a:off x="242277" y="3576724"/>
            <a:ext cx="3135484" cy="188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133718" y="5435589"/>
            <a:ext cx="2358337" cy="383916"/>
          </a:xfrm>
        </p:spPr>
        <p:txBody>
          <a:bodyPr anchor="ctr">
            <a:noAutofit/>
          </a:bodyPr>
          <a:lstStyle/>
          <a:p>
            <a:r>
              <a:rPr lang="en-US" sz="2000" dirty="0">
                <a:latin typeface="Arial" panose="020B0604020202020204" pitchFamily="34" charset="0"/>
                <a:cs typeface="Arial" panose="020B0604020202020204" pitchFamily="34" charset="0"/>
              </a:rPr>
              <a:t>Hanford, WA</a:t>
            </a:r>
          </a:p>
        </p:txBody>
      </p:sp>
      <p:pic>
        <p:nvPicPr>
          <p:cNvPr id="5" name="Picture 3" descr="C:\TEMP\physics today\physics today figures\aerial-livingston pic 1b1.jpg"/>
          <p:cNvPicPr>
            <a:picLocks noGrp="1" noChangeAspect="1" noChangeArrowheads="1"/>
          </p:cNvPicPr>
          <p:nvPr>
            <p:ph idx="1"/>
          </p:nvPr>
        </p:nvPicPr>
        <p:blipFill rotWithShape="1">
          <a:blip r:embed="rId4" cstate="email">
            <a:extLst>
              <a:ext uri="{28A0092B-C50C-407E-A947-70E740481C1C}">
                <a14:useLocalDpi xmlns:a14="http://schemas.microsoft.com/office/drawing/2010/main" val="0"/>
              </a:ext>
            </a:extLst>
          </a:blip>
          <a:srcRect l="13054" t="2557" r="5583" b="2529"/>
          <a:stretch/>
        </p:blipFill>
        <p:spPr>
          <a:xfrm>
            <a:off x="2969846" y="3907894"/>
            <a:ext cx="2686290" cy="2527461"/>
          </a:xfrm>
          <a:noFill/>
        </p:spPr>
      </p:pic>
      <p:sp>
        <p:nvSpPr>
          <p:cNvPr id="2" name="Slide Number Placeholder 1"/>
          <p:cNvSpPr>
            <a:spLocks noGrp="1"/>
          </p:cNvSpPr>
          <p:nvPr>
            <p:ph type="sldNum" sz="quarter" idx="12"/>
          </p:nvPr>
        </p:nvSpPr>
        <p:spPr>
          <a:xfrm>
            <a:off x="7213600" y="6378136"/>
            <a:ext cx="2844800" cy="365125"/>
          </a:xfrm>
        </p:spPr>
        <p:txBody>
          <a:bodyPr/>
          <a:lstStyle/>
          <a:p>
            <a:pPr eaLnBrk="1" latinLnBrk="0" hangingPunct="1"/>
            <a:fld id="{F0C94032-CD4C-4C25-B0C2-CEC720522D92}" type="slidenum">
              <a:rPr kumimoji="0" lang="en-US" smtClean="0"/>
              <a:pPr eaLnBrk="1" latinLnBrk="0" hangingPunct="1"/>
              <a:t>25</a:t>
            </a:fld>
            <a:endParaRPr kumimoji="0" lang="en-US" dirty="0">
              <a:solidFill>
                <a:srgbClr val="FFFFFF"/>
              </a:solidFill>
            </a:endParaRPr>
          </a:p>
        </p:txBody>
      </p:sp>
      <p:sp>
        <p:nvSpPr>
          <p:cNvPr id="7" name="Title 1"/>
          <p:cNvSpPr txBox="1">
            <a:spLocks/>
          </p:cNvSpPr>
          <p:nvPr/>
        </p:nvSpPr>
        <p:spPr>
          <a:xfrm>
            <a:off x="669737" y="5896424"/>
            <a:ext cx="2336757" cy="727915"/>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rial" panose="020B0604020202020204" pitchFamily="34" charset="0"/>
                <a:cs typeface="Arial" panose="020B0604020202020204" pitchFamily="34" charset="0"/>
              </a:rPr>
              <a:t>Livingston, LA</a:t>
            </a:r>
          </a:p>
        </p:txBody>
      </p:sp>
      <p:sp>
        <p:nvSpPr>
          <p:cNvPr id="8" name="TextBox 7"/>
          <p:cNvSpPr txBox="1"/>
          <p:nvPr/>
        </p:nvSpPr>
        <p:spPr>
          <a:xfrm>
            <a:off x="1" y="624508"/>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LIGO Interferometers</a:t>
            </a:r>
          </a:p>
        </p:txBody>
      </p:sp>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11015" y="1132999"/>
            <a:ext cx="4068442" cy="2288499"/>
          </a:xfrm>
          <a:prstGeom prst="rect">
            <a:avLst/>
          </a:prstGeom>
        </p:spPr>
      </p:pic>
      <p:pic>
        <p:nvPicPr>
          <p:cNvPr id="10" name="Picture 9"/>
          <p:cNvPicPr>
            <a:picLocks noChangeAspect="1"/>
          </p:cNvPicPr>
          <p:nvPr/>
        </p:nvPicPr>
        <p:blipFill>
          <a:blip r:embed="rId6"/>
          <a:stretch>
            <a:fillRect/>
          </a:stretch>
        </p:blipFill>
        <p:spPr>
          <a:xfrm>
            <a:off x="4574599" y="1969899"/>
            <a:ext cx="4569401" cy="2732530"/>
          </a:xfrm>
          <a:prstGeom prst="rect">
            <a:avLst/>
          </a:prstGeom>
        </p:spPr>
      </p:pic>
      <p:sp>
        <p:nvSpPr>
          <p:cNvPr id="11" name="Title 1"/>
          <p:cNvSpPr txBox="1">
            <a:spLocks/>
          </p:cNvSpPr>
          <p:nvPr/>
        </p:nvSpPr>
        <p:spPr>
          <a:xfrm>
            <a:off x="5522432" y="4735510"/>
            <a:ext cx="3473075" cy="1079136"/>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latin typeface="Arial" panose="020B0604020202020204" pitchFamily="34" charset="0"/>
                <a:cs typeface="Arial" panose="020B0604020202020204" pitchFamily="34" charset="0"/>
              </a:rPr>
              <a:t>Advanced LIGO Suspensions / Seismic Isolation</a:t>
            </a:r>
          </a:p>
        </p:txBody>
      </p:sp>
      <p:sp>
        <p:nvSpPr>
          <p:cNvPr id="3" name="Footer Placeholder 2"/>
          <p:cNvSpPr>
            <a:spLocks noGrp="1"/>
          </p:cNvSpPr>
          <p:nvPr>
            <p:ph type="ftr" sz="quarter" idx="11"/>
          </p:nvPr>
        </p:nvSpPr>
        <p:spPr/>
        <p:txBody>
          <a:bodyPr/>
          <a:lstStyle/>
          <a:p>
            <a:r>
              <a:rPr lang="en-US" smtClean="0"/>
              <a:t>Physics  224 - Lecture 1</a:t>
            </a:r>
            <a:endParaRPr lang="en-US"/>
          </a:p>
        </p:txBody>
      </p:sp>
      <p:sp>
        <p:nvSpPr>
          <p:cNvPr id="12" name="Rectangle 2"/>
          <p:cNvSpPr txBox="1">
            <a:spLocks noChangeArrowheads="1"/>
          </p:cNvSpPr>
          <p:nvPr/>
        </p:nvSpPr>
        <p:spPr>
          <a:xfrm>
            <a:off x="0" y="0"/>
            <a:ext cx="9144000" cy="66367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Tree>
    <p:extLst>
      <p:ext uri="{BB962C8B-B14F-4D97-AF65-F5344CB8AC3E}">
        <p14:creationId xmlns:p14="http://schemas.microsoft.com/office/powerpoint/2010/main" val="235716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337" y="656492"/>
            <a:ext cx="9214337" cy="416676"/>
          </a:xfrm>
          <a:solidFill>
            <a:schemeClr val="accent4">
              <a:lumMod val="40000"/>
              <a:lumOff val="60000"/>
            </a:schemeClr>
          </a:solidFill>
        </p:spPr>
        <p:txBody>
          <a:bodyPr>
            <a:noAutofit/>
          </a:bodyPr>
          <a:lstStyle/>
          <a:p>
            <a:pPr algn="ctr"/>
            <a:r>
              <a:rPr lang="en-US" sz="2400" b="1" i="1" dirty="0" smtClean="0">
                <a:latin typeface="Arial" panose="020B0604020202020204" pitchFamily="34" charset="0"/>
                <a:cs typeface="Arial" panose="020B0604020202020204" pitchFamily="34" charset="0"/>
              </a:rPr>
              <a:t>LIGO: Black </a:t>
            </a:r>
            <a:r>
              <a:rPr lang="en-US" sz="2400" b="1" i="1" dirty="0">
                <a:latin typeface="Arial" panose="020B0604020202020204" pitchFamily="34" charset="0"/>
                <a:cs typeface="Arial" panose="020B0604020202020204" pitchFamily="34" charset="0"/>
              </a:rPr>
              <a:t>Hole Merger: GW150914</a:t>
            </a:r>
          </a:p>
        </p:txBody>
      </p:sp>
      <p:pic>
        <p:nvPicPr>
          <p:cNvPr id="11" name="Content Placeholder 7"/>
          <p:cNvPicPr>
            <a:picLocks noGrp="1" noChangeAspect="1"/>
          </p:cNvPicPr>
          <p:nvPr>
            <p:ph idx="1"/>
          </p:nvPr>
        </p:nvPicPr>
        <p:blipFill>
          <a:blip r:embed="rId3"/>
          <a:stretch>
            <a:fillRect/>
          </a:stretch>
        </p:blipFill>
        <p:spPr>
          <a:xfrm>
            <a:off x="4564184" y="2592111"/>
            <a:ext cx="4579816" cy="3578491"/>
          </a:xfrm>
          <a:prstGeom prst="rect">
            <a:avLst/>
          </a:prstGeom>
        </p:spPr>
      </p:pic>
      <p:sp>
        <p:nvSpPr>
          <p:cNvPr id="6" name="Slide Number Placeholder 5"/>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26</a:t>
            </a:fld>
            <a:endParaRPr kumimoji="0" lang="en-US" dirty="0">
              <a:solidFill>
                <a:srgbClr val="FFFFFF"/>
              </a:solidFill>
            </a:endParaRPr>
          </a:p>
        </p:txBody>
      </p:sp>
      <p:pic>
        <p:nvPicPr>
          <p:cNvPr id="10" name="Picture 9"/>
          <p:cNvPicPr>
            <a:picLocks noChangeAspect="1"/>
          </p:cNvPicPr>
          <p:nvPr/>
        </p:nvPicPr>
        <p:blipFill>
          <a:blip r:embed="rId4"/>
          <a:stretch>
            <a:fillRect/>
          </a:stretch>
        </p:blipFill>
        <p:spPr>
          <a:xfrm>
            <a:off x="187568" y="1396593"/>
            <a:ext cx="4461089" cy="3780453"/>
          </a:xfrm>
          <a:prstGeom prst="rect">
            <a:avLst/>
          </a:prstGeom>
        </p:spPr>
      </p:pic>
      <p:sp>
        <p:nvSpPr>
          <p:cNvPr id="3" name="Footer Placeholder 2"/>
          <p:cNvSpPr>
            <a:spLocks noGrp="1"/>
          </p:cNvSpPr>
          <p:nvPr>
            <p:ph type="ftr" sz="quarter" idx="11"/>
          </p:nvPr>
        </p:nvSpPr>
        <p:spPr/>
        <p:txBody>
          <a:bodyPr/>
          <a:lstStyle/>
          <a:p>
            <a:r>
              <a:rPr lang="en-US" smtClean="0"/>
              <a:t>Physics  224 - Lecture 1</a:t>
            </a:r>
            <a:endParaRPr lang="en-US"/>
          </a:p>
        </p:txBody>
      </p:sp>
      <p:sp>
        <p:nvSpPr>
          <p:cNvPr id="7" name="Rectangle 2"/>
          <p:cNvSpPr txBox="1">
            <a:spLocks noChangeArrowheads="1"/>
          </p:cNvSpPr>
          <p:nvPr/>
        </p:nvSpPr>
        <p:spPr>
          <a:xfrm>
            <a:off x="0" y="0"/>
            <a:ext cx="9144000" cy="66367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4" name="TextBox 3"/>
          <p:cNvSpPr txBox="1"/>
          <p:nvPr/>
        </p:nvSpPr>
        <p:spPr>
          <a:xfrm>
            <a:off x="5744306" y="2133599"/>
            <a:ext cx="2469662" cy="400110"/>
          </a:xfrm>
          <a:prstGeom prst="rect">
            <a:avLst/>
          </a:prstGeom>
          <a:solidFill>
            <a:schemeClr val="accent1">
              <a:lumMod val="20000"/>
              <a:lumOff val="80000"/>
            </a:schemeClr>
          </a:solidFill>
        </p:spPr>
        <p:txBody>
          <a:bodyPr wrap="square" rtlCol="0">
            <a:spAutoFit/>
          </a:bodyPr>
          <a:lstStyle/>
          <a:p>
            <a:pPr algn="ctr"/>
            <a:r>
              <a:rPr lang="en-US" sz="2000" b="1" dirty="0" smtClean="0">
                <a:latin typeface="Arial" panose="020B0604020202020204" pitchFamily="34" charset="0"/>
                <a:cs typeface="Arial" panose="020B0604020202020204" pitchFamily="34" charset="0"/>
              </a:rPr>
              <a:t>LIGO vs Einstein </a:t>
            </a:r>
            <a:endParaRPr lang="en-US" sz="2000" b="1" dirty="0">
              <a:latin typeface="Arial" panose="020B0604020202020204" pitchFamily="34" charset="0"/>
              <a:cs typeface="Arial" panose="020B0604020202020204" pitchFamily="34" charset="0"/>
            </a:endParaRPr>
          </a:p>
        </p:txBody>
      </p:sp>
      <p:sp>
        <p:nvSpPr>
          <p:cNvPr id="5" name="TextBox 4"/>
          <p:cNvSpPr txBox="1"/>
          <p:nvPr/>
        </p:nvSpPr>
        <p:spPr>
          <a:xfrm>
            <a:off x="328247" y="5361355"/>
            <a:ext cx="4149969" cy="1015663"/>
          </a:xfrm>
          <a:prstGeom prst="rect">
            <a:avLst/>
          </a:prstGeom>
          <a:solidFill>
            <a:schemeClr val="accent1">
              <a:lumMod val="20000"/>
              <a:lumOff val="80000"/>
            </a:schemeClr>
          </a:solidFill>
        </p:spPr>
        <p:txBody>
          <a:bodyPr wrap="square" rtlCol="0">
            <a:spAutoFit/>
          </a:bodyPr>
          <a:lstStyle/>
          <a:p>
            <a:r>
              <a:rPr lang="en-US" sz="2000" b="1" dirty="0" smtClean="0">
                <a:latin typeface="Arial" panose="020B0604020202020204" pitchFamily="34" charset="0"/>
                <a:cs typeface="Arial" panose="020B0604020202020204" pitchFamily="34" charset="0"/>
              </a:rPr>
              <a:t>LIGO</a:t>
            </a:r>
            <a:r>
              <a:rPr lang="en-US" sz="2000" dirty="0" smtClean="0">
                <a:latin typeface="Arial" panose="020B0604020202020204" pitchFamily="34" charset="0"/>
                <a:cs typeface="Arial" panose="020B0604020202020204" pitchFamily="34" charset="0"/>
              </a:rPr>
              <a:t>:  first observation of gravitational waves from a binary black </a:t>
            </a:r>
            <a:r>
              <a:rPr lang="en-US" sz="2000" dirty="0" err="1" smtClean="0">
                <a:latin typeface="Arial" panose="020B0604020202020204" pitchFamily="34" charset="0"/>
                <a:cs typeface="Arial" panose="020B0604020202020204" pitchFamily="34" charset="0"/>
              </a:rPr>
              <a:t>holle</a:t>
            </a:r>
            <a:r>
              <a:rPr lang="en-US" sz="2000" dirty="0" smtClean="0">
                <a:latin typeface="Arial" panose="020B0604020202020204" pitchFamily="34" charset="0"/>
                <a:cs typeface="Arial" panose="020B0604020202020204" pitchFamily="34" charset="0"/>
              </a:rPr>
              <a:t> merger</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37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27</a:t>
            </a:fld>
            <a:endParaRPr lang="en-US"/>
          </a:p>
        </p:txBody>
      </p:sp>
      <p:sp>
        <p:nvSpPr>
          <p:cNvPr id="4" name="Rectangle 2"/>
          <p:cNvSpPr txBox="1">
            <a:spLocks noChangeArrowheads="1"/>
          </p:cNvSpPr>
          <p:nvPr/>
        </p:nvSpPr>
        <p:spPr>
          <a:xfrm>
            <a:off x="0" y="0"/>
            <a:ext cx="9144000" cy="66367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5" name="TextBox 4"/>
          <p:cNvSpPr txBox="1"/>
          <p:nvPr/>
        </p:nvSpPr>
        <p:spPr>
          <a:xfrm>
            <a:off x="0" y="663679"/>
            <a:ext cx="9143999"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767533" y="1520052"/>
            <a:ext cx="7747819" cy="483209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What Are the Masses of the Neutrinos, and How Have They Shaped the Evolution of the Universe?*</a:t>
            </a:r>
          </a:p>
          <a:p>
            <a:endParaRPr lang="en-US" sz="2000" b="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Cosmology tells us that neutrinos must be abundantly present in the universe today. Physicists have found evidence that they have a small mass, which implies that cosmic neutrinos account for as much mass as do stars. The pattern of neutrino masses can reveal much about how nature’s forces are unified, how the elements in the periodic table were made, and possibly even the origin of ordinary matter.</a:t>
            </a:r>
          </a:p>
          <a:p>
            <a:endParaRPr lang="en-US" sz="2400" b="1" dirty="0"/>
          </a:p>
          <a:p>
            <a:endParaRPr lang="en-US" sz="2400" b="1" dirty="0"/>
          </a:p>
        </p:txBody>
      </p:sp>
    </p:spTree>
    <p:extLst>
      <p:ext uri="{BB962C8B-B14F-4D97-AF65-F5344CB8AC3E}">
        <p14:creationId xmlns:p14="http://schemas.microsoft.com/office/powerpoint/2010/main" val="18060883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28</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654" y="1757532"/>
            <a:ext cx="2847975" cy="20097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8629" y="1125342"/>
            <a:ext cx="4757707" cy="2676210"/>
          </a:xfrm>
          <a:prstGeom prst="rect">
            <a:avLst/>
          </a:prstGeom>
          <a:solidFill>
            <a:schemeClr val="accent5">
              <a:lumMod val="20000"/>
              <a:lumOff val="80000"/>
            </a:schemeClr>
          </a:solidFill>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1279" y="4117559"/>
            <a:ext cx="3383773" cy="2603919"/>
          </a:xfrm>
          <a:prstGeom prst="rect">
            <a:avLst/>
          </a:prstGeom>
          <a:solidFill>
            <a:schemeClr val="accent4">
              <a:lumMod val="20000"/>
              <a:lumOff val="80000"/>
            </a:schemeClr>
          </a:solidFill>
        </p:spPr>
      </p:pic>
      <p:sp>
        <p:nvSpPr>
          <p:cNvPr id="7"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8" name="TextBox 7"/>
          <p:cNvSpPr txBox="1"/>
          <p:nvPr/>
        </p:nvSpPr>
        <p:spPr>
          <a:xfrm>
            <a:off x="-1" y="585525"/>
            <a:ext cx="9144001"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Neutrino Masses and Mass Differences</a:t>
            </a:r>
          </a:p>
        </p:txBody>
      </p:sp>
    </p:spTree>
    <p:extLst>
      <p:ext uri="{BB962C8B-B14F-4D97-AF65-F5344CB8AC3E}">
        <p14:creationId xmlns:p14="http://schemas.microsoft.com/office/powerpoint/2010/main" val="21757501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29</a:t>
            </a:fld>
            <a:endParaRPr lang="en-US"/>
          </a:p>
        </p:txBody>
      </p:sp>
      <p:sp>
        <p:nvSpPr>
          <p:cNvPr id="4"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5" name="TextBox 4"/>
          <p:cNvSpPr txBox="1"/>
          <p:nvPr/>
        </p:nvSpPr>
        <p:spPr>
          <a:xfrm>
            <a:off x="54708" y="601156"/>
            <a:ext cx="9089292"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767533" y="1510724"/>
            <a:ext cx="7747819" cy="452431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Physics of the Universe Report: </a:t>
            </a:r>
            <a:r>
              <a:rPr lang="en-US" sz="2400" i="1" dirty="0">
                <a:latin typeface="Arial" panose="020B0604020202020204" pitchFamily="34" charset="0"/>
                <a:cs typeface="Arial" panose="020B0604020202020204" pitchFamily="34" charset="0"/>
              </a:rPr>
              <a:t>“Connections Quarks to the Cosmos”</a:t>
            </a:r>
            <a:r>
              <a:rPr lang="en-US" sz="2400" dirty="0">
                <a:latin typeface="Arial" panose="020B0604020202020204" pitchFamily="34" charset="0"/>
                <a:cs typeface="Arial" panose="020B0604020202020204" pitchFamily="34" charset="0"/>
              </a:rPr>
              <a:t>        Some Questions</a:t>
            </a: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How Do Cosmic Accelerators Work and What Are They Accelerating?*</a:t>
            </a:r>
          </a:p>
          <a:p>
            <a:endParaRPr lang="en-US" sz="2400" b="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Physicists have detected an amazing variety of energetic phenomena in the universe, including beams of particles of unexpectedly high energy but of unknown origin. In laboratory accelerators, we can produce beams of energetic particles, but the energy of these cosmic beams far exceeds any energies produced on Earth.</a:t>
            </a:r>
          </a:p>
          <a:p>
            <a:endParaRPr lang="en-US" sz="2400" b="1" dirty="0"/>
          </a:p>
        </p:txBody>
      </p:sp>
    </p:spTree>
    <p:extLst>
      <p:ext uri="{BB962C8B-B14F-4D97-AF65-F5344CB8AC3E}">
        <p14:creationId xmlns:p14="http://schemas.microsoft.com/office/powerpoint/2010/main" val="3327955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278"/>
            <a:ext cx="9143999" cy="403537"/>
          </a:xfrm>
          <a:solidFill>
            <a:schemeClr val="accent4">
              <a:lumMod val="20000"/>
              <a:lumOff val="80000"/>
            </a:schemeClr>
          </a:solidFill>
        </p:spPr>
        <p:txBody>
          <a:bodyPr>
            <a:noAutofit/>
          </a:bodyPr>
          <a:lstStyle/>
          <a:p>
            <a:pPr algn="ctr"/>
            <a:r>
              <a:rPr lang="en-US" sz="2400" b="1" i="1" dirty="0" smtClean="0">
                <a:latin typeface="Arial" panose="020B0604020202020204" pitchFamily="34" charset="0"/>
                <a:cs typeface="Arial" panose="020B0604020202020204" pitchFamily="34" charset="0"/>
              </a:rPr>
              <a:t>Physics 224    </a:t>
            </a:r>
            <a:r>
              <a:rPr lang="en-US" sz="2400" b="1" i="1" dirty="0">
                <a:latin typeface="Arial" panose="020B0604020202020204" pitchFamily="34" charset="0"/>
                <a:cs typeface="Arial" panose="020B0604020202020204" pitchFamily="34" charset="0"/>
              </a:rPr>
              <a:t>-   Barry C Barish</a:t>
            </a:r>
          </a:p>
        </p:txBody>
      </p:sp>
      <p:sp>
        <p:nvSpPr>
          <p:cNvPr id="3" name="Content Placeholder 2"/>
          <p:cNvSpPr>
            <a:spLocks noGrp="1"/>
          </p:cNvSpPr>
          <p:nvPr>
            <p:ph idx="1"/>
          </p:nvPr>
        </p:nvSpPr>
        <p:spPr>
          <a:xfrm>
            <a:off x="391755" y="1165124"/>
            <a:ext cx="8232672" cy="5391984"/>
          </a:xfrm>
        </p:spPr>
        <p:txBody>
          <a:bodyPr>
            <a:normAutofit fontScale="92500" lnSpcReduction="20000"/>
          </a:bodyPr>
          <a:lstStyle/>
          <a:p>
            <a:r>
              <a:rPr lang="en-US" sz="2600" dirty="0"/>
              <a:t>Course Title: </a:t>
            </a:r>
            <a:r>
              <a:rPr lang="en-US" sz="2600" i="1" dirty="0" smtClean="0"/>
              <a:t>“</a:t>
            </a:r>
            <a:r>
              <a:rPr lang="en-US" sz="2600" b="1" i="1" dirty="0" smtClean="0"/>
              <a:t>The </a:t>
            </a:r>
            <a:r>
              <a:rPr lang="en-US" sz="2600" b="1" i="1" dirty="0"/>
              <a:t>Frontiers of </a:t>
            </a:r>
            <a:r>
              <a:rPr lang="en-US" sz="2600" b="1" i="1" dirty="0" smtClean="0"/>
              <a:t>Physics and Astrophysics / An Experimental Viewpoint”</a:t>
            </a:r>
          </a:p>
          <a:p>
            <a:endParaRPr lang="en-US" sz="1400" dirty="0"/>
          </a:p>
          <a:p>
            <a:r>
              <a:rPr lang="en-US" sz="2600" dirty="0"/>
              <a:t>The Course will consist of </a:t>
            </a:r>
            <a:r>
              <a:rPr lang="en-US" sz="2600" dirty="0" smtClean="0"/>
              <a:t>30 Lectures over 10 Weeks</a:t>
            </a:r>
          </a:p>
          <a:p>
            <a:pPr marL="0" indent="0">
              <a:buNone/>
            </a:pPr>
            <a:r>
              <a:rPr lang="en-US" sz="1400" dirty="0" smtClean="0"/>
              <a:t> </a:t>
            </a:r>
            <a:endParaRPr lang="en-US" sz="1400" dirty="0"/>
          </a:p>
          <a:p>
            <a:pPr marL="0" indent="0">
              <a:buNone/>
            </a:pPr>
            <a:r>
              <a:rPr lang="en-US" sz="2600" b="1" dirty="0" smtClean="0">
                <a:solidFill>
                  <a:schemeClr val="accent1">
                    <a:lumMod val="75000"/>
                  </a:schemeClr>
                </a:solidFill>
              </a:rPr>
              <a:t> 1- April 2020 -    Introduction </a:t>
            </a:r>
            <a:r>
              <a:rPr lang="en-US" sz="2600" b="1" dirty="0">
                <a:solidFill>
                  <a:schemeClr val="accent1">
                    <a:lumMod val="75000"/>
                  </a:schemeClr>
                </a:solidFill>
              </a:rPr>
              <a:t>to </a:t>
            </a:r>
            <a:r>
              <a:rPr lang="en-US" sz="2600" b="1" dirty="0" smtClean="0">
                <a:solidFill>
                  <a:schemeClr val="accent1">
                    <a:lumMod val="75000"/>
                  </a:schemeClr>
                </a:solidFill>
              </a:rPr>
              <a:t>‘Physics </a:t>
            </a:r>
            <a:r>
              <a:rPr lang="en-US" sz="2600" b="1" dirty="0">
                <a:solidFill>
                  <a:schemeClr val="accent1">
                    <a:lumMod val="75000"/>
                  </a:schemeClr>
                </a:solidFill>
              </a:rPr>
              <a:t>of the </a:t>
            </a:r>
            <a:r>
              <a:rPr lang="en-US" sz="2600" b="1" dirty="0" smtClean="0">
                <a:solidFill>
                  <a:schemeClr val="accent1">
                    <a:lumMod val="75000"/>
                  </a:schemeClr>
                </a:solidFill>
              </a:rPr>
              <a:t>Universe’</a:t>
            </a:r>
            <a:r>
              <a:rPr lang="en-US" sz="2600" b="1" dirty="0"/>
              <a:t/>
            </a:r>
            <a:br>
              <a:rPr lang="en-US" sz="2600" b="1" dirty="0"/>
            </a:br>
            <a:r>
              <a:rPr lang="en-US" sz="2600" b="1" dirty="0" smtClean="0"/>
              <a:t> </a:t>
            </a:r>
            <a:r>
              <a:rPr lang="en-US" sz="2600" dirty="0" smtClean="0"/>
              <a:t>8 –April 2020 -   Intro to Elementary Particles</a:t>
            </a:r>
            <a:r>
              <a:rPr lang="en-US" sz="2600" dirty="0"/>
              <a:t/>
            </a:r>
            <a:br>
              <a:rPr lang="en-US" sz="2600" dirty="0"/>
            </a:br>
            <a:r>
              <a:rPr lang="en-US" sz="2600" dirty="0" smtClean="0"/>
              <a:t>15 </a:t>
            </a:r>
            <a:r>
              <a:rPr lang="en-US" sz="2600" dirty="0"/>
              <a:t>–April 2020 - </a:t>
            </a:r>
            <a:r>
              <a:rPr lang="en-US" sz="2600" dirty="0" smtClean="0"/>
              <a:t> Particle </a:t>
            </a:r>
            <a:r>
              <a:rPr lang="en-US" sz="2600" dirty="0"/>
              <a:t>Accelerators</a:t>
            </a:r>
            <a:br>
              <a:rPr lang="en-US" sz="2600" dirty="0"/>
            </a:br>
            <a:r>
              <a:rPr lang="en-US" sz="2600" dirty="0" smtClean="0"/>
              <a:t>22 </a:t>
            </a:r>
            <a:r>
              <a:rPr lang="en-US" sz="2600" dirty="0"/>
              <a:t>–April 2020 </a:t>
            </a:r>
            <a:r>
              <a:rPr lang="en-US" sz="2600" dirty="0" smtClean="0"/>
              <a:t>   The Standard Model of Particle Physics</a:t>
            </a:r>
            <a:r>
              <a:rPr lang="en-US" sz="2600" dirty="0"/>
              <a:t/>
            </a:r>
            <a:br>
              <a:rPr lang="en-US" sz="2600" dirty="0"/>
            </a:br>
            <a:r>
              <a:rPr lang="en-US" sz="2600" dirty="0" smtClean="0"/>
              <a:t>29 </a:t>
            </a:r>
            <a:r>
              <a:rPr lang="en-US" sz="2600" dirty="0"/>
              <a:t>–April </a:t>
            </a:r>
            <a:r>
              <a:rPr lang="en-US" sz="2600" dirty="0" smtClean="0"/>
              <a:t>2020    Higgs Boson and the </a:t>
            </a:r>
            <a:r>
              <a:rPr lang="en-US" sz="2600" dirty="0"/>
              <a:t>Future of Particle Physics</a:t>
            </a:r>
            <a:br>
              <a:rPr lang="en-US" sz="2600" dirty="0"/>
            </a:br>
            <a:r>
              <a:rPr lang="en-US" sz="2600" dirty="0" smtClean="0"/>
              <a:t> 6 – May 2019 </a:t>
            </a:r>
            <a:r>
              <a:rPr lang="en-US" sz="2600" dirty="0"/>
              <a:t>- </a:t>
            </a:r>
            <a:r>
              <a:rPr lang="en-US" sz="2600" dirty="0" smtClean="0"/>
              <a:t>  Neutrinos</a:t>
            </a:r>
            <a:r>
              <a:rPr lang="en-US" sz="2600" dirty="0"/>
              <a:t/>
            </a:r>
            <a:br>
              <a:rPr lang="en-US" sz="2600" dirty="0"/>
            </a:br>
            <a:r>
              <a:rPr lang="en-US" sz="2600" dirty="0" smtClean="0"/>
              <a:t>13 </a:t>
            </a:r>
            <a:r>
              <a:rPr lang="en-US" sz="2600" dirty="0"/>
              <a:t>– May </a:t>
            </a:r>
            <a:r>
              <a:rPr lang="en-US" sz="2600" dirty="0" smtClean="0"/>
              <a:t>2020 </a:t>
            </a:r>
            <a:r>
              <a:rPr lang="en-US" sz="2600" dirty="0"/>
              <a:t>- </a:t>
            </a:r>
            <a:r>
              <a:rPr lang="en-US" sz="2600" dirty="0" smtClean="0"/>
              <a:t> Neutrino </a:t>
            </a:r>
            <a:r>
              <a:rPr lang="en-US" sz="2600" dirty="0"/>
              <a:t>Oscillations</a:t>
            </a:r>
            <a:br>
              <a:rPr lang="en-US" sz="2600" dirty="0"/>
            </a:br>
            <a:r>
              <a:rPr lang="en-US" sz="2600" dirty="0" smtClean="0"/>
              <a:t>20 </a:t>
            </a:r>
            <a:r>
              <a:rPr lang="en-US" sz="2600" dirty="0"/>
              <a:t>– May </a:t>
            </a:r>
            <a:r>
              <a:rPr lang="en-US" sz="2600" dirty="0" smtClean="0"/>
              <a:t>2020-   Gravitational Waves</a:t>
            </a:r>
            <a:r>
              <a:rPr lang="en-US" sz="2600" dirty="0"/>
              <a:t/>
            </a:r>
            <a:br>
              <a:rPr lang="en-US" sz="2600" dirty="0"/>
            </a:br>
            <a:r>
              <a:rPr lang="en-US" sz="2600" dirty="0" smtClean="0"/>
              <a:t>27 </a:t>
            </a:r>
            <a:r>
              <a:rPr lang="en-US" sz="2600" dirty="0"/>
              <a:t>– May 2020- </a:t>
            </a:r>
            <a:r>
              <a:rPr lang="en-US" sz="2600" dirty="0" smtClean="0"/>
              <a:t>  Gravitational Waves</a:t>
            </a:r>
            <a:r>
              <a:rPr lang="en-US" sz="2600" dirty="0"/>
              <a:t/>
            </a:r>
            <a:br>
              <a:rPr lang="en-US" sz="2600" dirty="0"/>
            </a:br>
            <a:r>
              <a:rPr lang="en-US" sz="2600" dirty="0" smtClean="0"/>
              <a:t>3 – June 2020 </a:t>
            </a:r>
            <a:r>
              <a:rPr lang="en-US" sz="2600" dirty="0"/>
              <a:t>- </a:t>
            </a:r>
            <a:r>
              <a:rPr lang="en-US" sz="2600" dirty="0" smtClean="0"/>
              <a:t>   Dark Matter, Dark Energy, Future Perspectives</a:t>
            </a:r>
            <a:r>
              <a:rPr lang="en-US" sz="2600" dirty="0"/>
              <a:t/>
            </a:r>
            <a:br>
              <a:rPr lang="en-US" sz="2600" dirty="0"/>
            </a:br>
            <a:endParaRPr lang="en-US" sz="2600" dirty="0" smtClean="0"/>
          </a:p>
          <a:p>
            <a:r>
              <a:rPr lang="en-US" sz="2600" dirty="0" smtClean="0"/>
              <a:t>All </a:t>
            </a:r>
            <a:r>
              <a:rPr lang="en-US" sz="2600" dirty="0"/>
              <a:t>Lectures and the supporting teaching materials will be published by the Physics Department.</a:t>
            </a:r>
          </a:p>
          <a:p>
            <a:endParaRPr lang="en-US" dirty="0"/>
          </a:p>
        </p:txBody>
      </p:sp>
      <p:sp>
        <p:nvSpPr>
          <p:cNvPr id="4" name="Footer Placeholder 3"/>
          <p:cNvSpPr>
            <a:spLocks noGrp="1"/>
          </p:cNvSpPr>
          <p:nvPr>
            <p:ph type="ftr" sz="quarter" idx="11"/>
          </p:nvPr>
        </p:nvSpPr>
        <p:spPr/>
        <p:txBody>
          <a:bodyPr/>
          <a:lstStyle/>
          <a:p>
            <a:r>
              <a:rPr lang="en-US" smtClean="0"/>
              <a:t>Physics  224 - Lecture 1</a:t>
            </a:r>
            <a:endParaRPr lang="en-US"/>
          </a:p>
        </p:txBody>
      </p:sp>
      <p:sp>
        <p:nvSpPr>
          <p:cNvPr id="5" name="Slide Number Placeholder 4"/>
          <p:cNvSpPr>
            <a:spLocks noGrp="1"/>
          </p:cNvSpPr>
          <p:nvPr>
            <p:ph type="sldNum" sz="quarter" idx="12"/>
          </p:nvPr>
        </p:nvSpPr>
        <p:spPr/>
        <p:txBody>
          <a:bodyPr/>
          <a:lstStyle/>
          <a:p>
            <a:fld id="{C80F0E84-EBBF-41D9-A10F-851B8F407383}" type="slidenum">
              <a:rPr lang="en-US" smtClean="0"/>
              <a:t>3</a:t>
            </a:fld>
            <a:endParaRPr lang="en-US"/>
          </a:p>
        </p:txBody>
      </p:sp>
      <p:sp>
        <p:nvSpPr>
          <p:cNvPr id="8"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Tree>
    <p:extLst>
      <p:ext uri="{BB962C8B-B14F-4D97-AF65-F5344CB8AC3E}">
        <p14:creationId xmlns:p14="http://schemas.microsoft.com/office/powerpoint/2010/main" val="2952715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1791"/>
            <a:ext cx="9186388" cy="6889791"/>
          </a:xfrm>
          <a:prstGeom prst="rect">
            <a:avLst/>
          </a:prstGeom>
        </p:spPr>
      </p:pic>
    </p:spTree>
    <p:extLst>
      <p:ext uri="{BB962C8B-B14F-4D97-AF65-F5344CB8AC3E}">
        <p14:creationId xmlns:p14="http://schemas.microsoft.com/office/powerpoint/2010/main" val="22431078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31</a:t>
            </a:fld>
            <a:endParaRPr lang="en-US"/>
          </a:p>
        </p:txBody>
      </p:sp>
      <p:sp>
        <p:nvSpPr>
          <p:cNvPr id="4" name="Rectangle 2"/>
          <p:cNvSpPr txBox="1">
            <a:spLocks noChangeArrowheads="1"/>
          </p:cNvSpPr>
          <p:nvPr/>
        </p:nvSpPr>
        <p:spPr>
          <a:xfrm>
            <a:off x="0" y="0"/>
            <a:ext cx="9143999" cy="66367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5" name="TextBox 4"/>
          <p:cNvSpPr txBox="1"/>
          <p:nvPr/>
        </p:nvSpPr>
        <p:spPr>
          <a:xfrm>
            <a:off x="0" y="663679"/>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767533" y="1510724"/>
            <a:ext cx="7747819" cy="42165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Are Protons Unstable?</a:t>
            </a:r>
          </a:p>
          <a:p>
            <a:endParaRPr lang="en-US" sz="2000" b="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The matter of which we are made is the tiny residue of the annihilation of matter and antimatter that emerged from the earliest universe in not-quite-equal amounts. The existence of this tiny imbalance may be tied to a hypothesized instability of protons, the simplest form of matter, and to a slight preference for the formation of matter over antimatter built into the laws of physics.</a:t>
            </a:r>
          </a:p>
          <a:p>
            <a:endParaRPr lang="en-US" sz="2400" b="1" dirty="0"/>
          </a:p>
          <a:p>
            <a:endParaRPr lang="en-US" sz="2400" b="1" dirty="0"/>
          </a:p>
        </p:txBody>
      </p:sp>
    </p:spTree>
    <p:extLst>
      <p:ext uri="{BB962C8B-B14F-4D97-AF65-F5344CB8AC3E}">
        <p14:creationId xmlns:p14="http://schemas.microsoft.com/office/powerpoint/2010/main" val="942673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32</a:t>
            </a:fld>
            <a:endParaRPr lang="en-US"/>
          </a:p>
        </p:txBody>
      </p:sp>
      <p:sp>
        <p:nvSpPr>
          <p:cNvPr id="5" name="Rectangle 2"/>
          <p:cNvSpPr txBox="1">
            <a:spLocks noChangeArrowheads="1"/>
          </p:cNvSpPr>
          <p:nvPr/>
        </p:nvSpPr>
        <p:spPr>
          <a:xfrm>
            <a:off x="0"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6" name="TextBox 5"/>
          <p:cNvSpPr txBox="1"/>
          <p:nvPr/>
        </p:nvSpPr>
        <p:spPr>
          <a:xfrm>
            <a:off x="0" y="593341"/>
            <a:ext cx="9143999"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How did the Universe Begin and then Evolve?</a:t>
            </a:r>
          </a:p>
        </p:txBody>
      </p:sp>
      <p:pic>
        <p:nvPicPr>
          <p:cNvPr id="30724" name="Picture 4" descr="Image result for beginning of the univer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813" y="1255866"/>
            <a:ext cx="8162236" cy="538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0875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951" y="3126154"/>
            <a:ext cx="4833644" cy="34744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24" y="1325378"/>
            <a:ext cx="4092574" cy="3121576"/>
          </a:xfrm>
          <a:prstGeom prst="rect">
            <a:avLst/>
          </a:prstGeom>
        </p:spPr>
      </p:pic>
      <p:sp>
        <p:nvSpPr>
          <p:cNvPr id="8"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9" name="TextBox 8"/>
          <p:cNvSpPr txBox="1"/>
          <p:nvPr/>
        </p:nvSpPr>
        <p:spPr>
          <a:xfrm>
            <a:off x="1" y="584956"/>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Proton Decay Experiment – </a:t>
            </a:r>
            <a:r>
              <a:rPr lang="en-US" sz="2400" b="1" i="1" dirty="0" err="1">
                <a:latin typeface="Arial" panose="020B0604020202020204" pitchFamily="34" charset="0"/>
                <a:cs typeface="Arial" panose="020B0604020202020204" pitchFamily="34" charset="0"/>
              </a:rPr>
              <a:t>Kamioka</a:t>
            </a:r>
            <a:r>
              <a:rPr lang="en-US" sz="2400" b="1" i="1" dirty="0">
                <a:latin typeface="Arial" panose="020B0604020202020204" pitchFamily="34" charset="0"/>
                <a:cs typeface="Arial" panose="020B0604020202020204" pitchFamily="34" charset="0"/>
              </a:rPr>
              <a:t>, Japan </a:t>
            </a:r>
          </a:p>
        </p:txBody>
      </p:sp>
    </p:spTree>
    <p:extLst>
      <p:ext uri="{BB962C8B-B14F-4D97-AF65-F5344CB8AC3E}">
        <p14:creationId xmlns:p14="http://schemas.microsoft.com/office/powerpoint/2010/main" val="9199689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34</a:t>
            </a:fld>
            <a:endParaRPr lang="en-US"/>
          </a:p>
        </p:txBody>
      </p:sp>
      <p:pic>
        <p:nvPicPr>
          <p:cNvPr id="7" name="Picture 6"/>
          <p:cNvPicPr>
            <a:picLocks noChangeAspect="1"/>
          </p:cNvPicPr>
          <p:nvPr/>
        </p:nvPicPr>
        <p:blipFill>
          <a:blip r:embed="rId3"/>
          <a:stretch>
            <a:fillRect/>
          </a:stretch>
        </p:blipFill>
        <p:spPr>
          <a:xfrm>
            <a:off x="304903" y="1538861"/>
            <a:ext cx="8534194" cy="4771950"/>
          </a:xfrm>
          <a:prstGeom prst="rect">
            <a:avLst/>
          </a:prstGeom>
        </p:spPr>
      </p:pic>
      <p:sp>
        <p:nvSpPr>
          <p:cNvPr id="8" name="Rectangle 2"/>
          <p:cNvSpPr txBox="1">
            <a:spLocks noChangeArrowheads="1"/>
          </p:cNvSpPr>
          <p:nvPr/>
        </p:nvSpPr>
        <p:spPr>
          <a:xfrm>
            <a:off x="0" y="-31262"/>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9" name="TextBox 8"/>
          <p:cNvSpPr txBox="1"/>
          <p:nvPr/>
        </p:nvSpPr>
        <p:spPr>
          <a:xfrm>
            <a:off x="1" y="559199"/>
            <a:ext cx="9255314"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Future Proton Decay Experiment – Hyper -</a:t>
            </a:r>
            <a:r>
              <a:rPr lang="en-US" sz="2400" b="1" i="1" dirty="0" err="1">
                <a:latin typeface="Arial" panose="020B0604020202020204" pitchFamily="34" charset="0"/>
                <a:cs typeface="Arial" panose="020B0604020202020204" pitchFamily="34" charset="0"/>
              </a:rPr>
              <a:t>Kamioka</a:t>
            </a:r>
            <a:r>
              <a:rPr lang="en-US" sz="2400" b="1" i="1" dirty="0">
                <a:latin typeface="Arial" panose="020B0604020202020204" pitchFamily="34" charset="0"/>
                <a:cs typeface="Arial" panose="020B0604020202020204" pitchFamily="34" charset="0"/>
              </a:rPr>
              <a:t>, Japan </a:t>
            </a:r>
          </a:p>
        </p:txBody>
      </p:sp>
    </p:spTree>
    <p:extLst>
      <p:ext uri="{BB962C8B-B14F-4D97-AF65-F5344CB8AC3E}">
        <p14:creationId xmlns:p14="http://schemas.microsoft.com/office/powerpoint/2010/main" val="33725736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35</a:t>
            </a:fld>
            <a:endParaRPr lang="en-US"/>
          </a:p>
        </p:txBody>
      </p:sp>
      <p:sp>
        <p:nvSpPr>
          <p:cNvPr id="4"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5" name="TextBox 4"/>
          <p:cNvSpPr txBox="1"/>
          <p:nvPr/>
        </p:nvSpPr>
        <p:spPr>
          <a:xfrm>
            <a:off x="0" y="585525"/>
            <a:ext cx="92456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484553" y="1484923"/>
            <a:ext cx="8237415" cy="544764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What Are the New States of Matter at Exceedingly High Density and Temperature?</a:t>
            </a:r>
          </a:p>
          <a:p>
            <a:endParaRPr lang="en-US" sz="2000" b="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The theory of how protons and neutrons form the atomic nuclei of the</a:t>
            </a:r>
          </a:p>
          <a:p>
            <a:r>
              <a:rPr lang="en-US" sz="2000" i="1" dirty="0">
                <a:latin typeface="Arial" panose="020B0604020202020204" pitchFamily="34" charset="0"/>
                <a:cs typeface="Arial" panose="020B0604020202020204" pitchFamily="34" charset="0"/>
              </a:rPr>
              <a:t>chemical elements is well developed. At higher densities, neutrons and</a:t>
            </a:r>
          </a:p>
          <a:p>
            <a:r>
              <a:rPr lang="en-US" sz="2000" i="1" dirty="0">
                <a:latin typeface="Arial" panose="020B0604020202020204" pitchFamily="34" charset="0"/>
                <a:cs typeface="Arial" panose="020B0604020202020204" pitchFamily="34" charset="0"/>
              </a:rPr>
              <a:t>protons may dissolve into an undifferentiated soup of quarks and gluons,</a:t>
            </a:r>
          </a:p>
          <a:p>
            <a:r>
              <a:rPr lang="en-US" sz="2000" i="1" dirty="0">
                <a:latin typeface="Arial" panose="020B0604020202020204" pitchFamily="34" charset="0"/>
                <a:cs typeface="Arial" panose="020B0604020202020204" pitchFamily="34" charset="0"/>
              </a:rPr>
              <a:t>which can be probed in heavy-ion accelerators. Densities beyond nuclear</a:t>
            </a:r>
          </a:p>
          <a:p>
            <a:r>
              <a:rPr lang="en-US" sz="2000" i="1" dirty="0">
                <a:latin typeface="Arial" panose="020B0604020202020204" pitchFamily="34" charset="0"/>
                <a:cs typeface="Arial" panose="020B0604020202020204" pitchFamily="34" charset="0"/>
              </a:rPr>
              <a:t>densities occur and can be probed in neutron stars, and still higher</a:t>
            </a:r>
          </a:p>
          <a:p>
            <a:r>
              <a:rPr lang="en-US" sz="2000" i="1" dirty="0">
                <a:latin typeface="Arial" panose="020B0604020202020204" pitchFamily="34" charset="0"/>
                <a:cs typeface="Arial" panose="020B0604020202020204" pitchFamily="34" charset="0"/>
              </a:rPr>
              <a:t>densities and temperatures existed in the early universe.</a:t>
            </a:r>
          </a:p>
          <a:p>
            <a:endParaRPr lang="en-US" sz="2000" i="1" dirty="0"/>
          </a:p>
          <a:p>
            <a:endParaRPr lang="en-US" sz="2400" b="1" dirty="0"/>
          </a:p>
          <a:p>
            <a:r>
              <a:rPr lang="en-US" sz="2400" b="1" dirty="0"/>
              <a:t>        </a:t>
            </a:r>
          </a:p>
        </p:txBody>
      </p:sp>
    </p:spTree>
    <p:extLst>
      <p:ext uri="{BB962C8B-B14F-4D97-AF65-F5344CB8AC3E}">
        <p14:creationId xmlns:p14="http://schemas.microsoft.com/office/powerpoint/2010/main" val="30422393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36</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33670" y="1219719"/>
            <a:ext cx="4680422" cy="518664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0" y="1782789"/>
            <a:ext cx="4244988" cy="3305026"/>
          </a:xfrm>
          <a:prstGeom prst="rect">
            <a:avLst/>
          </a:prstGeom>
        </p:spPr>
      </p:pic>
      <p:sp>
        <p:nvSpPr>
          <p:cNvPr id="6"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8" name="TextBox 7"/>
          <p:cNvSpPr txBox="1"/>
          <p:nvPr/>
        </p:nvSpPr>
        <p:spPr>
          <a:xfrm>
            <a:off x="1" y="582587"/>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Quark Gluon Plasma</a:t>
            </a:r>
          </a:p>
        </p:txBody>
      </p:sp>
    </p:spTree>
    <p:extLst>
      <p:ext uri="{BB962C8B-B14F-4D97-AF65-F5344CB8AC3E}">
        <p14:creationId xmlns:p14="http://schemas.microsoft.com/office/powerpoint/2010/main" val="11558296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37</a:t>
            </a:fld>
            <a:endParaRPr lang="en-US"/>
          </a:p>
        </p:txBody>
      </p:sp>
      <p:sp>
        <p:nvSpPr>
          <p:cNvPr id="4"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5" name="TextBox 4"/>
          <p:cNvSpPr txBox="1"/>
          <p:nvPr/>
        </p:nvSpPr>
        <p:spPr>
          <a:xfrm>
            <a:off x="0" y="585525"/>
            <a:ext cx="9206523"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645340" y="1807709"/>
            <a:ext cx="7747819" cy="495520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Are There Additional Space-Time Dimensions?</a:t>
            </a:r>
          </a:p>
          <a:p>
            <a:endParaRPr lang="en-US" sz="2000" b="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In trying to extend Einstein’s theory and to understand the quantum</a:t>
            </a:r>
          </a:p>
          <a:p>
            <a:r>
              <a:rPr lang="en-US" sz="2000" i="1" dirty="0">
                <a:latin typeface="Arial" panose="020B0604020202020204" pitchFamily="34" charset="0"/>
                <a:cs typeface="Arial" panose="020B0604020202020204" pitchFamily="34" charset="0"/>
              </a:rPr>
              <a:t>nature of gravity, particle physicists have posited the existence of space-time dimensions beyond those that we know. Their existence could have implications for the birth and evolution of the universe, could affect the interactions of the fundamental particles, and could alter the force of gravity at short distances.</a:t>
            </a:r>
          </a:p>
          <a:p>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960748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38</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5" y="1320857"/>
            <a:ext cx="4633325" cy="3243328"/>
          </a:xfrm>
          <a:prstGeom prst="rect">
            <a:avLst/>
          </a:prstGeom>
        </p:spPr>
      </p:pic>
      <p:sp>
        <p:nvSpPr>
          <p:cNvPr id="5" name="Rectangle 2"/>
          <p:cNvSpPr txBox="1">
            <a:spLocks noChangeArrowheads="1"/>
          </p:cNvSpPr>
          <p:nvPr/>
        </p:nvSpPr>
        <p:spPr>
          <a:xfrm>
            <a:off x="0"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6" name="TextBox 5"/>
          <p:cNvSpPr txBox="1"/>
          <p:nvPr/>
        </p:nvSpPr>
        <p:spPr>
          <a:xfrm>
            <a:off x="1" y="601156"/>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Extra Dimensions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204" y="2648696"/>
            <a:ext cx="4832392" cy="3624294"/>
          </a:xfrm>
          <a:prstGeom prst="rect">
            <a:avLst/>
          </a:prstGeom>
        </p:spPr>
      </p:pic>
    </p:spTree>
    <p:extLst>
      <p:ext uri="{BB962C8B-B14F-4D97-AF65-F5344CB8AC3E}">
        <p14:creationId xmlns:p14="http://schemas.microsoft.com/office/powerpoint/2010/main" val="18251909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39</a:t>
            </a:fld>
            <a:endParaRPr lang="en-US"/>
          </a:p>
        </p:txBody>
      </p:sp>
      <p:sp>
        <p:nvSpPr>
          <p:cNvPr id="5" name="TextBox 4"/>
          <p:cNvSpPr txBox="1"/>
          <p:nvPr/>
        </p:nvSpPr>
        <p:spPr>
          <a:xfrm>
            <a:off x="0" y="589101"/>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484555" y="1672491"/>
            <a:ext cx="8307753" cy="341632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 How Were the Elements from Iron to Uranium Made?*</a:t>
            </a:r>
          </a:p>
          <a:p>
            <a:endParaRPr lang="en-US" sz="2000" b="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Scientists’ understanding of the production of elements up to iron in stars and supernovae is fairly complete. Important details concerning the production of the elements from iron to uranium remain puzzling.</a:t>
            </a:r>
          </a:p>
          <a:p>
            <a:endParaRPr lang="en-US" sz="2000"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b="1" dirty="0"/>
              <a:t>        </a:t>
            </a:r>
          </a:p>
        </p:txBody>
      </p:sp>
      <p:sp>
        <p:nvSpPr>
          <p:cNvPr id="7" name="Rectangle 2"/>
          <p:cNvSpPr txBox="1">
            <a:spLocks noChangeArrowheads="1"/>
          </p:cNvSpPr>
          <p:nvPr/>
        </p:nvSpPr>
        <p:spPr>
          <a:xfrm>
            <a:off x="0"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Tree>
    <p:extLst>
      <p:ext uri="{BB962C8B-B14F-4D97-AF65-F5344CB8AC3E}">
        <p14:creationId xmlns:p14="http://schemas.microsoft.com/office/powerpoint/2010/main" val="1254279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554" y="1200394"/>
            <a:ext cx="8229599" cy="4684590"/>
          </a:xfrm>
        </p:spPr>
        <p:txBody>
          <a:bodyPr>
            <a:normAutofit fontScale="77500" lnSpcReduction="20000"/>
          </a:bodyPr>
          <a:lstStyle/>
          <a:p>
            <a:pPr marL="0" indent="0" algn="ctr">
              <a:buNone/>
            </a:pPr>
            <a:r>
              <a:rPr lang="en-US" dirty="0" smtClean="0">
                <a:hlinkClick r:id="rId3"/>
              </a:rPr>
              <a:t>https</a:t>
            </a:r>
            <a:r>
              <a:rPr lang="en-US" dirty="0">
                <a:hlinkClick r:id="rId3"/>
              </a:rPr>
              <a:t>://en.wikipedia.org/wiki/Barry_Barish</a:t>
            </a:r>
            <a:endParaRPr lang="en-US" dirty="0"/>
          </a:p>
          <a:p>
            <a:endParaRPr lang="en-US" dirty="0"/>
          </a:p>
          <a:p>
            <a:r>
              <a:rPr lang="en-US" dirty="0" smtClean="0"/>
              <a:t>Born  Omaha, Nebraska;  moved to Los Angeles when 10 years old.</a:t>
            </a:r>
          </a:p>
          <a:p>
            <a:r>
              <a:rPr lang="en-US" dirty="0" smtClean="0"/>
              <a:t>I went to public schools; I thought I would become either a tennis player or novelist as a kid</a:t>
            </a:r>
          </a:p>
          <a:p>
            <a:r>
              <a:rPr lang="en-US" dirty="0" smtClean="0"/>
              <a:t>I went to University of California, Berkeley to study engineering, but became excited by discovery in physics, and got BA and PhD in Physics in Berkeley</a:t>
            </a:r>
          </a:p>
          <a:p>
            <a:r>
              <a:rPr lang="en-US" dirty="0" smtClean="0"/>
              <a:t>I came to CALTECH as a postdoc, became faculty and stayed ever since.</a:t>
            </a:r>
          </a:p>
          <a:p>
            <a:r>
              <a:rPr lang="en-US" dirty="0" smtClean="0"/>
              <a:t>My career began in EXPERIMENTAL particle physics:  Proton-Antiproton Annihilation; Studies of Tau Lepton; Electron scattering - study structure of Proton; Neutrino Physics; Search for Magnetic Monopole; International Linear Collider; and Gravitational Waves</a:t>
            </a:r>
          </a:p>
          <a:p>
            <a:r>
              <a:rPr lang="en-US" dirty="0" smtClean="0"/>
              <a:t>Nobel Prize in Physics  (2017)</a:t>
            </a:r>
            <a:endParaRPr lang="en-US" dirty="0"/>
          </a:p>
        </p:txBody>
      </p:sp>
      <p:sp>
        <p:nvSpPr>
          <p:cNvPr id="4" name="Footer Placeholder 3"/>
          <p:cNvSpPr>
            <a:spLocks noGrp="1"/>
          </p:cNvSpPr>
          <p:nvPr>
            <p:ph type="ftr" sz="quarter" idx="11"/>
          </p:nvPr>
        </p:nvSpPr>
        <p:spPr/>
        <p:txBody>
          <a:bodyPr/>
          <a:lstStyle/>
          <a:p>
            <a:r>
              <a:rPr lang="en-US" smtClean="0"/>
              <a:t>Physics  224 - Lecture 1</a:t>
            </a:r>
            <a:endParaRPr lang="en-US"/>
          </a:p>
        </p:txBody>
      </p:sp>
      <p:sp>
        <p:nvSpPr>
          <p:cNvPr id="5" name="Slide Number Placeholder 4"/>
          <p:cNvSpPr>
            <a:spLocks noGrp="1"/>
          </p:cNvSpPr>
          <p:nvPr>
            <p:ph type="sldNum" sz="quarter" idx="12"/>
          </p:nvPr>
        </p:nvSpPr>
        <p:spPr/>
        <p:txBody>
          <a:bodyPr/>
          <a:lstStyle/>
          <a:p>
            <a:fld id="{C80F0E84-EBBF-41D9-A10F-851B8F407383}" type="slidenum">
              <a:rPr lang="en-US" smtClean="0"/>
              <a:t>4</a:t>
            </a:fld>
            <a:endParaRPr lang="en-US"/>
          </a:p>
        </p:txBody>
      </p:sp>
      <p:sp>
        <p:nvSpPr>
          <p:cNvPr id="7"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8" name="TextBox 7"/>
          <p:cNvSpPr txBox="1"/>
          <p:nvPr/>
        </p:nvSpPr>
        <p:spPr>
          <a:xfrm>
            <a:off x="1" y="522473"/>
            <a:ext cx="9143999" cy="461665"/>
          </a:xfrm>
          <a:prstGeom prst="rect">
            <a:avLst/>
          </a:prstGeom>
          <a:solidFill>
            <a:schemeClr val="accent4">
              <a:lumMod val="40000"/>
              <a:lumOff val="60000"/>
            </a:schemeClr>
          </a:solidFill>
        </p:spPr>
        <p:txBody>
          <a:bodyPr wrap="square" rtlCol="0">
            <a:spAutoFit/>
          </a:bodyPr>
          <a:lstStyle/>
          <a:p>
            <a:pPr algn="ctr"/>
            <a:r>
              <a:rPr lang="en-US" sz="2400" b="1" i="1" dirty="0" smtClean="0">
                <a:latin typeface="Arial" panose="020B0604020202020204" pitchFamily="34" charset="0"/>
                <a:cs typeface="Arial" panose="020B0604020202020204" pitchFamily="34" charset="0"/>
              </a:rPr>
              <a:t>Barry Barish – Who am I ??</a:t>
            </a:r>
            <a:endParaRPr lang="en-US" sz="24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512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40</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2307" y="1227016"/>
            <a:ext cx="6419297" cy="5135438"/>
          </a:xfrm>
          <a:prstGeom prst="rect">
            <a:avLst/>
          </a:prstGeom>
        </p:spPr>
      </p:pic>
      <p:sp>
        <p:nvSpPr>
          <p:cNvPr id="7" name="TextBox 6"/>
          <p:cNvSpPr txBox="1"/>
          <p:nvPr/>
        </p:nvSpPr>
        <p:spPr>
          <a:xfrm>
            <a:off x="0" y="596917"/>
            <a:ext cx="9143999"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Binary Neutron Star Merger Produces Heavy Elements</a:t>
            </a:r>
          </a:p>
        </p:txBody>
      </p:sp>
      <p:sp>
        <p:nvSpPr>
          <p:cNvPr id="8" name="Rectangle 2"/>
          <p:cNvSpPr txBox="1">
            <a:spLocks noChangeArrowheads="1"/>
          </p:cNvSpPr>
          <p:nvPr/>
        </p:nvSpPr>
        <p:spPr>
          <a:xfrm>
            <a:off x="0"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Tree>
    <p:extLst>
      <p:ext uri="{BB962C8B-B14F-4D97-AF65-F5344CB8AC3E}">
        <p14:creationId xmlns:p14="http://schemas.microsoft.com/office/powerpoint/2010/main" val="1757398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41</a:t>
            </a:fld>
            <a:endParaRPr kumimoji="0" lang="en-US" dirty="0">
              <a:solidFill>
                <a:schemeClr val="tx2"/>
              </a:solidFill>
            </a:endParaRPr>
          </a:p>
        </p:txBody>
      </p:sp>
      <p:pic>
        <p:nvPicPr>
          <p:cNvPr id="3" name="Picture 2"/>
          <p:cNvPicPr>
            <a:picLocks noChangeAspect="1"/>
          </p:cNvPicPr>
          <p:nvPr/>
        </p:nvPicPr>
        <p:blipFill>
          <a:blip r:embed="rId3"/>
          <a:stretch>
            <a:fillRect/>
          </a:stretch>
        </p:blipFill>
        <p:spPr>
          <a:xfrm>
            <a:off x="138671" y="1438031"/>
            <a:ext cx="8765523" cy="4400061"/>
          </a:xfrm>
          <a:prstGeom prst="rect">
            <a:avLst/>
          </a:prstGeom>
        </p:spPr>
      </p:pic>
      <p:sp>
        <p:nvSpPr>
          <p:cNvPr id="4" name="Title 1"/>
          <p:cNvSpPr txBox="1">
            <a:spLocks/>
          </p:cNvSpPr>
          <p:nvPr/>
        </p:nvSpPr>
        <p:spPr>
          <a:xfrm>
            <a:off x="0" y="554528"/>
            <a:ext cx="9144000" cy="467674"/>
          </a:xfrm>
          <a:prstGeom prst="rect">
            <a:avLst/>
          </a:prstGeom>
          <a:solidFill>
            <a:schemeClr val="accent4">
              <a:lumMod val="40000"/>
              <a:lumOff val="60000"/>
            </a:schemeClr>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i="1" dirty="0">
                <a:solidFill>
                  <a:srgbClr val="FF0000"/>
                </a:solidFill>
                <a:latin typeface="Arial" panose="020B0604020202020204" pitchFamily="34" charset="0"/>
                <a:cs typeface="Arial" panose="020B0604020202020204" pitchFamily="34" charset="0"/>
              </a:rPr>
              <a:t>Origin of the Heavy Elements? </a:t>
            </a:r>
          </a:p>
        </p:txBody>
      </p:sp>
      <p:sp>
        <p:nvSpPr>
          <p:cNvPr id="5" name="Oval 4"/>
          <p:cNvSpPr/>
          <p:nvPr/>
        </p:nvSpPr>
        <p:spPr>
          <a:xfrm>
            <a:off x="4542257" y="3962449"/>
            <a:ext cx="948447" cy="4596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ooter Placeholder 6"/>
          <p:cNvSpPr>
            <a:spLocks noGrp="1"/>
          </p:cNvSpPr>
          <p:nvPr>
            <p:ph type="ftr" sz="quarter" idx="11"/>
          </p:nvPr>
        </p:nvSpPr>
        <p:spPr/>
        <p:txBody>
          <a:bodyPr/>
          <a:lstStyle/>
          <a:p>
            <a:r>
              <a:rPr lang="en-US" smtClean="0"/>
              <a:t>Physics  224 - Lecture 1</a:t>
            </a:r>
            <a:endParaRPr lang="en-US"/>
          </a:p>
        </p:txBody>
      </p:sp>
      <p:sp>
        <p:nvSpPr>
          <p:cNvPr id="8" name="Rectangle 2"/>
          <p:cNvSpPr txBox="1">
            <a:spLocks noChangeArrowheads="1"/>
          </p:cNvSpPr>
          <p:nvPr/>
        </p:nvSpPr>
        <p:spPr>
          <a:xfrm>
            <a:off x="0"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Tree>
    <p:extLst>
      <p:ext uri="{BB962C8B-B14F-4D97-AF65-F5344CB8AC3E}">
        <p14:creationId xmlns:p14="http://schemas.microsoft.com/office/powerpoint/2010/main" val="7157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eaLnBrk="1" latinLnBrk="0" hangingPunct="1"/>
            <a:fld id="{F0C94032-CD4C-4C25-B0C2-CEC720522D92}" type="slidenum">
              <a:rPr kumimoji="0" lang="en-US" smtClean="0"/>
              <a:pPr eaLnBrk="1" latinLnBrk="0" hangingPunct="1"/>
              <a:t>42</a:t>
            </a:fld>
            <a:endParaRPr kumimoji="0" lang="en-US" dirty="0">
              <a:solidFill>
                <a:schemeClr val="tx2"/>
              </a:solidFill>
            </a:endParaRPr>
          </a:p>
        </p:txBody>
      </p:sp>
      <p:pic>
        <p:nvPicPr>
          <p:cNvPr id="3" name="Picture 2"/>
          <p:cNvPicPr>
            <a:picLocks noChangeAspect="1"/>
          </p:cNvPicPr>
          <p:nvPr/>
        </p:nvPicPr>
        <p:blipFill>
          <a:blip r:embed="rId3"/>
          <a:stretch>
            <a:fillRect/>
          </a:stretch>
        </p:blipFill>
        <p:spPr>
          <a:xfrm>
            <a:off x="759201" y="1438029"/>
            <a:ext cx="7718328" cy="5306647"/>
          </a:xfrm>
          <a:prstGeom prst="rect">
            <a:avLst/>
          </a:prstGeom>
        </p:spPr>
      </p:pic>
      <p:sp>
        <p:nvSpPr>
          <p:cNvPr id="5" name="Title 1"/>
          <p:cNvSpPr txBox="1">
            <a:spLocks/>
          </p:cNvSpPr>
          <p:nvPr/>
        </p:nvSpPr>
        <p:spPr>
          <a:xfrm>
            <a:off x="625231" y="1000004"/>
            <a:ext cx="7721600" cy="46767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i="1" dirty="0">
                <a:solidFill>
                  <a:srgbClr val="0070C0"/>
                </a:solidFill>
                <a:latin typeface="Arial" panose="020B0604020202020204" pitchFamily="34" charset="0"/>
                <a:cs typeface="Arial" panose="020B0604020202020204" pitchFamily="34" charset="0"/>
              </a:rPr>
              <a:t>Neutron Star Mergers are Incredible Gold Factories</a:t>
            </a:r>
          </a:p>
        </p:txBody>
      </p:sp>
      <p:sp>
        <p:nvSpPr>
          <p:cNvPr id="6" name="TextBox 5"/>
          <p:cNvSpPr txBox="1"/>
          <p:nvPr/>
        </p:nvSpPr>
        <p:spPr>
          <a:xfrm>
            <a:off x="1485900" y="2586844"/>
            <a:ext cx="3090930" cy="923330"/>
          </a:xfrm>
          <a:prstGeom prst="rect">
            <a:avLst/>
          </a:prstGeom>
          <a:solidFill>
            <a:srgbClr val="FFFF00"/>
          </a:solidFill>
        </p:spPr>
        <p:txBody>
          <a:bodyPr wrap="square" rtlCol="0">
            <a:spAutoFit/>
          </a:bodyPr>
          <a:lstStyle/>
          <a:p>
            <a:pPr algn="ctr"/>
            <a:r>
              <a:rPr lang="en-US" b="1" dirty="0"/>
              <a:t>LIGO observed Neutron Star Merger </a:t>
            </a:r>
            <a:r>
              <a:rPr lang="en-US" b="1" dirty="0">
                <a:solidFill>
                  <a:schemeClr val="accent4">
                    <a:lumMod val="50000"/>
                  </a:schemeClr>
                </a:solidFill>
              </a:rPr>
              <a:t>produced</a:t>
            </a:r>
          </a:p>
          <a:p>
            <a:pPr algn="ctr"/>
            <a:r>
              <a:rPr lang="en-US" b="1" dirty="0"/>
              <a:t>~ 100 Earth Masses of Gold</a:t>
            </a:r>
          </a:p>
        </p:txBody>
      </p:sp>
      <p:sp>
        <p:nvSpPr>
          <p:cNvPr id="7" name="Flowchart: Alternate Process 6"/>
          <p:cNvSpPr/>
          <p:nvPr/>
        </p:nvSpPr>
        <p:spPr>
          <a:xfrm>
            <a:off x="2962031" y="6299200"/>
            <a:ext cx="4818519" cy="397414"/>
          </a:xfrm>
          <a:prstGeom prst="flowChartAlternateProces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Footer Placeholder 3"/>
          <p:cNvSpPr>
            <a:spLocks noGrp="1"/>
          </p:cNvSpPr>
          <p:nvPr>
            <p:ph type="ftr" sz="quarter" idx="11"/>
          </p:nvPr>
        </p:nvSpPr>
        <p:spPr/>
        <p:txBody>
          <a:bodyPr/>
          <a:lstStyle/>
          <a:p>
            <a:r>
              <a:rPr lang="en-US" smtClean="0"/>
              <a:t>Physics  224 - Lecture 1</a:t>
            </a:r>
            <a:endParaRPr lang="en-US"/>
          </a:p>
        </p:txBody>
      </p:sp>
      <p:sp>
        <p:nvSpPr>
          <p:cNvPr id="9" name="Rectangle 2"/>
          <p:cNvSpPr txBox="1">
            <a:spLocks noChangeArrowheads="1"/>
          </p:cNvSpPr>
          <p:nvPr/>
        </p:nvSpPr>
        <p:spPr>
          <a:xfrm>
            <a:off x="0" y="0"/>
            <a:ext cx="9144000"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10" name="Title 1"/>
          <p:cNvSpPr txBox="1">
            <a:spLocks/>
          </p:cNvSpPr>
          <p:nvPr/>
        </p:nvSpPr>
        <p:spPr>
          <a:xfrm>
            <a:off x="0" y="554528"/>
            <a:ext cx="9144000" cy="467674"/>
          </a:xfrm>
          <a:prstGeom prst="rect">
            <a:avLst/>
          </a:prstGeom>
          <a:solidFill>
            <a:schemeClr val="accent4">
              <a:lumMod val="40000"/>
              <a:lumOff val="60000"/>
            </a:schemeClr>
          </a:solidFill>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i="1" dirty="0">
                <a:solidFill>
                  <a:srgbClr val="FF0000"/>
                </a:solidFill>
                <a:latin typeface="Arial" panose="020B0604020202020204" pitchFamily="34" charset="0"/>
                <a:cs typeface="Arial" panose="020B0604020202020204" pitchFamily="34" charset="0"/>
              </a:rPr>
              <a:t>Origin of the Heavy Elements? </a:t>
            </a:r>
          </a:p>
        </p:txBody>
      </p:sp>
    </p:spTree>
    <p:extLst>
      <p:ext uri="{BB962C8B-B14F-4D97-AF65-F5344CB8AC3E}">
        <p14:creationId xmlns:p14="http://schemas.microsoft.com/office/powerpoint/2010/main" val="288880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43</a:t>
            </a:fld>
            <a:endParaRPr lang="en-US"/>
          </a:p>
        </p:txBody>
      </p:sp>
      <p:sp>
        <p:nvSpPr>
          <p:cNvPr id="4"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5" name="TextBox 4"/>
          <p:cNvSpPr txBox="1"/>
          <p:nvPr/>
        </p:nvSpPr>
        <p:spPr>
          <a:xfrm>
            <a:off x="0" y="651624"/>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Physics – An Inquiry Based Science</a:t>
            </a:r>
          </a:p>
        </p:txBody>
      </p:sp>
      <p:sp>
        <p:nvSpPr>
          <p:cNvPr id="6" name="TextBox 5"/>
          <p:cNvSpPr txBox="1"/>
          <p:nvPr/>
        </p:nvSpPr>
        <p:spPr>
          <a:xfrm>
            <a:off x="851878" y="1391139"/>
            <a:ext cx="7737230" cy="4708981"/>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Physics of the Universe Report: </a:t>
            </a:r>
            <a:r>
              <a:rPr lang="en-US" sz="2000" i="1" dirty="0">
                <a:latin typeface="Arial" panose="020B0604020202020204" pitchFamily="34" charset="0"/>
                <a:cs typeface="Arial" panose="020B0604020202020204" pitchFamily="34" charset="0"/>
              </a:rPr>
              <a:t>“Connections Quarks to the Cosmos”</a:t>
            </a:r>
            <a:r>
              <a:rPr lang="en-US" sz="2000" dirty="0">
                <a:latin typeface="Arial" panose="020B0604020202020204" pitchFamily="34" charset="0"/>
                <a:cs typeface="Arial" panose="020B0604020202020204" pitchFamily="34" charset="0"/>
              </a:rPr>
              <a:t>        Some Questions</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Is a New Theory of Matter and Light Needed at the Highest Energies?</a:t>
            </a:r>
          </a:p>
          <a:p>
            <a:endParaRPr lang="en-US" sz="2000" b="1"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Matter and radiation in the laboratory appear to be extraordinarily well described by the laws of quantum mechanics, electromagnetism, and their unification as quantum electrodynamics. The universe presents us with places and objects, such as neutron stars and the sources of gamma ray bursts, where the conditions are far more extreme than anything we can reproduce on Earth that can be used to test these basic theories</a:t>
            </a:r>
            <a:r>
              <a:rPr lang="en-US" sz="2000" b="1" dirty="0">
                <a:latin typeface="Arial" panose="020B0604020202020204" pitchFamily="34" charset="0"/>
                <a:cs typeface="Arial" panose="020B0604020202020204" pitchFamily="34" charset="0"/>
              </a:rPr>
              <a:t>.</a:t>
            </a: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70312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44</a:t>
            </a:fld>
            <a:endParaRPr lang="en-US"/>
          </a:p>
        </p:txBody>
      </p:sp>
    </p:spTree>
    <p:extLst>
      <p:ext uri="{BB962C8B-B14F-4D97-AF65-F5344CB8AC3E}">
        <p14:creationId xmlns:p14="http://schemas.microsoft.com/office/powerpoint/2010/main" val="31395346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45</a:t>
            </a:fld>
            <a:endParaRPr lang="en-US"/>
          </a:p>
        </p:txBody>
      </p:sp>
    </p:spTree>
    <p:extLst>
      <p:ext uri="{BB962C8B-B14F-4D97-AF65-F5344CB8AC3E}">
        <p14:creationId xmlns:p14="http://schemas.microsoft.com/office/powerpoint/2010/main" val="11368595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46</a:t>
            </a:fld>
            <a:endParaRPr lang="en-US"/>
          </a:p>
        </p:txBody>
      </p:sp>
      <p:sp>
        <p:nvSpPr>
          <p:cNvPr id="4" name="TextBox 3"/>
          <p:cNvSpPr txBox="1"/>
          <p:nvPr/>
        </p:nvSpPr>
        <p:spPr>
          <a:xfrm>
            <a:off x="1115437" y="1229667"/>
            <a:ext cx="6824872" cy="3785652"/>
          </a:xfrm>
          <a:prstGeom prst="rect">
            <a:avLst/>
          </a:prstGeom>
          <a:noFill/>
        </p:spPr>
        <p:txBody>
          <a:bodyPr wrap="square" rtlCol="0">
            <a:spAutoFit/>
          </a:bodyPr>
          <a:lstStyle/>
          <a:p>
            <a:r>
              <a:rPr lang="en-US" sz="3000" dirty="0">
                <a:solidFill>
                  <a:srgbClr val="002060"/>
                </a:solidFill>
              </a:rPr>
              <a:t>So, </a:t>
            </a:r>
            <a:r>
              <a:rPr lang="en-US" sz="3000" dirty="0" smtClean="0">
                <a:solidFill>
                  <a:srgbClr val="002060"/>
                </a:solidFill>
              </a:rPr>
              <a:t>we have seen some </a:t>
            </a:r>
            <a:r>
              <a:rPr lang="en-US" sz="3000" dirty="0">
                <a:solidFill>
                  <a:srgbClr val="002060"/>
                </a:solidFill>
              </a:rPr>
              <a:t>of the main questions physicists were grappling with at the turn of this century.   Some have been answered and some have not, and I will explore many of those during the course.</a:t>
            </a:r>
          </a:p>
          <a:p>
            <a:endParaRPr lang="en-US" sz="3000" dirty="0">
              <a:solidFill>
                <a:srgbClr val="002060"/>
              </a:solidFill>
            </a:endParaRPr>
          </a:p>
          <a:p>
            <a:r>
              <a:rPr lang="en-US" sz="3000" dirty="0">
                <a:solidFill>
                  <a:srgbClr val="002060"/>
                </a:solidFill>
              </a:rPr>
              <a:t>But, first, let’s look a little at </a:t>
            </a:r>
            <a:endParaRPr lang="en-US" sz="3000" dirty="0">
              <a:solidFill>
                <a:srgbClr val="0070C0"/>
              </a:solidFill>
            </a:endParaRPr>
          </a:p>
          <a:p>
            <a:pPr algn="ctr"/>
            <a:r>
              <a:rPr lang="en-US" sz="3000" i="1" dirty="0">
                <a:solidFill>
                  <a:srgbClr val="002060"/>
                </a:solidFill>
              </a:rPr>
              <a:t>“What We Know!!”</a:t>
            </a:r>
          </a:p>
        </p:txBody>
      </p:sp>
      <p:sp>
        <p:nvSpPr>
          <p:cNvPr id="5"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2712906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47</a:t>
            </a:fld>
            <a:endParaRPr lang="en-US"/>
          </a:p>
        </p:txBody>
      </p:sp>
      <p:pic>
        <p:nvPicPr>
          <p:cNvPr id="4" name="Picture 3"/>
          <p:cNvPicPr>
            <a:picLocks noChangeAspect="1"/>
          </p:cNvPicPr>
          <p:nvPr/>
        </p:nvPicPr>
        <p:blipFill>
          <a:blip r:embed="rId3"/>
          <a:stretch>
            <a:fillRect/>
          </a:stretch>
        </p:blipFill>
        <p:spPr>
          <a:xfrm>
            <a:off x="826130" y="1091442"/>
            <a:ext cx="7167496" cy="4312476"/>
          </a:xfrm>
          <a:prstGeom prst="rect">
            <a:avLst/>
          </a:prstGeom>
        </p:spPr>
      </p:pic>
      <p:sp>
        <p:nvSpPr>
          <p:cNvPr id="7" name="TextBox 6"/>
          <p:cNvSpPr txBox="1"/>
          <p:nvPr/>
        </p:nvSpPr>
        <p:spPr>
          <a:xfrm>
            <a:off x="0" y="582150"/>
            <a:ext cx="9144000" cy="400110"/>
          </a:xfrm>
          <a:prstGeom prst="rect">
            <a:avLst/>
          </a:prstGeom>
          <a:solidFill>
            <a:schemeClr val="accent4">
              <a:lumMod val="40000"/>
              <a:lumOff val="60000"/>
            </a:schemeClr>
          </a:solidFill>
        </p:spPr>
        <p:txBody>
          <a:bodyPr wrap="square" rtlCol="0">
            <a:spAutoFit/>
          </a:bodyPr>
          <a:lstStyle/>
          <a:p>
            <a:pPr algn="ctr"/>
            <a:r>
              <a:rPr lang="en-US" sz="2000" b="1" i="1" dirty="0">
                <a:latin typeface="Arial" panose="020B0604020202020204" pitchFamily="34" charset="0"/>
                <a:cs typeface="Arial" panose="020B0604020202020204" pitchFamily="34" charset="0"/>
              </a:rPr>
              <a:t>What we know: Evolution of the Universe</a:t>
            </a:r>
          </a:p>
        </p:txBody>
      </p:sp>
      <p:sp>
        <p:nvSpPr>
          <p:cNvPr id="9" name="TextBox 8"/>
          <p:cNvSpPr txBox="1"/>
          <p:nvPr/>
        </p:nvSpPr>
        <p:spPr>
          <a:xfrm>
            <a:off x="497758" y="5415831"/>
            <a:ext cx="8148484"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universe today is the product of a long chain of events, as shown in this artists conception of cosmological evolution beginning with the big bang.   We study both the chronology and the causal connections.  </a:t>
            </a:r>
          </a:p>
        </p:txBody>
      </p:sp>
      <p:sp>
        <p:nvSpPr>
          <p:cNvPr id="8"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22637249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48</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39" y="444142"/>
            <a:ext cx="8876163" cy="5993529"/>
          </a:xfrm>
          <a:prstGeom prst="rect">
            <a:avLst/>
          </a:prstGeom>
        </p:spPr>
      </p:pic>
      <p:sp>
        <p:nvSpPr>
          <p:cNvPr id="5" name="Rectangle 2"/>
          <p:cNvSpPr txBox="1">
            <a:spLocks noChangeArrowheads="1"/>
          </p:cNvSpPr>
          <p:nvPr/>
        </p:nvSpPr>
        <p:spPr>
          <a:xfrm>
            <a:off x="1469308" y="0"/>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33884408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49</a:t>
            </a:fld>
            <a:endParaRPr lang="en-US"/>
          </a:p>
        </p:txBody>
      </p:sp>
      <p:pic>
        <p:nvPicPr>
          <p:cNvPr id="4" name="Picture 3"/>
          <p:cNvPicPr>
            <a:picLocks noChangeAspect="1"/>
          </p:cNvPicPr>
          <p:nvPr/>
        </p:nvPicPr>
        <p:blipFill>
          <a:blip r:embed="rId3"/>
          <a:stretch>
            <a:fillRect/>
          </a:stretch>
        </p:blipFill>
        <p:spPr>
          <a:xfrm>
            <a:off x="60277" y="954711"/>
            <a:ext cx="9150775" cy="3934379"/>
          </a:xfrm>
          <a:prstGeom prst="rect">
            <a:avLst/>
          </a:prstGeom>
        </p:spPr>
      </p:pic>
      <p:sp>
        <p:nvSpPr>
          <p:cNvPr id="5" name="Rectangle 2"/>
          <p:cNvSpPr txBox="1">
            <a:spLocks noChangeArrowheads="1"/>
          </p:cNvSpPr>
          <p:nvPr/>
        </p:nvSpPr>
        <p:spPr>
          <a:xfrm>
            <a:off x="1546737" y="0"/>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6" name="TextBox 5"/>
          <p:cNvSpPr txBox="1"/>
          <p:nvPr/>
        </p:nvSpPr>
        <p:spPr>
          <a:xfrm>
            <a:off x="1" y="645616"/>
            <a:ext cx="9144000" cy="400110"/>
          </a:xfrm>
          <a:prstGeom prst="rect">
            <a:avLst/>
          </a:prstGeom>
          <a:solidFill>
            <a:schemeClr val="accent4">
              <a:lumMod val="40000"/>
              <a:lumOff val="60000"/>
            </a:schemeClr>
          </a:solidFill>
        </p:spPr>
        <p:txBody>
          <a:bodyPr wrap="square" rtlCol="0">
            <a:spAutoFit/>
          </a:bodyPr>
          <a:lstStyle/>
          <a:p>
            <a:pPr algn="ctr"/>
            <a:r>
              <a:rPr lang="en-US" sz="2000" b="1" i="1" dirty="0">
                <a:latin typeface="Arial" panose="020B0604020202020204" pitchFamily="34" charset="0"/>
                <a:cs typeface="Arial" panose="020B0604020202020204" pitchFamily="34" charset="0"/>
              </a:rPr>
              <a:t>What we know:  The Vacuum</a:t>
            </a:r>
          </a:p>
        </p:txBody>
      </p:sp>
      <p:sp>
        <p:nvSpPr>
          <p:cNvPr id="8" name="TextBox 7"/>
          <p:cNvSpPr txBox="1"/>
          <p:nvPr/>
        </p:nvSpPr>
        <p:spPr>
          <a:xfrm>
            <a:off x="376084" y="5401597"/>
            <a:ext cx="8511496"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According to the rules of quantum field theory, the vacuum is not empty but it is actively populated by particle-antiparticle pairs that appear, annihilate, and disappear, existing </a:t>
            </a:r>
            <a:r>
              <a:rPr lang="en-US" sz="2000" dirty="0" err="1">
                <a:latin typeface="Arial" panose="020B0604020202020204" pitchFamily="34" charset="0"/>
                <a:cs typeface="Arial" panose="020B0604020202020204" pitchFamily="34" charset="0"/>
              </a:rPr>
              <a:t>fo</a:t>
            </a:r>
            <a:r>
              <a:rPr lang="en-US" sz="2000" dirty="0">
                <a:latin typeface="Arial" panose="020B0604020202020204" pitchFamily="34" charset="0"/>
                <a:cs typeface="Arial" panose="020B0604020202020204" pitchFamily="34" charset="0"/>
              </a:rPr>
              <a:t> only brief instants.</a:t>
            </a:r>
          </a:p>
        </p:txBody>
      </p:sp>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3776348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81200"/>
            <a:ext cx="9143999" cy="450431"/>
          </a:xfrm>
          <a:solidFill>
            <a:schemeClr val="accent4">
              <a:lumMod val="40000"/>
              <a:lumOff val="60000"/>
            </a:schemeClr>
          </a:solidFill>
        </p:spPr>
        <p:txBody>
          <a:bodyPr>
            <a:noAutofit/>
          </a:bodyPr>
          <a:lstStyle/>
          <a:p>
            <a:pPr algn="ctr"/>
            <a:r>
              <a:rPr lang="en-US" sz="2400" b="1" i="1" dirty="0">
                <a:latin typeface="Arial" panose="020B0604020202020204" pitchFamily="34" charset="0"/>
                <a:cs typeface="Arial" panose="020B0604020202020204" pitchFamily="34" charset="0"/>
              </a:rPr>
              <a:t>Connecting Quarks to the Cosmos  (~</a:t>
            </a:r>
            <a:r>
              <a:rPr lang="en-US" sz="2400" b="1" i="1" dirty="0" smtClean="0">
                <a:latin typeface="Arial" panose="020B0604020202020204" pitchFamily="34" charset="0"/>
                <a:cs typeface="Arial" panose="020B0604020202020204" pitchFamily="34" charset="0"/>
              </a:rPr>
              <a:t>18 </a:t>
            </a:r>
            <a:r>
              <a:rPr lang="en-US" sz="2400" b="1" i="1" dirty="0">
                <a:latin typeface="Arial" panose="020B0604020202020204" pitchFamily="34" charset="0"/>
                <a:cs typeface="Arial" panose="020B0604020202020204" pitchFamily="34" charset="0"/>
              </a:rPr>
              <a:t>years ago)</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575" y="1256399"/>
            <a:ext cx="3646924" cy="5198806"/>
          </a:xfrm>
        </p:spPr>
      </p:pic>
      <p:sp>
        <p:nvSpPr>
          <p:cNvPr id="3" name="Footer Placeholder 2"/>
          <p:cNvSpPr>
            <a:spLocks noGrp="1"/>
          </p:cNvSpPr>
          <p:nvPr>
            <p:ph type="ftr" sz="quarter" idx="11"/>
          </p:nvPr>
        </p:nvSpPr>
        <p:spPr/>
        <p:txBody>
          <a:bodyPr/>
          <a:lstStyle/>
          <a:p>
            <a:r>
              <a:rPr lang="en-US" smtClean="0"/>
              <a:t>Physics  224 - Lecture 1</a:t>
            </a:r>
            <a:endParaRPr lang="en-US"/>
          </a:p>
        </p:txBody>
      </p:sp>
      <p:sp>
        <p:nvSpPr>
          <p:cNvPr id="5" name="Slide Number Placeholder 4"/>
          <p:cNvSpPr>
            <a:spLocks noGrp="1"/>
          </p:cNvSpPr>
          <p:nvPr>
            <p:ph type="sldNum" sz="quarter" idx="12"/>
          </p:nvPr>
        </p:nvSpPr>
        <p:spPr/>
        <p:txBody>
          <a:bodyPr/>
          <a:lstStyle/>
          <a:p>
            <a:fld id="{C80F0E84-EBBF-41D9-A10F-851B8F407383}" type="slidenum">
              <a:rPr lang="en-US" smtClean="0"/>
              <a:t>5</a:t>
            </a:fld>
            <a:endParaRPr lang="en-US" dirty="0"/>
          </a:p>
        </p:txBody>
      </p:sp>
      <p:sp>
        <p:nvSpPr>
          <p:cNvPr id="8"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9" name="TextBox 8"/>
          <p:cNvSpPr txBox="1"/>
          <p:nvPr/>
        </p:nvSpPr>
        <p:spPr>
          <a:xfrm>
            <a:off x="4064650" y="1134757"/>
            <a:ext cx="4962832" cy="5539978"/>
          </a:xfrm>
          <a:prstGeom prst="rect">
            <a:avLst/>
          </a:prstGeom>
          <a:noFill/>
        </p:spPr>
        <p:txBody>
          <a:bodyPr wrap="square" rtlCol="0">
            <a:spAutoFit/>
          </a:bodyPr>
          <a:lstStyle/>
          <a:p>
            <a:r>
              <a:rPr lang="en-US" sz="2000" dirty="0"/>
              <a:t>National Academy of Sciences Study published in 2002.</a:t>
            </a:r>
          </a:p>
          <a:p>
            <a:endParaRPr lang="en-US" sz="2000" dirty="0"/>
          </a:p>
          <a:p>
            <a:r>
              <a:rPr lang="en-US" sz="2000" dirty="0"/>
              <a:t>“… Astronomical Discoveries are driving the frontiers of elementary particle physics, and more than ever before our knowledge of the elementary particles is driving progress in understanding the universe and its contents.”</a:t>
            </a:r>
          </a:p>
          <a:p>
            <a:endParaRPr lang="en-US" sz="2000" dirty="0"/>
          </a:p>
          <a:p>
            <a:r>
              <a:rPr lang="en-US" sz="2000" dirty="0"/>
              <a:t>They pose “Eleven Questions for the New Century”</a:t>
            </a:r>
          </a:p>
          <a:p>
            <a:r>
              <a:rPr lang="en-US" sz="2000" dirty="0"/>
              <a:t> </a:t>
            </a:r>
          </a:p>
          <a:p>
            <a:r>
              <a:rPr lang="en-US" sz="2000" dirty="0"/>
              <a:t>The report -</a:t>
            </a:r>
          </a:p>
          <a:p>
            <a:r>
              <a:rPr lang="en-US" dirty="0">
                <a:hlinkClick r:id="rId4"/>
              </a:rPr>
              <a:t>https://www.nap.edu/read/10079/chapter/1</a:t>
            </a:r>
            <a:endParaRPr lang="en-US" dirty="0"/>
          </a:p>
          <a:p>
            <a:endParaRPr lang="en-US" sz="2000" dirty="0"/>
          </a:p>
          <a:p>
            <a:r>
              <a:rPr lang="en-US" sz="2000" dirty="0"/>
              <a:t>The 11 questions –</a:t>
            </a:r>
          </a:p>
          <a:p>
            <a:r>
              <a:rPr lang="en-US" dirty="0">
                <a:hlinkClick r:id="rId5"/>
              </a:rPr>
              <a:t>https://www.nap.edu/read/10079/chapter/9#133</a:t>
            </a:r>
            <a:endParaRPr lang="en-US" dirty="0"/>
          </a:p>
          <a:p>
            <a:endParaRPr lang="en-US" dirty="0"/>
          </a:p>
        </p:txBody>
      </p:sp>
    </p:spTree>
    <p:extLst>
      <p:ext uri="{BB962C8B-B14F-4D97-AF65-F5344CB8AC3E}">
        <p14:creationId xmlns:p14="http://schemas.microsoft.com/office/powerpoint/2010/main" val="10939539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50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123" y="709866"/>
            <a:ext cx="7612185" cy="6004499"/>
          </a:xfrm>
          <a:prstGeom prst="rect">
            <a:avLst/>
          </a:prstGeom>
        </p:spPr>
      </p:pic>
      <p:sp>
        <p:nvSpPr>
          <p:cNvPr id="5" name="Rectangle 2"/>
          <p:cNvSpPr txBox="1">
            <a:spLocks noChangeArrowheads="1"/>
          </p:cNvSpPr>
          <p:nvPr/>
        </p:nvSpPr>
        <p:spPr>
          <a:xfrm>
            <a:off x="1546737" y="0"/>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22971281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51</a:t>
            </a:fld>
            <a:endParaRPr lang="en-US"/>
          </a:p>
        </p:txBody>
      </p:sp>
      <p:pic>
        <p:nvPicPr>
          <p:cNvPr id="4" name="Picture 3"/>
          <p:cNvPicPr>
            <a:picLocks noChangeAspect="1"/>
          </p:cNvPicPr>
          <p:nvPr/>
        </p:nvPicPr>
        <p:blipFill>
          <a:blip r:embed="rId3"/>
          <a:stretch>
            <a:fillRect/>
          </a:stretch>
        </p:blipFill>
        <p:spPr>
          <a:xfrm>
            <a:off x="840659" y="960601"/>
            <a:ext cx="7240450" cy="4452629"/>
          </a:xfrm>
          <a:prstGeom prst="rect">
            <a:avLst/>
          </a:prstGeom>
        </p:spPr>
      </p:pic>
      <p:sp>
        <p:nvSpPr>
          <p:cNvPr id="5" name="Rectangle 2"/>
          <p:cNvSpPr txBox="1">
            <a:spLocks noChangeArrowheads="1"/>
          </p:cNvSpPr>
          <p:nvPr/>
        </p:nvSpPr>
        <p:spPr>
          <a:xfrm>
            <a:off x="1675286" y="0"/>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7" name="TextBox 6"/>
          <p:cNvSpPr txBox="1"/>
          <p:nvPr/>
        </p:nvSpPr>
        <p:spPr>
          <a:xfrm>
            <a:off x="0" y="625577"/>
            <a:ext cx="9081477" cy="400110"/>
          </a:xfrm>
          <a:prstGeom prst="rect">
            <a:avLst/>
          </a:prstGeom>
          <a:solidFill>
            <a:schemeClr val="accent4">
              <a:lumMod val="40000"/>
              <a:lumOff val="60000"/>
            </a:schemeClr>
          </a:solidFill>
        </p:spPr>
        <p:txBody>
          <a:bodyPr wrap="square" rtlCol="0">
            <a:spAutoFit/>
          </a:bodyPr>
          <a:lstStyle/>
          <a:p>
            <a:pPr algn="ctr"/>
            <a:r>
              <a:rPr lang="en-US" sz="2000" b="1" i="1" dirty="0">
                <a:latin typeface="Arial" panose="020B0604020202020204" pitchFamily="34" charset="0"/>
                <a:cs typeface="Arial" panose="020B0604020202020204" pitchFamily="34" charset="0"/>
              </a:rPr>
              <a:t>What we know:  The Elementary Constituents and Forces</a:t>
            </a:r>
          </a:p>
        </p:txBody>
      </p:sp>
      <p:sp>
        <p:nvSpPr>
          <p:cNvPr id="8" name="TextBox 7"/>
          <p:cNvSpPr txBox="1"/>
          <p:nvPr/>
        </p:nvSpPr>
        <p:spPr>
          <a:xfrm>
            <a:off x="228600" y="5263655"/>
            <a:ext cx="8915400"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fundamental particles include both the fermions, the matter particles, and bosons, the force carriers.  Masses of all particles are given in GeV/c</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a unit in which the mass of the proton is approximately 0.94, electric charge is listed in units of the electron charge.  The Higgs particle discovered after this chart (e.g. 2012)! Is added to the bosons.  Also, neutrino mass must be added.</a:t>
            </a:r>
          </a:p>
        </p:txBody>
      </p:sp>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8764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Text Box 3"/>
          <p:cNvSpPr txBox="1">
            <a:spLocks noChangeArrowheads="1"/>
          </p:cNvSpPr>
          <p:nvPr/>
        </p:nvSpPr>
        <p:spPr bwMode="auto">
          <a:xfrm>
            <a:off x="562708" y="5351097"/>
            <a:ext cx="765907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Charged leptons have magnetic moments characteristic of point-like particles, hadrons have very different magnetic moments!</a:t>
            </a:r>
          </a:p>
        </p:txBody>
      </p:sp>
      <p:pic>
        <p:nvPicPr>
          <p:cNvPr id="147460" name="Picture 4" descr="D:\figures\CH41_300\F41_0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979" y="1661319"/>
            <a:ext cx="1314528" cy="302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7461" name="Object 5"/>
          <p:cNvGraphicFramePr>
            <a:graphicFrameLocks noChangeAspect="1"/>
          </p:cNvGraphicFramePr>
          <p:nvPr>
            <p:extLst>
              <p:ext uri="{D42A27DB-BD31-4B8C-83A1-F6EECF244321}">
                <p14:modId xmlns:p14="http://schemas.microsoft.com/office/powerpoint/2010/main" val="108137732"/>
              </p:ext>
            </p:extLst>
          </p:nvPr>
        </p:nvGraphicFramePr>
        <p:xfrm>
          <a:off x="636462" y="1820986"/>
          <a:ext cx="5076970" cy="2974922"/>
        </p:xfrm>
        <a:graphic>
          <a:graphicData uri="http://schemas.openxmlformats.org/presentationml/2006/ole">
            <mc:AlternateContent xmlns:mc="http://schemas.openxmlformats.org/markup-compatibility/2006">
              <mc:Choice xmlns:v="urn:schemas-microsoft-com:vml" Requires="v">
                <p:oleObj spid="_x0000_s57359" name="Equation" r:id="rId5" imgW="2451100" imgH="1435100" progId="Equation.DSMT4">
                  <p:embed/>
                </p:oleObj>
              </mc:Choice>
              <mc:Fallback>
                <p:oleObj name="Equation" r:id="rId5" imgW="2451100" imgH="1435100" progId="Equation.DSMT4">
                  <p:embed/>
                  <p:pic>
                    <p:nvPicPr>
                      <p:cNvPr id="14746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462" y="1820986"/>
                        <a:ext cx="5076970" cy="2974922"/>
                      </a:xfrm>
                      <a:prstGeom prst="rect">
                        <a:avLst/>
                      </a:prstGeom>
                      <a:noFill/>
                      <a:ln w="9525">
                        <a:solidFill>
                          <a:srgbClr val="0033CC"/>
                        </a:solidFill>
                        <a:miter lim="800000"/>
                        <a:headEnd/>
                        <a:tailEnd/>
                      </a:ln>
                      <a:effectLst/>
                    </p:spPr>
                  </p:pic>
                </p:oleObj>
              </mc:Fallback>
            </mc:AlternateContent>
          </a:graphicData>
        </a:graphic>
      </p:graphicFrame>
      <p:sp>
        <p:nvSpPr>
          <p:cNvPr id="8" name="TextBox 7"/>
          <p:cNvSpPr txBox="1"/>
          <p:nvPr/>
        </p:nvSpPr>
        <p:spPr>
          <a:xfrm>
            <a:off x="0" y="659440"/>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What we know:  Particle Classification by Spin</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52</a:t>
            </a:fld>
            <a:endParaRPr lang="en-US"/>
          </a:p>
        </p:txBody>
      </p:sp>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3829778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74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74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7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3" name="Object 3"/>
          <p:cNvGraphicFramePr>
            <a:graphicFrameLocks noChangeAspect="1"/>
          </p:cNvGraphicFramePr>
          <p:nvPr>
            <p:extLst>
              <p:ext uri="{D42A27DB-BD31-4B8C-83A1-F6EECF244321}">
                <p14:modId xmlns:p14="http://schemas.microsoft.com/office/powerpoint/2010/main" val="1438867848"/>
              </p:ext>
            </p:extLst>
          </p:nvPr>
        </p:nvGraphicFramePr>
        <p:xfrm>
          <a:off x="1286908" y="2876060"/>
          <a:ext cx="6532937" cy="989478"/>
        </p:xfrm>
        <a:graphic>
          <a:graphicData uri="http://schemas.openxmlformats.org/presentationml/2006/ole">
            <mc:AlternateContent xmlns:mc="http://schemas.openxmlformats.org/markup-compatibility/2006">
              <mc:Choice xmlns:v="urn:schemas-microsoft-com:vml" Requires="v">
                <p:oleObj spid="_x0000_s58383" name="Equation" r:id="rId4" imgW="3175000" imgH="482600" progId="Equation.DSMT4">
                  <p:embed/>
                </p:oleObj>
              </mc:Choice>
              <mc:Fallback>
                <p:oleObj name="Equation" r:id="rId4" imgW="3175000" imgH="482600" progId="Equation.DSMT4">
                  <p:embed/>
                  <p:pic>
                    <p:nvPicPr>
                      <p:cNvPr id="14848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6908" y="2876060"/>
                        <a:ext cx="6532937" cy="989478"/>
                      </a:xfrm>
                      <a:prstGeom prst="rect">
                        <a:avLst/>
                      </a:prstGeom>
                      <a:solidFill>
                        <a:schemeClr val="accent1">
                          <a:lumMod val="20000"/>
                          <a:lumOff val="80000"/>
                        </a:schemeClr>
                      </a:solidFill>
                      <a:ln>
                        <a:noFill/>
                      </a:ln>
                      <a:effectLst/>
                    </p:spPr>
                  </p:pic>
                </p:oleObj>
              </mc:Fallback>
            </mc:AlternateContent>
          </a:graphicData>
        </a:graphic>
      </p:graphicFrame>
      <p:sp>
        <p:nvSpPr>
          <p:cNvPr id="148484" name="Text Box 4"/>
          <p:cNvSpPr txBox="1">
            <a:spLocks noChangeArrowheads="1"/>
          </p:cNvSpPr>
          <p:nvPr/>
        </p:nvSpPr>
        <p:spPr bwMode="auto">
          <a:xfrm>
            <a:off x="875323" y="1422400"/>
            <a:ext cx="7080739"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spcAft>
                <a:spcPts val="600"/>
              </a:spcAft>
              <a:buFontTx/>
              <a:buChar char="•"/>
            </a:pPr>
            <a:r>
              <a:rPr lang="en-US" altLang="en-US" sz="2000" dirty="0">
                <a:latin typeface="Arial" panose="020B0604020202020204" pitchFamily="34" charset="0"/>
                <a:cs typeface="Arial" panose="020B0604020202020204" pitchFamily="34" charset="0"/>
              </a:rPr>
              <a:t> Isospin Space - Analogous to the properties of Spin</a:t>
            </a:r>
          </a:p>
          <a:p>
            <a:pPr>
              <a:spcAft>
                <a:spcPts val="600"/>
              </a:spcAft>
              <a:buFontTx/>
              <a:buChar char="•"/>
            </a:pPr>
            <a:r>
              <a:rPr lang="en-US" altLang="en-US" sz="2000" dirty="0">
                <a:latin typeface="Arial" panose="020B0604020202020204" pitchFamily="34" charset="0"/>
                <a:cs typeface="Arial" panose="020B0604020202020204" pitchFamily="34" charset="0"/>
              </a:rPr>
              <a:t> Leptons comprise three families with individual conserved lepton family numbers: L</a:t>
            </a:r>
            <a:r>
              <a:rPr lang="en-US" altLang="en-US" sz="2000" baseline="-25000" dirty="0">
                <a:latin typeface="Arial" panose="020B0604020202020204" pitchFamily="34" charset="0"/>
                <a:cs typeface="Arial" panose="020B0604020202020204" pitchFamily="34" charset="0"/>
              </a:rPr>
              <a:t>e</a:t>
            </a:r>
            <a:r>
              <a:rPr lang="en-US" altLang="en-US" sz="2000" dirty="0">
                <a:latin typeface="Arial" panose="020B0604020202020204" pitchFamily="34" charset="0"/>
                <a:cs typeface="Arial" panose="020B0604020202020204" pitchFamily="34" charset="0"/>
              </a:rPr>
              <a:t>, L</a:t>
            </a:r>
            <a:r>
              <a:rPr lang="en-US" altLang="en-US" sz="2000" baseline="-25000" dirty="0">
                <a:latin typeface="Arial" panose="020B0604020202020204" pitchFamily="34" charset="0"/>
                <a:cs typeface="Arial" panose="020B0604020202020204" pitchFamily="34" charset="0"/>
                <a:sym typeface="Symbol" panose="05050102010706020507" pitchFamily="18" charset="2"/>
              </a:rPr>
              <a:t></a:t>
            </a:r>
            <a:r>
              <a:rPr lang="en-US" altLang="en-US" sz="2000" dirty="0">
                <a:latin typeface="Arial" panose="020B0604020202020204" pitchFamily="34" charset="0"/>
                <a:cs typeface="Arial" panose="020B0604020202020204" pitchFamily="34" charset="0"/>
              </a:rPr>
              <a:t>, and L</a:t>
            </a:r>
            <a:r>
              <a:rPr lang="en-US" altLang="en-US" sz="2000" baseline="-25000" dirty="0">
                <a:latin typeface="Arial" panose="020B0604020202020204" pitchFamily="34" charset="0"/>
                <a:cs typeface="Arial" panose="020B0604020202020204" pitchFamily="34" charset="0"/>
                <a:sym typeface="Symbol" panose="05050102010706020507" pitchFamily="18" charset="2"/>
              </a:rPr>
              <a:t></a:t>
            </a:r>
            <a:r>
              <a:rPr lang="en-US" altLang="en-US" sz="2000" dirty="0">
                <a:latin typeface="Arial" panose="020B0604020202020204" pitchFamily="34" charset="0"/>
                <a:cs typeface="Arial" panose="020B0604020202020204" pitchFamily="34" charset="0"/>
              </a:rPr>
              <a:t>. </a:t>
            </a:r>
          </a:p>
        </p:txBody>
      </p:sp>
      <p:sp>
        <p:nvSpPr>
          <p:cNvPr id="148485" name="Text Box 5"/>
          <p:cNvSpPr txBox="1">
            <a:spLocks noChangeArrowheads="1"/>
          </p:cNvSpPr>
          <p:nvPr/>
        </p:nvSpPr>
        <p:spPr bwMode="auto">
          <a:xfrm>
            <a:off x="875322" y="4297311"/>
            <a:ext cx="7487139"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spcAft>
                <a:spcPts val="600"/>
              </a:spcAft>
              <a:buFontTx/>
              <a:buChar char="•"/>
            </a:pPr>
            <a:r>
              <a:rPr lang="en-US" altLang="en-US" sz="2100" dirty="0"/>
              <a:t> </a:t>
            </a:r>
            <a:r>
              <a:rPr lang="en-US" altLang="en-US" sz="2000" dirty="0">
                <a:latin typeface="Arial" panose="020B0604020202020204" pitchFamily="34" charset="0"/>
                <a:cs typeface="Arial" panose="020B0604020202020204" pitchFamily="34" charset="0"/>
              </a:rPr>
              <a:t>L</a:t>
            </a:r>
            <a:r>
              <a:rPr lang="en-US" altLang="en-US" sz="2000" baseline="-25000" dirty="0">
                <a:latin typeface="Arial" panose="020B0604020202020204" pitchFamily="34" charset="0"/>
                <a:cs typeface="Arial" panose="020B0604020202020204" pitchFamily="34" charset="0"/>
              </a:rPr>
              <a:t>e</a:t>
            </a:r>
            <a:r>
              <a:rPr lang="en-US" altLang="en-US" sz="2000" dirty="0">
                <a:latin typeface="Arial" panose="020B0604020202020204" pitchFamily="34" charset="0"/>
                <a:cs typeface="Arial" panose="020B0604020202020204" pitchFamily="34" charset="0"/>
              </a:rPr>
              <a:t>, L</a:t>
            </a:r>
            <a:r>
              <a:rPr lang="en-US" altLang="en-US" sz="2000" baseline="-25000" dirty="0">
                <a:latin typeface="Arial" panose="020B0604020202020204" pitchFamily="34" charset="0"/>
                <a:cs typeface="Arial" panose="020B0604020202020204" pitchFamily="34" charset="0"/>
                <a:sym typeface="Symbol" panose="05050102010706020507" pitchFamily="18" charset="2"/>
              </a:rPr>
              <a:t></a:t>
            </a:r>
            <a:r>
              <a:rPr lang="en-US" altLang="en-US" sz="2000" dirty="0">
                <a:latin typeface="Arial" panose="020B0604020202020204" pitchFamily="34" charset="0"/>
                <a:cs typeface="Arial" panose="020B0604020202020204" pitchFamily="34" charset="0"/>
              </a:rPr>
              <a:t>, and L</a:t>
            </a:r>
            <a:r>
              <a:rPr lang="en-US" altLang="en-US" sz="2000" baseline="-25000" dirty="0">
                <a:latin typeface="Arial" panose="020B0604020202020204" pitchFamily="34" charset="0"/>
                <a:cs typeface="Arial" panose="020B0604020202020204" pitchFamily="34" charset="0"/>
                <a:sym typeface="Symbol" panose="05050102010706020507" pitchFamily="18" charset="2"/>
              </a:rPr>
              <a:t></a:t>
            </a:r>
            <a:r>
              <a:rPr lang="en-US" altLang="en-US" sz="2000" dirty="0">
                <a:latin typeface="Arial" panose="020B0604020202020204" pitchFamily="34" charset="0"/>
                <a:cs typeface="Arial" panose="020B0604020202020204" pitchFamily="34" charset="0"/>
              </a:rPr>
              <a:t> conserved in all known processes!</a:t>
            </a:r>
          </a:p>
          <a:p>
            <a:pPr>
              <a:spcAft>
                <a:spcPts val="600"/>
              </a:spcAft>
              <a:buFontTx/>
              <a:buChar char="•"/>
            </a:pPr>
            <a:r>
              <a:rPr lang="en-US" altLang="en-US" sz="2000" dirty="0">
                <a:latin typeface="Arial" panose="020B0604020202020204" pitchFamily="34" charset="0"/>
                <a:cs typeface="Arial" panose="020B0604020202020204" pitchFamily="34" charset="0"/>
              </a:rPr>
              <a:t> Q conserved in all known processes!</a:t>
            </a:r>
          </a:p>
          <a:p>
            <a:pPr>
              <a:spcAft>
                <a:spcPts val="600"/>
              </a:spcAft>
              <a:buFontTx/>
              <a:buChar char="•"/>
            </a:pPr>
            <a:r>
              <a:rPr lang="en-US" altLang="en-US" sz="2000" dirty="0">
                <a:latin typeface="Arial" panose="020B0604020202020204" pitchFamily="34" charset="0"/>
                <a:cs typeface="Arial" panose="020B0604020202020204" pitchFamily="34" charset="0"/>
              </a:rPr>
              <a:t> Different family members differentiated by isospin component.</a:t>
            </a:r>
          </a:p>
          <a:p>
            <a:pPr>
              <a:spcAft>
                <a:spcPts val="600"/>
              </a:spcAft>
              <a:buFontTx/>
              <a:buChar char="•"/>
            </a:pPr>
            <a:r>
              <a:rPr lang="en-US" altLang="en-US" sz="2000" dirty="0">
                <a:latin typeface="Arial" panose="020B0604020202020204" pitchFamily="34" charset="0"/>
                <a:cs typeface="Arial" panose="020B0604020202020204" pitchFamily="34" charset="0"/>
              </a:rPr>
              <a:t> “Weak charge” of leptons correlated with </a:t>
            </a:r>
            <a:r>
              <a:rPr lang="en-US" altLang="en-US" sz="2000" i="1" dirty="0">
                <a:latin typeface="Arial" panose="020B0604020202020204" pitchFamily="34" charset="0"/>
                <a:cs typeface="Arial" panose="020B0604020202020204" pitchFamily="34" charset="0"/>
              </a:rPr>
              <a:t>I</a:t>
            </a:r>
            <a:r>
              <a:rPr lang="en-US" altLang="en-US" sz="2000" i="1" baseline="-25000" dirty="0">
                <a:latin typeface="Arial" panose="020B0604020202020204" pitchFamily="34" charset="0"/>
                <a:cs typeface="Arial" panose="020B0604020202020204" pitchFamily="34" charset="0"/>
              </a:rPr>
              <a:t>3</a:t>
            </a:r>
            <a:r>
              <a:rPr lang="en-US" altLang="en-US" sz="2000" dirty="0">
                <a:latin typeface="Arial" panose="020B0604020202020204" pitchFamily="34" charset="0"/>
                <a:cs typeface="Arial" panose="020B0604020202020204" pitchFamily="34" charset="0"/>
              </a:rPr>
              <a:t>.</a:t>
            </a:r>
          </a:p>
        </p:txBody>
      </p:sp>
      <p:sp>
        <p:nvSpPr>
          <p:cNvPr id="10" name="TextBox 9"/>
          <p:cNvSpPr txBox="1"/>
          <p:nvPr/>
        </p:nvSpPr>
        <p:spPr>
          <a:xfrm>
            <a:off x="0" y="607633"/>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What we know:  Isospin - Important Classification Property</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53</a:t>
            </a:fld>
            <a:endParaRPr lang="en-US"/>
          </a:p>
        </p:txBody>
      </p:sp>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572117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4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84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8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autoUpdateAnimBg="0"/>
      <p:bldP spid="14848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Text Box 3"/>
          <p:cNvSpPr txBox="1">
            <a:spLocks noChangeArrowheads="1"/>
          </p:cNvSpPr>
          <p:nvPr/>
        </p:nvSpPr>
        <p:spPr bwMode="auto">
          <a:xfrm>
            <a:off x="1640892" y="1755584"/>
            <a:ext cx="57269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257175" indent="-257175">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We have proton, neutron, and </a:t>
            </a:r>
            <a:r>
              <a:rPr lang="en-US" altLang="en-US" sz="2000" dirty="0" err="1">
                <a:latin typeface="Arial" panose="020B0604020202020204" pitchFamily="34" charset="0"/>
                <a:cs typeface="Arial" panose="020B0604020202020204" pitchFamily="34" charset="0"/>
              </a:rPr>
              <a:t>pions</a:t>
            </a:r>
            <a:r>
              <a:rPr lang="en-US" altLang="en-US" sz="2000" dirty="0">
                <a:latin typeface="Arial" panose="020B0604020202020204" pitchFamily="34" charset="0"/>
                <a:cs typeface="Arial" panose="020B0604020202020204" pitchFamily="34" charset="0"/>
              </a:rPr>
              <a:t>. The proton and neutron obviously related.  </a:t>
            </a:r>
          </a:p>
        </p:txBody>
      </p:sp>
      <p:graphicFrame>
        <p:nvGraphicFramePr>
          <p:cNvPr id="178180" name="Object 4"/>
          <p:cNvGraphicFramePr>
            <a:graphicFrameLocks noChangeAspect="1"/>
          </p:cNvGraphicFramePr>
          <p:nvPr>
            <p:extLst>
              <p:ext uri="{D42A27DB-BD31-4B8C-83A1-F6EECF244321}">
                <p14:modId xmlns:p14="http://schemas.microsoft.com/office/powerpoint/2010/main" val="2888717910"/>
              </p:ext>
            </p:extLst>
          </p:nvPr>
        </p:nvGraphicFramePr>
        <p:xfrm>
          <a:off x="1602154" y="2763906"/>
          <a:ext cx="5652961" cy="1379840"/>
        </p:xfrm>
        <a:graphic>
          <a:graphicData uri="http://schemas.openxmlformats.org/presentationml/2006/ole">
            <mc:AlternateContent xmlns:mc="http://schemas.openxmlformats.org/markup-compatibility/2006">
              <mc:Choice xmlns:v="urn:schemas-microsoft-com:vml" Requires="v">
                <p:oleObj spid="_x0000_s59407" name="Equation" r:id="rId4" imgW="3225800" imgH="787400" progId="Equation.DSMT4">
                  <p:embed/>
                </p:oleObj>
              </mc:Choice>
              <mc:Fallback>
                <p:oleObj name="Equation" r:id="rId4" imgW="3225800" imgH="787400" progId="Equation.DSMT4">
                  <p:embed/>
                  <p:pic>
                    <p:nvPicPr>
                      <p:cNvPr id="17818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2154" y="2763906"/>
                        <a:ext cx="5652961" cy="1379840"/>
                      </a:xfrm>
                      <a:prstGeom prst="rect">
                        <a:avLst/>
                      </a:prstGeom>
                      <a:solidFill>
                        <a:schemeClr val="accent1">
                          <a:lumMod val="20000"/>
                          <a:lumOff val="80000"/>
                        </a:schemeClr>
                      </a:solidFill>
                      <a:ln>
                        <a:noFill/>
                      </a:ln>
                      <a:effectLst/>
                    </p:spPr>
                  </p:pic>
                </p:oleObj>
              </mc:Fallback>
            </mc:AlternateContent>
          </a:graphicData>
        </a:graphic>
      </p:graphicFrame>
      <p:sp>
        <p:nvSpPr>
          <p:cNvPr id="178181" name="Text Box 5"/>
          <p:cNvSpPr txBox="1">
            <a:spLocks noChangeArrowheads="1"/>
          </p:cNvSpPr>
          <p:nvPr/>
        </p:nvSpPr>
        <p:spPr bwMode="auto">
          <a:xfrm>
            <a:off x="1021860" y="4367336"/>
            <a:ext cx="6973277" cy="1554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257175" indent="-257175">
              <a:spcAft>
                <a:spcPts val="900"/>
              </a:spcAft>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The free neutron is not stable, but decays to proton (and e and </a:t>
            </a:r>
            <a:r>
              <a:rPr lang="en-US" altLang="en-US" sz="2000" dirty="0">
                <a:latin typeface="Arial" panose="020B0604020202020204" pitchFamily="34" charset="0"/>
                <a:cs typeface="Arial" panose="020B0604020202020204" pitchFamily="34" charset="0"/>
                <a:sym typeface="Symbol" panose="05050102010706020507" pitchFamily="18" charset="2"/>
              </a:rPr>
              <a:t>) by Weak Interaction</a:t>
            </a:r>
            <a:r>
              <a:rPr lang="en-US" altLang="en-US" sz="2000" dirty="0">
                <a:latin typeface="Arial" panose="020B0604020202020204" pitchFamily="34" charset="0"/>
                <a:cs typeface="Arial" panose="020B0604020202020204" pitchFamily="34" charset="0"/>
              </a:rPr>
              <a:t>.</a:t>
            </a:r>
          </a:p>
          <a:p>
            <a:pPr marL="257175" indent="-257175">
              <a:spcAft>
                <a:spcPts val="900"/>
              </a:spcAft>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The free proton is stable!!!  (</a:t>
            </a:r>
            <a:r>
              <a:rPr lang="en-US" altLang="en-US" sz="2000" dirty="0" smtClean="0">
                <a:latin typeface="Arial" panose="020B0604020202020204" pitchFamily="34" charset="0"/>
                <a:cs typeface="Arial" panose="020B0604020202020204" pitchFamily="34" charset="0"/>
                <a:sym typeface="Symbol" panose="05050102010706020507" pitchFamily="18" charset="2"/>
              </a:rPr>
              <a:t> &gt; 10</a:t>
            </a:r>
            <a:r>
              <a:rPr lang="en-US" altLang="en-US" sz="2000" baseline="30000" dirty="0" smtClean="0">
                <a:latin typeface="Arial" panose="020B0604020202020204" pitchFamily="34" charset="0"/>
                <a:cs typeface="Arial" panose="020B0604020202020204" pitchFamily="34" charset="0"/>
                <a:sym typeface="Symbol" panose="05050102010706020507" pitchFamily="18" charset="2"/>
              </a:rPr>
              <a:t>35</a:t>
            </a:r>
            <a:r>
              <a:rPr lang="en-US" altLang="en-US" sz="2000" dirty="0" smtClean="0">
                <a:latin typeface="Arial" panose="020B0604020202020204" pitchFamily="34" charset="0"/>
                <a:cs typeface="Arial" panose="020B0604020202020204" pitchFamily="34" charset="0"/>
                <a:sym typeface="Symbol" panose="05050102010706020507" pitchFamily="18" charset="2"/>
              </a:rPr>
              <a:t> </a:t>
            </a:r>
            <a:r>
              <a:rPr lang="en-US" altLang="en-US" sz="2000" dirty="0">
                <a:latin typeface="Arial" panose="020B0604020202020204" pitchFamily="34" charset="0"/>
                <a:cs typeface="Arial" panose="020B0604020202020204" pitchFamily="34" charset="0"/>
                <a:sym typeface="Symbol" panose="05050102010706020507" pitchFamily="18" charset="2"/>
              </a:rPr>
              <a:t>years</a:t>
            </a:r>
            <a:r>
              <a:rPr lang="en-US" altLang="en-US" sz="2000" dirty="0" smtClean="0">
                <a:latin typeface="Arial" panose="020B0604020202020204" pitchFamily="34" charset="0"/>
                <a:cs typeface="Arial" panose="020B0604020202020204" pitchFamily="34" charset="0"/>
                <a:sym typeface="Symbol" panose="05050102010706020507" pitchFamily="18" charset="2"/>
              </a:rPr>
              <a:t>)  [BUT IS IT??]</a:t>
            </a:r>
            <a:endParaRPr lang="en-US" altLang="en-US" sz="2000" dirty="0">
              <a:latin typeface="Arial" panose="020B0604020202020204" pitchFamily="34" charset="0"/>
              <a:cs typeface="Arial" panose="020B0604020202020204" pitchFamily="34" charset="0"/>
              <a:sym typeface="Symbol" panose="05050102010706020507" pitchFamily="18" charset="2"/>
            </a:endParaRPr>
          </a:p>
          <a:p>
            <a:pPr marL="257175" indent="-257175">
              <a:spcAft>
                <a:spcPts val="900"/>
              </a:spcAft>
              <a:buFont typeface="Arial" panose="020B0604020202020204" pitchFamily="34" charset="0"/>
              <a:buChar char="•"/>
            </a:pPr>
            <a:r>
              <a:rPr lang="en-US" altLang="en-US" sz="2000" dirty="0">
                <a:solidFill>
                  <a:srgbClr val="FF0000"/>
                </a:solidFill>
                <a:latin typeface="Arial" panose="020B0604020202020204" pitchFamily="34" charset="0"/>
                <a:cs typeface="Arial" panose="020B0604020202020204" pitchFamily="34" charset="0"/>
              </a:rPr>
              <a:t>Baryon number is conserved!</a:t>
            </a:r>
            <a:r>
              <a:rPr lang="en-US" altLang="en-US" sz="2000" dirty="0">
                <a:latin typeface="Arial" panose="020B0604020202020204" pitchFamily="34" charset="0"/>
                <a:cs typeface="Arial" panose="020B0604020202020204" pitchFamily="34" charset="0"/>
              </a:rPr>
              <a:t> </a:t>
            </a:r>
            <a:endParaRPr lang="en-US" altLang="en-US" sz="2000" dirty="0" smtClean="0">
              <a:latin typeface="Arial" panose="020B0604020202020204" pitchFamily="34" charset="0"/>
              <a:cs typeface="Arial" panose="020B0604020202020204" pitchFamily="34" charset="0"/>
            </a:endParaRPr>
          </a:p>
        </p:txBody>
      </p:sp>
      <p:sp>
        <p:nvSpPr>
          <p:cNvPr id="9" name="TextBox 8"/>
          <p:cNvSpPr txBox="1"/>
          <p:nvPr/>
        </p:nvSpPr>
        <p:spPr>
          <a:xfrm>
            <a:off x="1" y="652234"/>
            <a:ext cx="9144000" cy="830997"/>
          </a:xfrm>
          <a:prstGeom prst="rect">
            <a:avLst/>
          </a:prstGeom>
          <a:solidFill>
            <a:schemeClr val="accent4">
              <a:lumMod val="40000"/>
              <a:lumOff val="60000"/>
            </a:schemeClr>
          </a:solidFill>
        </p:spPr>
        <p:txBody>
          <a:bodyPr wrap="square" rtlCol="0">
            <a:spAutoFit/>
          </a:bodyPr>
          <a:lstStyle/>
          <a:p>
            <a:r>
              <a:rPr lang="en-US" sz="2400" b="1" i="1" dirty="0">
                <a:latin typeface="Arial" panose="020B0604020202020204" pitchFamily="34" charset="0"/>
                <a:cs typeface="Arial" panose="020B0604020202020204" pitchFamily="34" charset="0"/>
              </a:rPr>
              <a:t>Isospin and Baryon Number are Important Classification </a:t>
            </a:r>
          </a:p>
          <a:p>
            <a:pPr algn="ctr"/>
            <a:r>
              <a:rPr lang="en-US" sz="2400" b="1" i="1" dirty="0">
                <a:latin typeface="Arial" panose="020B0604020202020204" pitchFamily="34" charset="0"/>
                <a:cs typeface="Arial" panose="020B0604020202020204" pitchFamily="34" charset="0"/>
              </a:rPr>
              <a:t>Property for Leptons</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54</a:t>
            </a:fld>
            <a:endParaRPr lang="en-US"/>
          </a:p>
        </p:txBody>
      </p:sp>
      <p:sp>
        <p:nvSpPr>
          <p:cNvPr id="10"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999915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1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18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818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81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p:bldP spid="178181"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0" y="642349"/>
            <a:ext cx="9144000" cy="436174"/>
          </a:xfrm>
          <a:solidFill>
            <a:schemeClr val="accent4">
              <a:lumMod val="20000"/>
              <a:lumOff val="80000"/>
            </a:schemeClr>
          </a:solidFill>
        </p:spPr>
        <p:txBody>
          <a:bodyPr>
            <a:noAutofit/>
          </a:bodyPr>
          <a:lstStyle/>
          <a:p>
            <a:pPr algn="ctr"/>
            <a:r>
              <a:rPr lang="en-US" altLang="en-US" sz="2400" b="1" i="1" dirty="0">
                <a:latin typeface="Arial" panose="020B0604020202020204" pitchFamily="34" charset="0"/>
                <a:cs typeface="Arial" panose="020B0604020202020204" pitchFamily="34" charset="0"/>
              </a:rPr>
              <a:t>Weak Interactions and Isospin</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55</a:t>
            </a:fld>
            <a:endParaRPr lang="en-US"/>
          </a:p>
        </p:txBody>
      </p:sp>
      <p:graphicFrame>
        <p:nvGraphicFramePr>
          <p:cNvPr id="150531" name="Object 3"/>
          <p:cNvGraphicFramePr>
            <a:graphicFrameLocks noChangeAspect="1"/>
          </p:cNvGraphicFramePr>
          <p:nvPr>
            <p:extLst>
              <p:ext uri="{D42A27DB-BD31-4B8C-83A1-F6EECF244321}">
                <p14:modId xmlns:p14="http://schemas.microsoft.com/office/powerpoint/2010/main" val="2821119691"/>
              </p:ext>
            </p:extLst>
          </p:nvPr>
        </p:nvGraphicFramePr>
        <p:xfrm>
          <a:off x="500185" y="2047631"/>
          <a:ext cx="3412987" cy="1159212"/>
        </p:xfrm>
        <a:graphic>
          <a:graphicData uri="http://schemas.openxmlformats.org/presentationml/2006/ole">
            <mc:AlternateContent xmlns:mc="http://schemas.openxmlformats.org/markup-compatibility/2006">
              <mc:Choice xmlns:v="urn:schemas-microsoft-com:vml" Requires="v">
                <p:oleObj spid="_x0000_s60446" name="Equation" r:id="rId4" imgW="1346200" imgH="457200" progId="Equation.DSMT4">
                  <p:embed/>
                </p:oleObj>
              </mc:Choice>
              <mc:Fallback>
                <p:oleObj name="Equation" r:id="rId4" imgW="1346200" imgH="457200" progId="Equation.DSMT4">
                  <p:embed/>
                  <p:pic>
                    <p:nvPicPr>
                      <p:cNvPr id="15053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185" y="2047631"/>
                        <a:ext cx="3412987" cy="1159212"/>
                      </a:xfrm>
                      <a:prstGeom prst="rect">
                        <a:avLst/>
                      </a:prstGeom>
                      <a:solidFill>
                        <a:schemeClr val="accent1">
                          <a:lumMod val="20000"/>
                          <a:lumOff val="80000"/>
                        </a:schemeClr>
                      </a:solidFill>
                      <a:ln>
                        <a:noFill/>
                      </a:ln>
                      <a:effectLst/>
                      <a:extLst/>
                    </p:spPr>
                  </p:pic>
                </p:oleObj>
              </mc:Fallback>
            </mc:AlternateContent>
          </a:graphicData>
        </a:graphic>
      </p:graphicFrame>
      <p:sp>
        <p:nvSpPr>
          <p:cNvPr id="150533" name="Text Box 5"/>
          <p:cNvSpPr txBox="1">
            <a:spLocks noChangeArrowheads="1"/>
          </p:cNvSpPr>
          <p:nvPr/>
        </p:nvSpPr>
        <p:spPr bwMode="auto">
          <a:xfrm>
            <a:off x="4126522" y="1721094"/>
            <a:ext cx="473612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spcAft>
                <a:spcPts val="1200"/>
              </a:spcAft>
              <a:buFontTx/>
              <a:buChar char="•"/>
            </a:pPr>
            <a:r>
              <a:rPr lang="en-US" altLang="en-US" sz="2000" dirty="0">
                <a:latin typeface="Times New Roman" panose="02020603050405020304" pitchFamily="18" charset="0"/>
              </a:rPr>
              <a:t> </a:t>
            </a:r>
            <a:r>
              <a:rPr lang="en-US" altLang="en-US" sz="2000" dirty="0">
                <a:latin typeface="Arial" panose="020B0604020202020204" pitchFamily="34" charset="0"/>
                <a:cs typeface="Arial" panose="020B0604020202020204" pitchFamily="34" charset="0"/>
              </a:rPr>
              <a:t>Interesting feature of Leptons: Spin 1/2 and Isospin ½</a:t>
            </a:r>
          </a:p>
          <a:p>
            <a:pPr>
              <a:spcAft>
                <a:spcPts val="1200"/>
              </a:spcAft>
              <a:buFontTx/>
              <a:buChar char="•"/>
            </a:pPr>
            <a:r>
              <a:rPr lang="en-US" altLang="en-US" sz="2000" dirty="0">
                <a:latin typeface="Arial" panose="020B0604020202020204" pitchFamily="34" charset="0"/>
                <a:cs typeface="Arial" panose="020B0604020202020204" pitchFamily="34" charset="0"/>
              </a:rPr>
              <a:t> </a:t>
            </a:r>
            <a:r>
              <a:rPr lang="en-US" altLang="en-US" sz="2000" dirty="0" smtClean="0">
                <a:latin typeface="Arial" panose="020B0604020202020204" pitchFamily="34" charset="0"/>
                <a:cs typeface="Arial" panose="020B0604020202020204" pitchFamily="34" charset="0"/>
              </a:rPr>
              <a:t>Weak Interaction charge </a:t>
            </a:r>
            <a:r>
              <a:rPr lang="en-US" altLang="en-US" sz="2000" dirty="0">
                <a:latin typeface="Arial" panose="020B0604020202020204" pitchFamily="34" charset="0"/>
                <a:cs typeface="Arial" panose="020B0604020202020204" pitchFamily="34" charset="0"/>
              </a:rPr>
              <a:t>I</a:t>
            </a:r>
            <a:r>
              <a:rPr lang="en-US" altLang="en-US" sz="2000" baseline="-25000" dirty="0">
                <a:latin typeface="Arial" panose="020B0604020202020204" pitchFamily="34" charset="0"/>
                <a:cs typeface="Arial" panose="020B0604020202020204" pitchFamily="34" charset="0"/>
              </a:rPr>
              <a:t>3</a:t>
            </a:r>
            <a:endParaRPr lang="en-US" altLang="en-US" sz="2000" dirty="0">
              <a:latin typeface="Arial" panose="020B0604020202020204" pitchFamily="34" charset="0"/>
              <a:cs typeface="Arial" panose="020B0604020202020204" pitchFamily="34" charset="0"/>
            </a:endParaRPr>
          </a:p>
          <a:p>
            <a:pPr>
              <a:spcAft>
                <a:spcPts val="1200"/>
              </a:spcAft>
              <a:buFontTx/>
              <a:buChar char="•"/>
            </a:pPr>
            <a:r>
              <a:rPr lang="en-US" altLang="en-US" sz="2000" dirty="0">
                <a:latin typeface="Arial" panose="020B0604020202020204" pitchFamily="34" charset="0"/>
                <a:cs typeface="Arial" panose="020B0604020202020204" pitchFamily="34" charset="0"/>
              </a:rPr>
              <a:t> Lifetimes and cross-sections depend on </a:t>
            </a:r>
            <a:r>
              <a:rPr lang="en-US" altLang="en-US" sz="2000" i="1" dirty="0">
                <a:latin typeface="Arial" panose="020B0604020202020204" pitchFamily="34" charset="0"/>
                <a:cs typeface="Arial" panose="020B0604020202020204" pitchFamily="34" charset="0"/>
              </a:rPr>
              <a:t>G</a:t>
            </a:r>
            <a:r>
              <a:rPr lang="en-US" altLang="en-US" sz="2000" i="1" baseline="-25000" dirty="0">
                <a:latin typeface="Arial" panose="020B0604020202020204" pitchFamily="34" charset="0"/>
                <a:cs typeface="Arial" panose="020B0604020202020204" pitchFamily="34" charset="0"/>
              </a:rPr>
              <a:t>F</a:t>
            </a:r>
            <a:endParaRPr lang="en-US" altLang="en-US" sz="2000" dirty="0">
              <a:latin typeface="Arial" panose="020B0604020202020204" pitchFamily="34" charset="0"/>
              <a:cs typeface="Arial" panose="020B0604020202020204" pitchFamily="34" charset="0"/>
            </a:endParaRPr>
          </a:p>
        </p:txBody>
      </p:sp>
      <p:graphicFrame>
        <p:nvGraphicFramePr>
          <p:cNvPr id="150535" name="Object 7"/>
          <p:cNvGraphicFramePr>
            <a:graphicFrameLocks noChangeAspect="1"/>
          </p:cNvGraphicFramePr>
          <p:nvPr>
            <p:extLst>
              <p:ext uri="{D42A27DB-BD31-4B8C-83A1-F6EECF244321}">
                <p14:modId xmlns:p14="http://schemas.microsoft.com/office/powerpoint/2010/main" val="1871398637"/>
              </p:ext>
            </p:extLst>
          </p:nvPr>
        </p:nvGraphicFramePr>
        <p:xfrm>
          <a:off x="1779753" y="4063512"/>
          <a:ext cx="5183594" cy="1782395"/>
        </p:xfrm>
        <a:graphic>
          <a:graphicData uri="http://schemas.openxmlformats.org/presentationml/2006/ole">
            <mc:AlternateContent xmlns:mc="http://schemas.openxmlformats.org/markup-compatibility/2006">
              <mc:Choice xmlns:v="urn:schemas-microsoft-com:vml" Requires="v">
                <p:oleObj spid="_x0000_s60447" name="Equation" r:id="rId6" imgW="2286000" imgH="787400" progId="Equation.DSMT4">
                  <p:embed/>
                </p:oleObj>
              </mc:Choice>
              <mc:Fallback>
                <p:oleObj name="Equation" r:id="rId6" imgW="2286000" imgH="787400" progId="Equation.DSMT4">
                  <p:embed/>
                  <p:pic>
                    <p:nvPicPr>
                      <p:cNvPr id="15053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9753" y="4063512"/>
                        <a:ext cx="5183594" cy="1782395"/>
                      </a:xfrm>
                      <a:prstGeom prst="rect">
                        <a:avLst/>
                      </a:prstGeom>
                      <a:solidFill>
                        <a:schemeClr val="bg2"/>
                      </a:solidFill>
                      <a:ln>
                        <a:noFill/>
                      </a:ln>
                      <a:effectLst/>
                    </p:spPr>
                  </p:pic>
                </p:oleObj>
              </mc:Fallback>
            </mc:AlternateContent>
          </a:graphicData>
        </a:graphic>
      </p:graphicFrame>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2962703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50531"/>
                                        </p:tgtEl>
                                        <p:attrNameLst>
                                          <p:attrName>style.visibility</p:attrName>
                                        </p:attrNameLst>
                                      </p:cBhvr>
                                      <p:to>
                                        <p:strVal val="visible"/>
                                      </p:to>
                                    </p:set>
                                    <p:anim calcmode="lin" valueType="num">
                                      <p:cBhvr additive="base">
                                        <p:cTn id="7" dur="500" fill="hold"/>
                                        <p:tgtEl>
                                          <p:spTgt spid="150531"/>
                                        </p:tgtEl>
                                        <p:attrNameLst>
                                          <p:attrName>ppt_x</p:attrName>
                                        </p:attrNameLst>
                                      </p:cBhvr>
                                      <p:tavLst>
                                        <p:tav tm="0">
                                          <p:val>
                                            <p:strVal val="0-#ppt_w/2"/>
                                          </p:val>
                                        </p:tav>
                                        <p:tav tm="100000">
                                          <p:val>
                                            <p:strVal val="#ppt_x"/>
                                          </p:val>
                                        </p:tav>
                                      </p:tavLst>
                                    </p:anim>
                                    <p:anim calcmode="lin" valueType="num">
                                      <p:cBhvr additive="base">
                                        <p:cTn id="8" dur="500" fill="hold"/>
                                        <p:tgtEl>
                                          <p:spTgt spid="15053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0533"/>
                                        </p:tgtEl>
                                        <p:attrNameLst>
                                          <p:attrName>style.visibility</p:attrName>
                                        </p:attrNameLst>
                                      </p:cBhvr>
                                      <p:to>
                                        <p:strVal val="visible"/>
                                      </p:to>
                                    </p:set>
                                    <p:anim calcmode="lin" valueType="num">
                                      <p:cBhvr additive="base">
                                        <p:cTn id="13" dur="500" fill="hold"/>
                                        <p:tgtEl>
                                          <p:spTgt spid="150533"/>
                                        </p:tgtEl>
                                        <p:attrNameLst>
                                          <p:attrName>ppt_x</p:attrName>
                                        </p:attrNameLst>
                                      </p:cBhvr>
                                      <p:tavLst>
                                        <p:tav tm="0">
                                          <p:val>
                                            <p:strVal val="#ppt_x"/>
                                          </p:val>
                                        </p:tav>
                                        <p:tav tm="100000">
                                          <p:val>
                                            <p:strVal val="#ppt_x"/>
                                          </p:val>
                                        </p:tav>
                                      </p:tavLst>
                                    </p:anim>
                                    <p:anim calcmode="lin" valueType="num">
                                      <p:cBhvr additive="base">
                                        <p:cTn id="14" dur="500" fill="hold"/>
                                        <p:tgtEl>
                                          <p:spTgt spid="15053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50535"/>
                                        </p:tgtEl>
                                        <p:attrNameLst>
                                          <p:attrName>style.visibility</p:attrName>
                                        </p:attrNameLst>
                                      </p:cBhvr>
                                      <p:to>
                                        <p:strVal val="visible"/>
                                      </p:to>
                                    </p:set>
                                    <p:animEffect transition="in" filter="blinds(horizontal)">
                                      <p:cBhvr>
                                        <p:cTn id="19" dur="500"/>
                                        <p:tgtEl>
                                          <p:spTgt spid="150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867" name="Object 3"/>
          <p:cNvGraphicFramePr>
            <a:graphicFrameLocks noChangeAspect="1"/>
          </p:cNvGraphicFramePr>
          <p:nvPr>
            <p:extLst>
              <p:ext uri="{D42A27DB-BD31-4B8C-83A1-F6EECF244321}">
                <p14:modId xmlns:p14="http://schemas.microsoft.com/office/powerpoint/2010/main" val="3029749"/>
              </p:ext>
            </p:extLst>
          </p:nvPr>
        </p:nvGraphicFramePr>
        <p:xfrm>
          <a:off x="547077" y="1250462"/>
          <a:ext cx="7945500" cy="3360485"/>
        </p:xfrm>
        <a:graphic>
          <a:graphicData uri="http://schemas.openxmlformats.org/presentationml/2006/ole">
            <mc:AlternateContent xmlns:mc="http://schemas.openxmlformats.org/markup-compatibility/2006">
              <mc:Choice xmlns:v="urn:schemas-microsoft-com:vml" Requires="v">
                <p:oleObj spid="_x0000_s61468" name="PaperPort Document" r:id="rId4" imgW="4343400" imgH="1837944" progId="Paper.Document">
                  <p:embed/>
                </p:oleObj>
              </mc:Choice>
              <mc:Fallback>
                <p:oleObj name="PaperPort Document" r:id="rId4" imgW="4343400" imgH="1837944" progId="Paper.Document">
                  <p:embed/>
                  <p:pic>
                    <p:nvPicPr>
                      <p:cNvPr id="16486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077" y="1250462"/>
                        <a:ext cx="7945500" cy="3360485"/>
                      </a:xfrm>
                      <a:prstGeom prst="rect">
                        <a:avLst/>
                      </a:prstGeom>
                      <a:noFill/>
                      <a:ln>
                        <a:noFill/>
                      </a:ln>
                      <a:effectLst/>
                    </p:spPr>
                  </p:pic>
                </p:oleObj>
              </mc:Fallback>
            </mc:AlternateContent>
          </a:graphicData>
        </a:graphic>
      </p:graphicFrame>
      <p:graphicFrame>
        <p:nvGraphicFramePr>
          <p:cNvPr id="164868" name="Object 4"/>
          <p:cNvGraphicFramePr>
            <a:graphicFrameLocks noChangeAspect="1"/>
          </p:cNvGraphicFramePr>
          <p:nvPr>
            <p:extLst>
              <p:ext uri="{D42A27DB-BD31-4B8C-83A1-F6EECF244321}">
                <p14:modId xmlns:p14="http://schemas.microsoft.com/office/powerpoint/2010/main" val="2826862384"/>
              </p:ext>
            </p:extLst>
          </p:nvPr>
        </p:nvGraphicFramePr>
        <p:xfrm>
          <a:off x="1914769" y="4736124"/>
          <a:ext cx="5369169" cy="1617784"/>
        </p:xfrm>
        <a:graphic>
          <a:graphicData uri="http://schemas.openxmlformats.org/presentationml/2006/ole">
            <mc:AlternateContent xmlns:mc="http://schemas.openxmlformats.org/markup-compatibility/2006">
              <mc:Choice xmlns:v="urn:schemas-microsoft-com:vml" Requires="v">
                <p:oleObj spid="_x0000_s61469" name="Equation" r:id="rId6" imgW="2654300" imgH="901700" progId="Equation.DSMT4">
                  <p:embed/>
                </p:oleObj>
              </mc:Choice>
              <mc:Fallback>
                <p:oleObj name="Equation" r:id="rId6" imgW="2654300" imgH="901700" progId="Equation.DSMT4">
                  <p:embed/>
                  <p:pic>
                    <p:nvPicPr>
                      <p:cNvPr id="16486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4769" y="4736124"/>
                        <a:ext cx="5369169" cy="1617784"/>
                      </a:xfrm>
                      <a:prstGeom prst="rect">
                        <a:avLst/>
                      </a:prstGeom>
                      <a:solidFill>
                        <a:schemeClr val="accent1">
                          <a:lumMod val="20000"/>
                          <a:lumOff val="80000"/>
                        </a:schemeClr>
                      </a:solidFill>
                      <a:ln>
                        <a:noFill/>
                      </a:ln>
                      <a:effectLst/>
                      <a:extLst/>
                    </p:spPr>
                  </p:pic>
                </p:oleObj>
              </mc:Fallback>
            </mc:AlternateContent>
          </a:graphicData>
        </a:graphic>
      </p:graphicFrame>
      <p:sp>
        <p:nvSpPr>
          <p:cNvPr id="7" name="Rectangle 2"/>
          <p:cNvSpPr txBox="1">
            <a:spLocks noChangeArrowheads="1"/>
          </p:cNvSpPr>
          <p:nvPr/>
        </p:nvSpPr>
        <p:spPr>
          <a:xfrm>
            <a:off x="0" y="617415"/>
            <a:ext cx="9081477" cy="523631"/>
          </a:xfrm>
          <a:prstGeom prst="rect">
            <a:avLst/>
          </a:prstGeom>
          <a:solidFill>
            <a:schemeClr val="accent4">
              <a:lumMod val="40000"/>
              <a:lumOff val="6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i="1" dirty="0">
                <a:latin typeface="Arial" panose="020B0604020202020204" pitchFamily="34" charset="0"/>
                <a:cs typeface="Arial" panose="020B0604020202020204" pitchFamily="34" charset="0"/>
              </a:rPr>
              <a:t>Hypothesis: Weak Boson of Finite Mass </a:t>
            </a:r>
            <a:r>
              <a:rPr lang="en-US" altLang="en-US" sz="2400" b="1" i="1" dirty="0" smtClean="0">
                <a:latin typeface="Arial" panose="020B0604020202020204" pitchFamily="34" charset="0"/>
                <a:cs typeface="Arial" panose="020B0604020202020204" pitchFamily="34" charset="0"/>
              </a:rPr>
              <a:t>Carries </a:t>
            </a:r>
            <a:r>
              <a:rPr lang="en-US" altLang="en-US" sz="2400" b="1" i="1" dirty="0">
                <a:latin typeface="Arial" panose="020B0604020202020204" pitchFamily="34" charset="0"/>
                <a:cs typeface="Arial" panose="020B0604020202020204" pitchFamily="34" charset="0"/>
              </a:rPr>
              <a:t>Weak Force</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56</a:t>
            </a:fld>
            <a:endParaRPr lang="en-US"/>
          </a:p>
        </p:txBody>
      </p:sp>
      <p:sp>
        <p:nvSpPr>
          <p:cNvPr id="8"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3859429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48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4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Text Box 3"/>
          <p:cNvSpPr txBox="1">
            <a:spLocks noChangeArrowheads="1"/>
          </p:cNvSpPr>
          <p:nvPr/>
        </p:nvSpPr>
        <p:spPr bwMode="auto">
          <a:xfrm>
            <a:off x="911079" y="1636040"/>
            <a:ext cx="663076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Specific Theory based on Electromagnetic and Weak Forces characterized in simplest case by</a:t>
            </a:r>
          </a:p>
          <a:p>
            <a:pPr marL="814388" lvl="1" indent="-257175">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 massless force particles</a:t>
            </a:r>
          </a:p>
          <a:p>
            <a:pPr marL="814388" lvl="1" indent="-257175">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 massless matter particles</a:t>
            </a:r>
          </a:p>
          <a:p>
            <a:pPr marL="814388" lvl="1" indent="-257175">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 same couplings</a:t>
            </a:r>
          </a:p>
        </p:txBody>
      </p:sp>
      <p:sp>
        <p:nvSpPr>
          <p:cNvPr id="163844" name="Text Box 4"/>
          <p:cNvSpPr txBox="1">
            <a:spLocks noChangeArrowheads="1"/>
          </p:cNvSpPr>
          <p:nvPr/>
        </p:nvSpPr>
        <p:spPr bwMode="auto">
          <a:xfrm>
            <a:off x="1059574" y="3626338"/>
            <a:ext cx="6208734" cy="707886"/>
          </a:xfrm>
          <a:prstGeom prst="rect">
            <a:avLst/>
          </a:prstGeom>
          <a:solidFill>
            <a:schemeClr val="accent1">
              <a:lumMod val="20000"/>
              <a:lumOff val="80000"/>
            </a:schemeClr>
          </a:solidFill>
          <a:ln w="9525">
            <a:solidFill>
              <a:srgbClr val="FF0000"/>
            </a:solidFill>
            <a:miter lim="800000"/>
            <a:headEnd/>
            <a:tailEnd/>
          </a:ln>
          <a:effectLs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Hypothesize that </a:t>
            </a:r>
            <a:r>
              <a:rPr lang="en-US" altLang="en-US" sz="2000" dirty="0" smtClean="0">
                <a:latin typeface="Arial" panose="020B0604020202020204" pitchFamily="34" charset="0"/>
                <a:cs typeface="Arial" panose="020B0604020202020204" pitchFamily="34" charset="0"/>
              </a:rPr>
              <a:t>mass is </a:t>
            </a:r>
            <a:r>
              <a:rPr lang="en-US" altLang="en-US" sz="2000" dirty="0">
                <a:latin typeface="Arial" panose="020B0604020202020204" pitchFamily="34" charset="0"/>
                <a:cs typeface="Arial" panose="020B0604020202020204" pitchFamily="34" charset="0"/>
              </a:rPr>
              <a:t>acquired through a NEW force:  “Higgs” field</a:t>
            </a:r>
          </a:p>
        </p:txBody>
      </p:sp>
      <p:sp>
        <p:nvSpPr>
          <p:cNvPr id="163845" name="Text Box 5"/>
          <p:cNvSpPr txBox="1">
            <a:spLocks noChangeArrowheads="1"/>
          </p:cNvSpPr>
          <p:nvPr/>
        </p:nvSpPr>
        <p:spPr bwMode="auto">
          <a:xfrm>
            <a:off x="704185" y="4706263"/>
            <a:ext cx="764023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Specific and clear predictions:</a:t>
            </a:r>
          </a:p>
          <a:p>
            <a:pPr lvl="1">
              <a:buFontTx/>
              <a:buChar char="•"/>
            </a:pPr>
            <a:r>
              <a:rPr lang="en-US" altLang="en-US" sz="2000" dirty="0">
                <a:latin typeface="Arial" panose="020B0604020202020204" pitchFamily="34" charset="0"/>
                <a:cs typeface="Arial" panose="020B0604020202020204" pitchFamily="34" charset="0"/>
              </a:rPr>
              <a:t> </a:t>
            </a:r>
            <a:r>
              <a:rPr lang="en-US" altLang="en-US" sz="2000" i="1" dirty="0">
                <a:latin typeface="Arial" panose="020B0604020202020204" pitchFamily="34" charset="0"/>
                <a:cs typeface="Arial" panose="020B0604020202020204" pitchFamily="34" charset="0"/>
              </a:rPr>
              <a:t>W</a:t>
            </a:r>
            <a:r>
              <a:rPr lang="en-US" altLang="en-US" sz="2000" i="1" baseline="30000" dirty="0">
                <a:latin typeface="Arial" panose="020B0604020202020204" pitchFamily="34" charset="0"/>
                <a:cs typeface="Arial" panose="020B0604020202020204" pitchFamily="34" charset="0"/>
                <a:sym typeface="Symbol" panose="05050102010706020507" pitchFamily="18" charset="2"/>
              </a:rPr>
              <a:t> </a:t>
            </a:r>
            <a:r>
              <a:rPr lang="en-US" altLang="en-US" sz="2000" dirty="0">
                <a:latin typeface="Arial" panose="020B0604020202020204" pitchFamily="34" charset="0"/>
                <a:cs typeface="Arial" panose="020B0604020202020204" pitchFamily="34" charset="0"/>
                <a:sym typeface="Symbol" panose="05050102010706020507" pitchFamily="18" charset="2"/>
              </a:rPr>
              <a:t> bosons carry known (charged current) weak </a:t>
            </a:r>
            <a:r>
              <a:rPr lang="en-US" altLang="en-US" sz="2000" dirty="0" err="1" smtClean="0">
                <a:latin typeface="Arial" panose="020B0604020202020204" pitchFamily="34" charset="0"/>
                <a:cs typeface="Arial" panose="020B0604020202020204" pitchFamily="34" charset="0"/>
                <a:sym typeface="Symbol" panose="05050102010706020507" pitchFamily="18" charset="2"/>
              </a:rPr>
              <a:t>interation</a:t>
            </a:r>
            <a:r>
              <a:rPr lang="en-US" altLang="en-US" sz="2000" dirty="0" smtClean="0">
                <a:latin typeface="Arial" panose="020B0604020202020204" pitchFamily="34" charset="0"/>
                <a:cs typeface="Arial" panose="020B0604020202020204" pitchFamily="34" charset="0"/>
                <a:sym typeface="Symbol" panose="05050102010706020507" pitchFamily="18" charset="2"/>
              </a:rPr>
              <a:t>.</a:t>
            </a:r>
            <a:endParaRPr lang="en-US" altLang="en-US" sz="2000" dirty="0">
              <a:latin typeface="Arial" panose="020B0604020202020204" pitchFamily="34" charset="0"/>
              <a:cs typeface="Arial" panose="020B0604020202020204" pitchFamily="34" charset="0"/>
              <a:sym typeface="Symbol" panose="05050102010706020507" pitchFamily="18" charset="2"/>
            </a:endParaRPr>
          </a:p>
          <a:p>
            <a:pPr lvl="1">
              <a:buFontTx/>
              <a:buChar char="•"/>
            </a:pPr>
            <a:r>
              <a:rPr lang="en-US" altLang="en-US" sz="2000" dirty="0">
                <a:latin typeface="Arial" panose="020B0604020202020204" pitchFamily="34" charset="0"/>
                <a:cs typeface="Arial" panose="020B0604020202020204" pitchFamily="34" charset="0"/>
                <a:sym typeface="Symbol" panose="05050102010706020507" pitchFamily="18" charset="2"/>
              </a:rPr>
              <a:t> </a:t>
            </a:r>
            <a:r>
              <a:rPr lang="en-US" altLang="en-US" sz="2000" i="1" dirty="0">
                <a:latin typeface="Arial" panose="020B0604020202020204" pitchFamily="34" charset="0"/>
                <a:cs typeface="Arial" panose="020B0604020202020204" pitchFamily="34" charset="0"/>
                <a:sym typeface="Symbol" panose="05050102010706020507" pitchFamily="18" charset="2"/>
              </a:rPr>
              <a:t>Z</a:t>
            </a:r>
            <a:r>
              <a:rPr lang="en-US" altLang="en-US" sz="2000" i="1" baseline="30000" dirty="0">
                <a:latin typeface="Arial" panose="020B0604020202020204" pitchFamily="34" charset="0"/>
                <a:cs typeface="Arial" panose="020B0604020202020204" pitchFamily="34" charset="0"/>
                <a:sym typeface="Symbol" panose="05050102010706020507" pitchFamily="18" charset="2"/>
              </a:rPr>
              <a:t>0</a:t>
            </a:r>
            <a:r>
              <a:rPr lang="en-US" altLang="en-US" sz="2000" i="1" dirty="0">
                <a:latin typeface="Arial" panose="020B0604020202020204" pitchFamily="34" charset="0"/>
                <a:cs typeface="Arial" panose="020B0604020202020204" pitchFamily="34" charset="0"/>
                <a:sym typeface="Symbol" panose="05050102010706020507" pitchFamily="18" charset="2"/>
              </a:rPr>
              <a:t> </a:t>
            </a:r>
            <a:r>
              <a:rPr lang="en-US" altLang="en-US" sz="2000" dirty="0">
                <a:latin typeface="Arial" panose="020B0604020202020204" pitchFamily="34" charset="0"/>
                <a:cs typeface="Arial" panose="020B0604020202020204" pitchFamily="34" charset="0"/>
                <a:sym typeface="Symbol" panose="05050102010706020507" pitchFamily="18" charset="2"/>
              </a:rPr>
              <a:t>boson carries new (neutral current) weak </a:t>
            </a:r>
            <a:r>
              <a:rPr lang="en-US" altLang="en-US" sz="2000" dirty="0" smtClean="0">
                <a:latin typeface="Arial" panose="020B0604020202020204" pitchFamily="34" charset="0"/>
                <a:cs typeface="Arial" panose="020B0604020202020204" pitchFamily="34" charset="0"/>
                <a:sym typeface="Symbol" panose="05050102010706020507" pitchFamily="18" charset="2"/>
              </a:rPr>
              <a:t>interaction.</a:t>
            </a:r>
            <a:endParaRPr lang="en-US" altLang="en-US" sz="2000" dirty="0">
              <a:latin typeface="Arial" panose="020B0604020202020204" pitchFamily="34" charset="0"/>
              <a:cs typeface="Arial" panose="020B0604020202020204" pitchFamily="34" charset="0"/>
            </a:endParaRPr>
          </a:p>
        </p:txBody>
      </p:sp>
      <p:sp>
        <p:nvSpPr>
          <p:cNvPr id="8" name="Rectangle 2"/>
          <p:cNvSpPr txBox="1">
            <a:spLocks noChangeArrowheads="1"/>
          </p:cNvSpPr>
          <p:nvPr/>
        </p:nvSpPr>
        <p:spPr>
          <a:xfrm>
            <a:off x="0" y="578338"/>
            <a:ext cx="9143999" cy="609600"/>
          </a:xfrm>
          <a:prstGeom prst="rect">
            <a:avLst/>
          </a:prstGeom>
          <a:solidFill>
            <a:schemeClr val="accent4">
              <a:lumMod val="40000"/>
              <a:lumOff val="6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a:latin typeface="Arial" panose="020B0604020202020204" pitchFamily="34" charset="0"/>
                <a:cs typeface="Arial" panose="020B0604020202020204" pitchFamily="34" charset="0"/>
              </a:rPr>
              <a:t>Electroweak Synthesis by Glashow, Weinberg and Salaam</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57</a:t>
            </a:fld>
            <a:endParaRPr lang="en-US"/>
          </a:p>
        </p:txBody>
      </p:sp>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4278879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163843"/>
                                        </p:tgtEl>
                                        <p:attrNameLst>
                                          <p:attrName>style.visibility</p:attrName>
                                        </p:attrNameLst>
                                      </p:cBhvr>
                                      <p:to>
                                        <p:strVal val="visible"/>
                                      </p:to>
                                    </p:set>
                                    <p:anim calcmode="lin" valueType="num">
                                      <p:cBhvr additive="base">
                                        <p:cTn id="7" dur="500" fill="hold"/>
                                        <p:tgtEl>
                                          <p:spTgt spid="163843"/>
                                        </p:tgtEl>
                                        <p:attrNameLst>
                                          <p:attrName>ppt_x</p:attrName>
                                        </p:attrNameLst>
                                      </p:cBhvr>
                                      <p:tavLst>
                                        <p:tav tm="0">
                                          <p:val>
                                            <p:strVal val="0-#ppt_w/2"/>
                                          </p:val>
                                        </p:tav>
                                        <p:tav tm="100000">
                                          <p:val>
                                            <p:strVal val="#ppt_x"/>
                                          </p:val>
                                        </p:tav>
                                      </p:tavLst>
                                    </p:anim>
                                    <p:anim calcmode="lin" valueType="num">
                                      <p:cBhvr additive="base">
                                        <p:cTn id="8" dur="500" fill="hold"/>
                                        <p:tgtEl>
                                          <p:spTgt spid="16384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163844"/>
                                        </p:tgtEl>
                                        <p:attrNameLst>
                                          <p:attrName>style.visibility</p:attrName>
                                        </p:attrNameLst>
                                      </p:cBhvr>
                                      <p:to>
                                        <p:strVal val="visible"/>
                                      </p:to>
                                    </p:set>
                                    <p:anim calcmode="lin" valueType="num">
                                      <p:cBhvr additive="base">
                                        <p:cTn id="13" dur="500" fill="hold"/>
                                        <p:tgtEl>
                                          <p:spTgt spid="163844"/>
                                        </p:tgtEl>
                                        <p:attrNameLst>
                                          <p:attrName>ppt_x</p:attrName>
                                        </p:attrNameLst>
                                      </p:cBhvr>
                                      <p:tavLst>
                                        <p:tav tm="0">
                                          <p:val>
                                            <p:strVal val="1+#ppt_w/2"/>
                                          </p:val>
                                        </p:tav>
                                        <p:tav tm="100000">
                                          <p:val>
                                            <p:strVal val="#ppt_x"/>
                                          </p:val>
                                        </p:tav>
                                      </p:tavLst>
                                    </p:anim>
                                    <p:anim calcmode="lin" valueType="num">
                                      <p:cBhvr additive="base">
                                        <p:cTn id="14" dur="500" fill="hold"/>
                                        <p:tgtEl>
                                          <p:spTgt spid="16384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3845"/>
                                        </p:tgtEl>
                                        <p:attrNameLst>
                                          <p:attrName>style.visibility</p:attrName>
                                        </p:attrNameLst>
                                      </p:cBhvr>
                                      <p:to>
                                        <p:strVal val="visible"/>
                                      </p:to>
                                    </p:set>
                                    <p:anim calcmode="lin" valueType="num">
                                      <p:cBhvr additive="base">
                                        <p:cTn id="19" dur="500" fill="hold"/>
                                        <p:tgtEl>
                                          <p:spTgt spid="163845"/>
                                        </p:tgtEl>
                                        <p:attrNameLst>
                                          <p:attrName>ppt_x</p:attrName>
                                        </p:attrNameLst>
                                      </p:cBhvr>
                                      <p:tavLst>
                                        <p:tav tm="0">
                                          <p:val>
                                            <p:strVal val="1+#ppt_w/2"/>
                                          </p:val>
                                        </p:tav>
                                        <p:tav tm="100000">
                                          <p:val>
                                            <p:strVal val="#ppt_x"/>
                                          </p:val>
                                        </p:tav>
                                      </p:tavLst>
                                    </p:anim>
                                    <p:anim calcmode="lin" valueType="num">
                                      <p:cBhvr additive="base">
                                        <p:cTn id="20" dur="500" fill="hold"/>
                                        <p:tgtEl>
                                          <p:spTgt spid="1638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autoUpdateAnimBg="0"/>
      <p:bldP spid="163844" grpId="0" animBg="1" autoUpdateAnimBg="0"/>
      <p:bldP spid="163845"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891" name="Object 3"/>
          <p:cNvGraphicFramePr>
            <a:graphicFrameLocks noChangeAspect="1"/>
          </p:cNvGraphicFramePr>
          <p:nvPr>
            <p:extLst>
              <p:ext uri="{D42A27DB-BD31-4B8C-83A1-F6EECF244321}">
                <p14:modId xmlns:p14="http://schemas.microsoft.com/office/powerpoint/2010/main" val="4044052959"/>
              </p:ext>
            </p:extLst>
          </p:nvPr>
        </p:nvGraphicFramePr>
        <p:xfrm>
          <a:off x="77982" y="2196123"/>
          <a:ext cx="8942258" cy="2907323"/>
        </p:xfrm>
        <a:graphic>
          <a:graphicData uri="http://schemas.openxmlformats.org/presentationml/2006/ole">
            <mc:AlternateContent xmlns:mc="http://schemas.openxmlformats.org/markup-compatibility/2006">
              <mc:Choice xmlns:v="urn:schemas-microsoft-com:vml" Requires="v">
                <p:oleObj spid="_x0000_s62481" name="PaperPort Document" r:id="rId4" imgW="6336792" imgH="1850136" progId="Paper.Document">
                  <p:embed/>
                </p:oleObj>
              </mc:Choice>
              <mc:Fallback>
                <p:oleObj name="PaperPort Document" r:id="rId4" imgW="6336792" imgH="1850136" progId="Paper.Document">
                  <p:embed/>
                  <p:pic>
                    <p:nvPicPr>
                      <p:cNvPr id="1658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82" y="2196123"/>
                        <a:ext cx="8942258" cy="2907323"/>
                      </a:xfrm>
                      <a:prstGeom prst="rect">
                        <a:avLst/>
                      </a:prstGeom>
                      <a:noFill/>
                      <a:ln>
                        <a:noFill/>
                      </a:ln>
                      <a:effectLst/>
                    </p:spPr>
                  </p:pic>
                </p:oleObj>
              </mc:Fallback>
            </mc:AlternateContent>
          </a:graphicData>
        </a:graphic>
      </p:graphicFrame>
      <p:sp>
        <p:nvSpPr>
          <p:cNvPr id="165892" name="Text Box 4"/>
          <p:cNvSpPr txBox="1">
            <a:spLocks noChangeArrowheads="1"/>
          </p:cNvSpPr>
          <p:nvPr/>
        </p:nvSpPr>
        <p:spPr bwMode="auto">
          <a:xfrm>
            <a:off x="398584" y="5262949"/>
            <a:ext cx="8315569" cy="1015663"/>
          </a:xfrm>
          <a:prstGeom prst="rect">
            <a:avLst/>
          </a:prstGeom>
          <a:solidFill>
            <a:schemeClr val="accent1">
              <a:lumMod val="20000"/>
              <a:lumOff val="80000"/>
            </a:schemeClr>
          </a:solidFill>
          <a:ln>
            <a:noFill/>
          </a:ln>
          <a:effectLs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latin typeface="Arial" panose="020B0604020202020204" pitchFamily="34" charset="0"/>
                <a:cs typeface="Arial" panose="020B0604020202020204" pitchFamily="34" charset="0"/>
              </a:rPr>
              <a:t>First evidence (Gargamelle,1973) for Neutral Current processes seen in CERN experiment using neutrinos with E ~ 2 GeV – but there </a:t>
            </a:r>
            <a:r>
              <a:rPr lang="en-US" altLang="en-US" sz="2000" dirty="0" smtClean="0">
                <a:latin typeface="Arial" panose="020B0604020202020204" pitchFamily="34" charset="0"/>
                <a:cs typeface="Arial" panose="020B0604020202020204" pitchFamily="34" charset="0"/>
              </a:rPr>
              <a:t>were  questions </a:t>
            </a:r>
            <a:r>
              <a:rPr lang="en-US" altLang="en-US" sz="2000" dirty="0">
                <a:latin typeface="Arial" panose="020B0604020202020204" pitchFamily="34" charset="0"/>
                <a:cs typeface="Arial" panose="020B0604020202020204" pitchFamily="34" charset="0"/>
              </a:rPr>
              <a:t>... (single event, under-constrained)</a:t>
            </a:r>
          </a:p>
        </p:txBody>
      </p:sp>
      <p:sp>
        <p:nvSpPr>
          <p:cNvPr id="7" name="Rectangle 2"/>
          <p:cNvSpPr txBox="1">
            <a:spLocks noChangeArrowheads="1"/>
          </p:cNvSpPr>
          <p:nvPr/>
        </p:nvSpPr>
        <p:spPr>
          <a:xfrm>
            <a:off x="789354" y="1513608"/>
            <a:ext cx="7408983" cy="401161"/>
          </a:xfrm>
          <a:prstGeom prst="rect">
            <a:avLst/>
          </a:prstGeom>
          <a:solidFill>
            <a:schemeClr val="accent1">
              <a:lumMod val="20000"/>
              <a:lumOff val="8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i="1" dirty="0">
                <a:latin typeface="Arial" panose="020B0604020202020204" pitchFamily="34" charset="0"/>
                <a:cs typeface="Arial" panose="020B0604020202020204" pitchFamily="34" charset="0"/>
              </a:rPr>
              <a:t>Predicted New Neutral Current Weak Interaction</a:t>
            </a:r>
          </a:p>
        </p:txBody>
      </p:sp>
      <p:sp>
        <p:nvSpPr>
          <p:cNvPr id="9" name="Rectangle 2"/>
          <p:cNvSpPr txBox="1">
            <a:spLocks noChangeArrowheads="1"/>
          </p:cNvSpPr>
          <p:nvPr/>
        </p:nvSpPr>
        <p:spPr>
          <a:xfrm>
            <a:off x="0" y="625231"/>
            <a:ext cx="9144000" cy="510070"/>
          </a:xfrm>
          <a:prstGeom prst="rect">
            <a:avLst/>
          </a:prstGeom>
          <a:solidFill>
            <a:schemeClr val="accent4">
              <a:lumMod val="40000"/>
              <a:lumOff val="6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a:latin typeface="Arial" panose="020B0604020202020204" pitchFamily="34" charset="0"/>
                <a:cs typeface="Arial" panose="020B0604020202020204" pitchFamily="34" charset="0"/>
              </a:rPr>
              <a:t>Electroweak Synthesis by Glashow, Weinberg and Salaam</a:t>
            </a:r>
          </a:p>
        </p:txBody>
      </p:sp>
      <p:sp>
        <p:nvSpPr>
          <p:cNvPr id="2" name="Footer Placeholder 1"/>
          <p:cNvSpPr>
            <a:spLocks noGrp="1"/>
          </p:cNvSpPr>
          <p:nvPr>
            <p:ph type="ftr" sz="quarter" idx="11"/>
          </p:nvPr>
        </p:nvSpPr>
        <p:spPr/>
        <p:txBody>
          <a:bodyPr/>
          <a:lstStyle/>
          <a:p>
            <a:r>
              <a:rPr lang="en-US" smtClean="0"/>
              <a:t>Physics  224 - Lecture 1</a:t>
            </a:r>
            <a:endParaRPr lang="en-US" dirty="0"/>
          </a:p>
        </p:txBody>
      </p:sp>
      <p:sp>
        <p:nvSpPr>
          <p:cNvPr id="3" name="Slide Number Placeholder 2"/>
          <p:cNvSpPr>
            <a:spLocks noGrp="1"/>
          </p:cNvSpPr>
          <p:nvPr>
            <p:ph type="sldNum" sz="quarter" idx="12"/>
          </p:nvPr>
        </p:nvSpPr>
        <p:spPr/>
        <p:txBody>
          <a:bodyPr/>
          <a:lstStyle/>
          <a:p>
            <a:fld id="{C80F0E84-EBBF-41D9-A10F-851B8F407383}" type="slidenum">
              <a:rPr lang="en-US" smtClean="0"/>
              <a:t>58</a:t>
            </a:fld>
            <a:endParaRPr lang="en-US"/>
          </a:p>
        </p:txBody>
      </p:sp>
      <p:sp>
        <p:nvSpPr>
          <p:cNvPr id="10"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787620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5891"/>
                                        </p:tgtEl>
                                        <p:attrNameLst>
                                          <p:attrName>style.visibility</p:attrName>
                                        </p:attrNameLst>
                                      </p:cBhvr>
                                      <p:to>
                                        <p:strVal val="visible"/>
                                      </p:to>
                                    </p:set>
                                    <p:anim calcmode="lin" valueType="num">
                                      <p:cBhvr additive="base">
                                        <p:cTn id="7" dur="500" fill="hold"/>
                                        <p:tgtEl>
                                          <p:spTgt spid="165891"/>
                                        </p:tgtEl>
                                        <p:attrNameLst>
                                          <p:attrName>ppt_x</p:attrName>
                                        </p:attrNameLst>
                                      </p:cBhvr>
                                      <p:tavLst>
                                        <p:tav tm="0">
                                          <p:val>
                                            <p:strVal val="0-#ppt_w/2"/>
                                          </p:val>
                                        </p:tav>
                                        <p:tav tm="100000">
                                          <p:val>
                                            <p:strVal val="#ppt_x"/>
                                          </p:val>
                                        </p:tav>
                                      </p:tavLst>
                                    </p:anim>
                                    <p:anim calcmode="lin" valueType="num">
                                      <p:cBhvr additive="base">
                                        <p:cTn id="8" dur="500" fill="hold"/>
                                        <p:tgtEl>
                                          <p:spTgt spid="16589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5892"/>
                                        </p:tgtEl>
                                        <p:attrNameLst>
                                          <p:attrName>style.visibility</p:attrName>
                                        </p:attrNameLst>
                                      </p:cBhvr>
                                      <p:to>
                                        <p:strVal val="visible"/>
                                      </p:to>
                                    </p:set>
                                    <p:anim calcmode="lin" valueType="num">
                                      <p:cBhvr additive="base">
                                        <p:cTn id="13" dur="500" fill="hold"/>
                                        <p:tgtEl>
                                          <p:spTgt spid="165892"/>
                                        </p:tgtEl>
                                        <p:attrNameLst>
                                          <p:attrName>ppt_x</p:attrName>
                                        </p:attrNameLst>
                                      </p:cBhvr>
                                      <p:tavLst>
                                        <p:tav tm="0">
                                          <p:val>
                                            <p:strVal val="1+#ppt_w/2"/>
                                          </p:val>
                                        </p:tav>
                                        <p:tav tm="100000">
                                          <p:val>
                                            <p:strVal val="#ppt_x"/>
                                          </p:val>
                                        </p:tav>
                                      </p:tavLst>
                                    </p:anim>
                                    <p:anim calcmode="lin" valueType="num">
                                      <p:cBhvr additive="base">
                                        <p:cTn id="14" dur="500" fill="hold"/>
                                        <p:tgtEl>
                                          <p:spTgt spid="1658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p:txBody>
          <a:bodyPr/>
          <a:lstStyle/>
          <a:p>
            <a:r>
              <a:rPr lang="it-IT" altLang="en-US" smtClean="0"/>
              <a:t>Physics  224 - Lecture 1</a:t>
            </a:r>
            <a:endParaRPr lang="it-IT" altLang="en-US"/>
          </a:p>
        </p:txBody>
      </p:sp>
      <p:sp>
        <p:nvSpPr>
          <p:cNvPr id="9" name="Slide Number Placeholder 3"/>
          <p:cNvSpPr>
            <a:spLocks noGrp="1"/>
          </p:cNvSpPr>
          <p:nvPr>
            <p:ph type="sldNum" sz="quarter" idx="12"/>
          </p:nvPr>
        </p:nvSpPr>
        <p:spPr/>
        <p:txBody>
          <a:bodyPr/>
          <a:lstStyle/>
          <a:p>
            <a:fld id="{92BD4D5A-94AD-4DA4-91A1-56FC7198B1F6}" type="slidenum">
              <a:rPr lang="it-IT" altLang="en-US"/>
              <a:pPr/>
              <a:t>59</a:t>
            </a:fld>
            <a:endParaRPr lang="it-IT" altLang="en-US"/>
          </a:p>
        </p:txBody>
      </p:sp>
      <p:sp>
        <p:nvSpPr>
          <p:cNvPr id="171013" name="Text Box 5"/>
          <p:cNvSpPr txBox="1">
            <a:spLocks noChangeArrowheads="1"/>
          </p:cNvSpPr>
          <p:nvPr/>
        </p:nvSpPr>
        <p:spPr bwMode="auto">
          <a:xfrm>
            <a:off x="486508" y="1568939"/>
            <a:ext cx="838200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en-US" sz="2400" dirty="0"/>
              <a:t>1)I well remember a colloquium held in the small library of</a:t>
            </a:r>
          </a:p>
          <a:p>
            <a:r>
              <a:rPr lang="it-IT" altLang="en-US" sz="2400" dirty="0"/>
              <a:t>  the Gargamelle Building at CERN with P. Musset , </a:t>
            </a:r>
          </a:p>
          <a:p>
            <a:r>
              <a:rPr lang="it-IT" altLang="en-US" sz="2400" dirty="0"/>
              <a:t>  B. Zumino, J. Prentki and M.K. Gaillard(1972). </a:t>
            </a:r>
          </a:p>
          <a:p>
            <a:r>
              <a:rPr lang="it-IT" altLang="en-US" sz="2400" dirty="0"/>
              <a:t>  Zumino explained us the theoretical fascination of the new</a:t>
            </a:r>
          </a:p>
          <a:p>
            <a:r>
              <a:rPr lang="it-IT" altLang="en-US" sz="2400" dirty="0"/>
              <a:t>  renormalizable theory of Glashow, Salam and Weinberg ,</a:t>
            </a:r>
          </a:p>
          <a:p>
            <a:r>
              <a:rPr lang="it-IT" altLang="en-US" sz="2400" dirty="0"/>
              <a:t>  suggesting the search of the muon neutrino and </a:t>
            </a:r>
          </a:p>
          <a:p>
            <a:r>
              <a:rPr lang="it-IT" altLang="en-US" sz="2400" dirty="0"/>
              <a:t>  antineutrino scattering on electrons.</a:t>
            </a:r>
          </a:p>
          <a:p>
            <a:endParaRPr lang="it-IT" altLang="en-US" sz="2400" dirty="0"/>
          </a:p>
          <a:p>
            <a:r>
              <a:rPr lang="it-IT" altLang="en-US" sz="2400" dirty="0"/>
              <a:t>2)In early January 1973 the Aachen group (H. Faissner, J. </a:t>
            </a:r>
          </a:p>
          <a:p>
            <a:r>
              <a:rPr lang="it-IT" altLang="en-US" sz="2400" dirty="0"/>
              <a:t>   Morfin et al.) observed the famous candidate for the  </a:t>
            </a:r>
          </a:p>
          <a:p>
            <a:r>
              <a:rPr lang="it-IT" altLang="en-US" sz="2400" dirty="0"/>
              <a:t>   reaction:</a:t>
            </a:r>
          </a:p>
        </p:txBody>
      </p:sp>
      <p:sp>
        <p:nvSpPr>
          <p:cNvPr id="171014" name="Text Box 6"/>
          <p:cNvSpPr txBox="1">
            <a:spLocks noChangeArrowheads="1"/>
          </p:cNvSpPr>
          <p:nvPr/>
        </p:nvSpPr>
        <p:spPr bwMode="auto">
          <a:xfrm>
            <a:off x="968864" y="994019"/>
            <a:ext cx="5862952"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2800" dirty="0"/>
              <a:t>PURELY LEPTONIC NEUTRAL CURRENTS</a:t>
            </a:r>
          </a:p>
          <a:p>
            <a:endParaRPr lang="it-IT" altLang="en-US" dirty="0"/>
          </a:p>
        </p:txBody>
      </p:sp>
      <p:graphicFrame>
        <p:nvGraphicFramePr>
          <p:cNvPr id="171016" name="Object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65586" name="Equation" r:id="rId3" imgW="114120" imgH="215640" progId="Equation.3">
                  <p:embed/>
                </p:oleObj>
              </mc:Choice>
              <mc:Fallback>
                <p:oleObj name="Equation" r:id="rId3" imgW="114120" imgH="215640" progId="Equation.3">
                  <p:embed/>
                  <p:pic>
                    <p:nvPicPr>
                      <p:cNvPr id="17101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19" name="Object 11"/>
          <p:cNvGraphicFramePr>
            <a:graphicFrameLocks noChangeAspect="1"/>
          </p:cNvGraphicFramePr>
          <p:nvPr/>
        </p:nvGraphicFramePr>
        <p:xfrm>
          <a:off x="4800600" y="3352800"/>
          <a:ext cx="114300" cy="215900"/>
        </p:xfrm>
        <a:graphic>
          <a:graphicData uri="http://schemas.openxmlformats.org/presentationml/2006/ole">
            <mc:AlternateContent xmlns:mc="http://schemas.openxmlformats.org/markup-compatibility/2006">
              <mc:Choice xmlns:v="urn:schemas-microsoft-com:vml" Requires="v">
                <p:oleObj spid="_x0000_s65587" name="Equation" r:id="rId5" imgW="114120" imgH="215640" progId="Equation.3">
                  <p:embed/>
                </p:oleObj>
              </mc:Choice>
              <mc:Fallback>
                <p:oleObj name="Equation" r:id="rId5" imgW="114120" imgH="215640" progId="Equation.3">
                  <p:embed/>
                  <p:pic>
                    <p:nvPicPr>
                      <p:cNvPr id="171019"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35280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21" name="Object 13"/>
          <p:cNvGraphicFramePr>
            <a:graphicFrameLocks noChangeAspect="1"/>
          </p:cNvGraphicFramePr>
          <p:nvPr/>
        </p:nvGraphicFramePr>
        <p:xfrm>
          <a:off x="4800600" y="3352800"/>
          <a:ext cx="114300" cy="215900"/>
        </p:xfrm>
        <a:graphic>
          <a:graphicData uri="http://schemas.openxmlformats.org/presentationml/2006/ole">
            <mc:AlternateContent xmlns:mc="http://schemas.openxmlformats.org/markup-compatibility/2006">
              <mc:Choice xmlns:v="urn:schemas-microsoft-com:vml" Requires="v">
                <p:oleObj spid="_x0000_s65588" name="Equation" r:id="rId6" imgW="114120" imgH="215640" progId="Equation.3">
                  <p:embed/>
                </p:oleObj>
              </mc:Choice>
              <mc:Fallback>
                <p:oleObj name="Equation" r:id="rId6" imgW="114120" imgH="215640" progId="Equation.3">
                  <p:embed/>
                  <p:pic>
                    <p:nvPicPr>
                      <p:cNvPr id="171021"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35280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1024" name="Object 16"/>
          <p:cNvGraphicFramePr>
            <a:graphicFrameLocks noChangeAspect="1"/>
          </p:cNvGraphicFramePr>
          <p:nvPr>
            <p:extLst>
              <p:ext uri="{D42A27DB-BD31-4B8C-83A1-F6EECF244321}">
                <p14:modId xmlns:p14="http://schemas.microsoft.com/office/powerpoint/2010/main" val="3185077687"/>
              </p:ext>
            </p:extLst>
          </p:nvPr>
        </p:nvGraphicFramePr>
        <p:xfrm>
          <a:off x="2956169" y="5513754"/>
          <a:ext cx="2743200" cy="808038"/>
        </p:xfrm>
        <a:graphic>
          <a:graphicData uri="http://schemas.openxmlformats.org/presentationml/2006/ole">
            <mc:AlternateContent xmlns:mc="http://schemas.openxmlformats.org/markup-compatibility/2006">
              <mc:Choice xmlns:v="urn:schemas-microsoft-com:vml" Requires="v">
                <p:oleObj spid="_x0000_s65589" name="Equation" r:id="rId7" imgW="927000" imgH="241200" progId="Equation.3">
                  <p:embed/>
                </p:oleObj>
              </mc:Choice>
              <mc:Fallback>
                <p:oleObj name="Equation" r:id="rId7" imgW="927000" imgH="241200" progId="Equation.3">
                  <p:embed/>
                  <p:pic>
                    <p:nvPicPr>
                      <p:cNvPr id="171024"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6169" y="5513754"/>
                        <a:ext cx="274320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436785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Physics  224 - Lecture 1</a:t>
            </a:r>
            <a:endParaRPr lang="en-US"/>
          </a:p>
        </p:txBody>
      </p:sp>
      <p:sp>
        <p:nvSpPr>
          <p:cNvPr id="5" name="Slide Number Placeholder 4"/>
          <p:cNvSpPr>
            <a:spLocks noGrp="1"/>
          </p:cNvSpPr>
          <p:nvPr>
            <p:ph type="sldNum" sz="quarter" idx="12"/>
          </p:nvPr>
        </p:nvSpPr>
        <p:spPr/>
        <p:txBody>
          <a:bodyPr/>
          <a:lstStyle/>
          <a:p>
            <a:fld id="{C80F0E84-EBBF-41D9-A10F-851B8F407383}" type="slidenum">
              <a:rPr lang="en-US" smtClean="0"/>
              <a:t>6</a:t>
            </a:fld>
            <a:endParaRPr lang="en-US"/>
          </a:p>
        </p:txBody>
      </p:sp>
    </p:spTree>
    <p:extLst>
      <p:ext uri="{BB962C8B-B14F-4D97-AF65-F5344CB8AC3E}">
        <p14:creationId xmlns:p14="http://schemas.microsoft.com/office/powerpoint/2010/main" val="4587732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60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260" y="668214"/>
            <a:ext cx="7674709" cy="5756032"/>
          </a:xfrm>
          <a:prstGeom prst="rect">
            <a:avLst/>
          </a:prstGeom>
        </p:spPr>
      </p:pic>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21617195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it-IT" altLang="en-US" smtClean="0"/>
              <a:t>Physics  224 - Lecture 1</a:t>
            </a:r>
            <a:endParaRPr lang="it-IT" altLang="en-US"/>
          </a:p>
        </p:txBody>
      </p:sp>
      <p:sp>
        <p:nvSpPr>
          <p:cNvPr id="4" name="Slide Number Placeholder 3"/>
          <p:cNvSpPr>
            <a:spLocks noGrp="1"/>
          </p:cNvSpPr>
          <p:nvPr>
            <p:ph type="sldNum" sz="quarter" idx="12"/>
          </p:nvPr>
        </p:nvSpPr>
        <p:spPr/>
        <p:txBody>
          <a:bodyPr/>
          <a:lstStyle/>
          <a:p>
            <a:fld id="{CDCF4529-72F6-4F16-AD8D-3EFF5E5BCEAB}" type="slidenum">
              <a:rPr lang="it-IT" altLang="en-US"/>
              <a:pPr/>
              <a:t>61</a:t>
            </a:fld>
            <a:endParaRPr lang="it-IT" altLang="en-US"/>
          </a:p>
        </p:txBody>
      </p:sp>
      <p:sp>
        <p:nvSpPr>
          <p:cNvPr id="172036" name="Text Box 4"/>
          <p:cNvSpPr txBox="1">
            <a:spLocks noChangeArrowheads="1"/>
          </p:cNvSpPr>
          <p:nvPr/>
        </p:nvSpPr>
        <p:spPr bwMode="auto">
          <a:xfrm>
            <a:off x="228600" y="838200"/>
            <a:ext cx="742979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en-US" sz="2400" dirty="0"/>
              <a:t>The background for this process was really very small and</a:t>
            </a:r>
          </a:p>
          <a:p>
            <a:r>
              <a:rPr lang="it-IT" altLang="en-US" sz="2400" dirty="0"/>
              <a:t>at this point the overall collaboration was excited and the</a:t>
            </a:r>
          </a:p>
          <a:p>
            <a:r>
              <a:rPr lang="it-IT" altLang="en-US" sz="2400" dirty="0"/>
              <a:t> search of neutral currents then stood at the center of</a:t>
            </a:r>
          </a:p>
          <a:p>
            <a:r>
              <a:rPr lang="it-IT" altLang="en-US" sz="2400" dirty="0"/>
              <a:t>everyone’s attention.</a:t>
            </a:r>
          </a:p>
          <a:p>
            <a:endParaRPr lang="it-IT" altLang="en-US" sz="2400" dirty="0"/>
          </a:p>
          <a:p>
            <a:r>
              <a:rPr lang="it-IT" altLang="en-US" sz="2400" dirty="0"/>
              <a:t>3)Let me finally  recall the strong pressure exercised by</a:t>
            </a:r>
          </a:p>
          <a:p>
            <a:r>
              <a:rPr lang="it-IT" altLang="en-US" sz="2400" dirty="0"/>
              <a:t> A. Rousset and A. Lagarrigue to finalize the analysis of the</a:t>
            </a:r>
          </a:p>
          <a:p>
            <a:r>
              <a:rPr lang="it-IT" altLang="en-US" sz="2400" dirty="0"/>
              <a:t> events (done mainly by J.P. Vialle) and to pubblish a </a:t>
            </a:r>
          </a:p>
          <a:p>
            <a:r>
              <a:rPr lang="it-IT" altLang="en-US" sz="2400" dirty="0"/>
              <a:t> letter (July 1973).</a:t>
            </a:r>
          </a:p>
          <a:p>
            <a:r>
              <a:rPr lang="it-IT" altLang="en-US" sz="2400" dirty="0"/>
              <a:t> I PERSONALLY BELIEVE THAT WITHOUT THEIR </a:t>
            </a:r>
          </a:p>
          <a:p>
            <a:r>
              <a:rPr lang="it-IT" altLang="en-US" sz="2400" dirty="0"/>
              <a:t> STRONG BELIEF THE COLLABORATION WOULD HAVE </a:t>
            </a:r>
          </a:p>
          <a:p>
            <a:r>
              <a:rPr lang="it-IT" altLang="en-US" sz="2400" dirty="0"/>
              <a:t> DELAYED THE PUBBLICATION OF THIS VERY</a:t>
            </a:r>
          </a:p>
          <a:p>
            <a:r>
              <a:rPr lang="it-IT" altLang="en-US" sz="2400" dirty="0"/>
              <a:t> IMPORTANT DISCOVERY.</a:t>
            </a:r>
          </a:p>
        </p:txBody>
      </p:sp>
    </p:spTree>
    <p:extLst>
      <p:ext uri="{BB962C8B-B14F-4D97-AF65-F5344CB8AC3E}">
        <p14:creationId xmlns:p14="http://schemas.microsoft.com/office/powerpoint/2010/main" val="14495151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5" name="Picture 3" descr="C:\Docs - Frank\lecture topics\summer 2001 lectures\figures\dum1.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649" y="1961662"/>
            <a:ext cx="3125895" cy="329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6931" name="Group 19"/>
          <p:cNvGrpSpPr>
            <a:grpSpLocks/>
          </p:cNvGrpSpPr>
          <p:nvPr/>
        </p:nvGrpSpPr>
        <p:grpSpPr bwMode="auto">
          <a:xfrm>
            <a:off x="1070982" y="2760208"/>
            <a:ext cx="1833563" cy="2186930"/>
            <a:chOff x="-113" y="1844"/>
            <a:chExt cx="1540" cy="1660"/>
          </a:xfrm>
        </p:grpSpPr>
        <p:grpSp>
          <p:nvGrpSpPr>
            <p:cNvPr id="72717" name="Group 7"/>
            <p:cNvGrpSpPr>
              <a:grpSpLocks/>
            </p:cNvGrpSpPr>
            <p:nvPr/>
          </p:nvGrpSpPr>
          <p:grpSpPr bwMode="auto">
            <a:xfrm>
              <a:off x="-113" y="1844"/>
              <a:ext cx="1440" cy="556"/>
              <a:chOff x="-87" y="1700"/>
              <a:chExt cx="1296" cy="556"/>
            </a:xfrm>
          </p:grpSpPr>
          <p:sp>
            <p:nvSpPr>
              <p:cNvPr id="72721" name="AutoShape 4"/>
              <p:cNvSpPr>
                <a:spLocks noChangeArrowheads="1"/>
              </p:cNvSpPr>
              <p:nvPr/>
            </p:nvSpPr>
            <p:spPr bwMode="auto">
              <a:xfrm>
                <a:off x="336" y="2112"/>
                <a:ext cx="816" cy="144"/>
              </a:xfrm>
              <a:prstGeom prst="rightArrow">
                <a:avLst>
                  <a:gd name="adj1" fmla="val 50000"/>
                  <a:gd name="adj2" fmla="val 141667"/>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endParaRPr lang="en-US" altLang="en-US" sz="2100"/>
              </a:p>
            </p:txBody>
          </p:sp>
          <p:sp>
            <p:nvSpPr>
              <p:cNvPr id="72722" name="Text Box 6"/>
              <p:cNvSpPr txBox="1">
                <a:spLocks noChangeArrowheads="1"/>
              </p:cNvSpPr>
              <p:nvPr/>
            </p:nvSpPr>
            <p:spPr bwMode="auto">
              <a:xfrm>
                <a:off x="-87" y="1700"/>
                <a:ext cx="129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solidFill>
                      <a:srgbClr val="CC0000"/>
                    </a:solidFill>
                    <a:latin typeface="Arial" panose="020B0604020202020204" pitchFamily="34" charset="0"/>
                    <a:cs typeface="Arial" panose="020B0604020202020204" pitchFamily="34" charset="0"/>
                    <a:sym typeface="Symbol" panose="05050102010706020507" pitchFamily="18" charset="2"/>
                  </a:rPr>
                  <a:t>~100  GeV </a:t>
                </a:r>
                <a:r>
                  <a:rPr lang="en-US" altLang="en-US" sz="2000" dirty="0">
                    <a:solidFill>
                      <a:srgbClr val="CC0000"/>
                    </a:solidFill>
                    <a:latin typeface="Times New Roman" panose="02020603050405020304" pitchFamily="18" charset="0"/>
                    <a:sym typeface="Symbol" panose="05050102010706020507" pitchFamily="18" charset="2"/>
                  </a:rPr>
                  <a:t></a:t>
                </a:r>
                <a:r>
                  <a:rPr lang="en-US" altLang="en-US" sz="2000" baseline="-25000" dirty="0">
                    <a:solidFill>
                      <a:srgbClr val="CC0000"/>
                    </a:solidFill>
                    <a:latin typeface="Times New Roman" panose="02020603050405020304" pitchFamily="18" charset="0"/>
                    <a:sym typeface="Symbol" panose="05050102010706020507" pitchFamily="18" charset="2"/>
                  </a:rPr>
                  <a:t></a:t>
                </a:r>
                <a:endParaRPr lang="en-US" altLang="en-US" sz="2000" dirty="0">
                  <a:latin typeface="Times New Roman" panose="02020603050405020304" pitchFamily="18" charset="0"/>
                </a:endParaRPr>
              </a:p>
            </p:txBody>
          </p:sp>
        </p:grpSp>
        <p:grpSp>
          <p:nvGrpSpPr>
            <p:cNvPr id="72718" name="Group 8"/>
            <p:cNvGrpSpPr>
              <a:grpSpLocks/>
            </p:cNvGrpSpPr>
            <p:nvPr/>
          </p:nvGrpSpPr>
          <p:grpSpPr bwMode="auto">
            <a:xfrm>
              <a:off x="-61" y="2988"/>
              <a:ext cx="1488" cy="516"/>
              <a:chOff x="7" y="1740"/>
              <a:chExt cx="1296" cy="516"/>
            </a:xfrm>
          </p:grpSpPr>
          <p:sp>
            <p:nvSpPr>
              <p:cNvPr id="72719" name="AutoShape 9"/>
              <p:cNvSpPr>
                <a:spLocks noChangeArrowheads="1"/>
              </p:cNvSpPr>
              <p:nvPr/>
            </p:nvSpPr>
            <p:spPr bwMode="auto">
              <a:xfrm>
                <a:off x="336" y="2112"/>
                <a:ext cx="816" cy="144"/>
              </a:xfrm>
              <a:prstGeom prst="rightArrow">
                <a:avLst>
                  <a:gd name="adj1" fmla="val 50000"/>
                  <a:gd name="adj2" fmla="val 141667"/>
                </a:avLst>
              </a:prstGeom>
              <a:solidFill>
                <a:srgbClr val="FF99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endParaRPr lang="en-US" altLang="en-US" sz="2100"/>
              </a:p>
            </p:txBody>
          </p:sp>
          <p:sp>
            <p:nvSpPr>
              <p:cNvPr id="72720" name="Text Box 10"/>
              <p:cNvSpPr txBox="1">
                <a:spLocks noChangeArrowheads="1"/>
              </p:cNvSpPr>
              <p:nvPr/>
            </p:nvSpPr>
            <p:spPr bwMode="auto">
              <a:xfrm>
                <a:off x="7" y="1740"/>
                <a:ext cx="129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000" dirty="0">
                    <a:solidFill>
                      <a:srgbClr val="CC0000"/>
                    </a:solidFill>
                    <a:latin typeface="Arial" panose="020B0604020202020204" pitchFamily="34" charset="0"/>
                    <a:cs typeface="Arial" panose="020B0604020202020204" pitchFamily="34" charset="0"/>
                    <a:sym typeface="Symbol" panose="05050102010706020507" pitchFamily="18" charset="2"/>
                  </a:rPr>
                  <a:t>~100  GeV </a:t>
                </a:r>
                <a:r>
                  <a:rPr lang="en-US" altLang="en-US" sz="2000" dirty="0">
                    <a:solidFill>
                      <a:srgbClr val="CC0000"/>
                    </a:solidFill>
                    <a:latin typeface="Times New Roman" panose="02020603050405020304" pitchFamily="18" charset="0"/>
                    <a:sym typeface="Symbol" panose="05050102010706020507" pitchFamily="18" charset="2"/>
                  </a:rPr>
                  <a:t></a:t>
                </a:r>
                <a:r>
                  <a:rPr lang="en-US" altLang="en-US" sz="2000" baseline="-25000" dirty="0">
                    <a:solidFill>
                      <a:srgbClr val="CC0000"/>
                    </a:solidFill>
                    <a:latin typeface="Times New Roman" panose="02020603050405020304" pitchFamily="18" charset="0"/>
                    <a:sym typeface="Symbol" panose="05050102010706020507" pitchFamily="18" charset="2"/>
                  </a:rPr>
                  <a:t></a:t>
                </a:r>
                <a:endParaRPr lang="en-US" altLang="en-US" sz="2000" dirty="0">
                  <a:latin typeface="Times New Roman" panose="02020603050405020304" pitchFamily="18" charset="0"/>
                </a:endParaRPr>
              </a:p>
            </p:txBody>
          </p:sp>
        </p:grpSp>
      </p:grpSp>
      <p:grpSp>
        <p:nvGrpSpPr>
          <p:cNvPr id="166930" name="Group 18"/>
          <p:cNvGrpSpPr>
            <a:grpSpLocks/>
          </p:cNvGrpSpPr>
          <p:nvPr/>
        </p:nvGrpSpPr>
        <p:grpSpPr bwMode="auto">
          <a:xfrm>
            <a:off x="2827736" y="5323276"/>
            <a:ext cx="1345408" cy="520303"/>
            <a:chOff x="1415" y="3751"/>
            <a:chExt cx="1130" cy="437"/>
          </a:xfrm>
        </p:grpSpPr>
        <p:sp>
          <p:nvSpPr>
            <p:cNvPr id="72715" name="AutoShape 11"/>
            <p:cNvSpPr>
              <a:spLocks noChangeArrowheads="1"/>
            </p:cNvSpPr>
            <p:nvPr/>
          </p:nvSpPr>
          <p:spPr bwMode="auto">
            <a:xfrm>
              <a:off x="1762" y="3751"/>
              <a:ext cx="288" cy="96"/>
            </a:xfrm>
            <a:prstGeom prst="leftRightArrow">
              <a:avLst>
                <a:gd name="adj1" fmla="val 50000"/>
                <a:gd name="adj2" fmla="val 6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endParaRPr lang="en-US" altLang="en-US" sz="2100"/>
            </a:p>
          </p:txBody>
        </p:sp>
        <p:sp>
          <p:nvSpPr>
            <p:cNvPr id="72716" name="Text Box 12"/>
            <p:cNvSpPr txBox="1">
              <a:spLocks noChangeArrowheads="1"/>
            </p:cNvSpPr>
            <p:nvPr/>
          </p:nvSpPr>
          <p:spPr bwMode="auto">
            <a:xfrm>
              <a:off x="1415" y="3800"/>
              <a:ext cx="113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Times New Roman" panose="02020603050405020304" pitchFamily="18" charset="0"/>
                </a:rPr>
                <a:t>1 m Steel</a:t>
              </a:r>
            </a:p>
          </p:txBody>
        </p:sp>
      </p:grpSp>
      <p:graphicFrame>
        <p:nvGraphicFramePr>
          <p:cNvPr id="166926" name="Object 14"/>
          <p:cNvGraphicFramePr>
            <a:graphicFrameLocks noChangeAspect="1"/>
          </p:cNvGraphicFramePr>
          <p:nvPr>
            <p:extLst>
              <p:ext uri="{D42A27DB-BD31-4B8C-83A1-F6EECF244321}">
                <p14:modId xmlns:p14="http://schemas.microsoft.com/office/powerpoint/2010/main" val="3525749832"/>
              </p:ext>
            </p:extLst>
          </p:nvPr>
        </p:nvGraphicFramePr>
        <p:xfrm>
          <a:off x="6148988" y="2672380"/>
          <a:ext cx="2307260" cy="483082"/>
        </p:xfrm>
        <a:graphic>
          <a:graphicData uri="http://schemas.openxmlformats.org/presentationml/2006/ole">
            <mc:AlternateContent xmlns:mc="http://schemas.openxmlformats.org/markup-compatibility/2006">
              <mc:Choice xmlns:v="urn:schemas-microsoft-com:vml" Requires="v">
                <p:oleObj spid="_x0000_s63516" name="Equation" r:id="rId5" imgW="1205977" imgH="253890" progId="Equation.DSMT4">
                  <p:embed/>
                </p:oleObj>
              </mc:Choice>
              <mc:Fallback>
                <p:oleObj name="Equation" r:id="rId5" imgW="1205977" imgH="253890" progId="Equation.DSMT4">
                  <p:embed/>
                  <p:pic>
                    <p:nvPicPr>
                      <p:cNvPr id="166926"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8988" y="2672380"/>
                        <a:ext cx="2307260" cy="483082"/>
                      </a:xfrm>
                      <a:prstGeom prst="rect">
                        <a:avLst/>
                      </a:prstGeom>
                      <a:solidFill>
                        <a:schemeClr val="bg1"/>
                      </a:solidFill>
                      <a:ln>
                        <a:noFill/>
                      </a:ln>
                      <a:effectLst/>
                    </p:spPr>
                  </p:pic>
                </p:oleObj>
              </mc:Fallback>
            </mc:AlternateContent>
          </a:graphicData>
        </a:graphic>
      </p:graphicFrame>
      <p:graphicFrame>
        <p:nvGraphicFramePr>
          <p:cNvPr id="166927" name="Object 15"/>
          <p:cNvGraphicFramePr>
            <a:graphicFrameLocks noChangeAspect="1"/>
          </p:cNvGraphicFramePr>
          <p:nvPr>
            <p:extLst>
              <p:ext uri="{D42A27DB-BD31-4B8C-83A1-F6EECF244321}">
                <p14:modId xmlns:p14="http://schemas.microsoft.com/office/powerpoint/2010/main" val="1194406929"/>
              </p:ext>
            </p:extLst>
          </p:nvPr>
        </p:nvGraphicFramePr>
        <p:xfrm>
          <a:off x="6020259" y="4431323"/>
          <a:ext cx="2328226" cy="473076"/>
        </p:xfrm>
        <a:graphic>
          <a:graphicData uri="http://schemas.openxmlformats.org/presentationml/2006/ole">
            <mc:AlternateContent xmlns:mc="http://schemas.openxmlformats.org/markup-compatibility/2006">
              <mc:Choice xmlns:v="urn:schemas-microsoft-com:vml" Requires="v">
                <p:oleObj spid="_x0000_s63517" name="Equation" r:id="rId7" imgW="1180588" imgH="241195" progId="Equation.DSMT4">
                  <p:embed/>
                </p:oleObj>
              </mc:Choice>
              <mc:Fallback>
                <p:oleObj name="Equation" r:id="rId7" imgW="1180588" imgH="241195" progId="Equation.DSMT4">
                  <p:embed/>
                  <p:pic>
                    <p:nvPicPr>
                      <p:cNvPr id="166927"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20259" y="4431323"/>
                        <a:ext cx="2328226" cy="473076"/>
                      </a:xfrm>
                      <a:prstGeom prst="rect">
                        <a:avLst/>
                      </a:prstGeom>
                      <a:solidFill>
                        <a:schemeClr val="bg1"/>
                      </a:solidFill>
                      <a:ln>
                        <a:noFill/>
                      </a:ln>
                      <a:effectLst/>
                    </p:spPr>
                  </p:pic>
                </p:oleObj>
              </mc:Fallback>
            </mc:AlternateContent>
          </a:graphicData>
        </a:graphic>
      </p:graphicFrame>
      <p:sp>
        <p:nvSpPr>
          <p:cNvPr id="166928" name="Text Box 16"/>
          <p:cNvSpPr txBox="1">
            <a:spLocks noChangeArrowheads="1"/>
          </p:cNvSpPr>
          <p:nvPr/>
        </p:nvSpPr>
        <p:spPr bwMode="auto">
          <a:xfrm>
            <a:off x="6605771" y="4966922"/>
            <a:ext cx="9925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Times New Roman" panose="02020603050405020304" pitchFamily="18" charset="0"/>
              </a:rPr>
              <a:t>~ 20%</a:t>
            </a:r>
          </a:p>
        </p:txBody>
      </p:sp>
      <p:sp>
        <p:nvSpPr>
          <p:cNvPr id="166929" name="Text Box 17"/>
          <p:cNvSpPr txBox="1">
            <a:spLocks noChangeArrowheads="1"/>
          </p:cNvSpPr>
          <p:nvPr/>
        </p:nvSpPr>
        <p:spPr bwMode="auto">
          <a:xfrm>
            <a:off x="6738632" y="3282460"/>
            <a:ext cx="12877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Times New Roman" panose="02020603050405020304" pitchFamily="18" charset="0"/>
              </a:rPr>
              <a:t>~80%</a:t>
            </a:r>
          </a:p>
        </p:txBody>
      </p:sp>
      <p:sp>
        <p:nvSpPr>
          <p:cNvPr id="20" name="Rectangle 2"/>
          <p:cNvSpPr txBox="1">
            <a:spLocks noChangeArrowheads="1"/>
          </p:cNvSpPr>
          <p:nvPr/>
        </p:nvSpPr>
        <p:spPr>
          <a:xfrm>
            <a:off x="-54708" y="617416"/>
            <a:ext cx="9198708" cy="507999"/>
          </a:xfrm>
          <a:prstGeom prst="rect">
            <a:avLst/>
          </a:prstGeom>
          <a:solidFill>
            <a:schemeClr val="accent4">
              <a:lumMod val="40000"/>
              <a:lumOff val="6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400" b="1" i="1" dirty="0" err="1">
                <a:latin typeface="Arial" panose="020B0604020202020204" pitchFamily="34" charset="0"/>
                <a:cs typeface="Arial" panose="020B0604020202020204" pitchFamily="34" charset="0"/>
              </a:rPr>
              <a:t>Barish</a:t>
            </a:r>
            <a:r>
              <a:rPr lang="en-US" altLang="en-US" sz="2400" b="1" i="1" dirty="0">
                <a:latin typeface="Arial" panose="020B0604020202020204" pitchFamily="34" charset="0"/>
                <a:cs typeface="Arial" panose="020B0604020202020204" pitchFamily="34" charset="0"/>
              </a:rPr>
              <a:t> and </a:t>
            </a:r>
            <a:r>
              <a:rPr lang="en-US" altLang="en-US" sz="2400" b="1" i="1" dirty="0" err="1">
                <a:latin typeface="Arial" panose="020B0604020202020204" pitchFamily="34" charset="0"/>
                <a:cs typeface="Arial" panose="020B0604020202020204" pitchFamily="34" charset="0"/>
              </a:rPr>
              <a:t>Sciulli</a:t>
            </a:r>
            <a:r>
              <a:rPr lang="en-US" altLang="en-US" sz="2400" b="1" i="1" dirty="0">
                <a:latin typeface="Arial" panose="020B0604020202020204" pitchFamily="34" charset="0"/>
                <a:cs typeface="Arial" panose="020B0604020202020204" pitchFamily="34" charset="0"/>
              </a:rPr>
              <a:t> </a:t>
            </a:r>
            <a:r>
              <a:rPr lang="en-US" altLang="en-US" sz="2400" b="1" i="1" dirty="0" err="1">
                <a:latin typeface="Arial" panose="020B0604020202020204" pitchFamily="34" charset="0"/>
                <a:cs typeface="Arial" panose="020B0604020202020204" pitchFamily="34" charset="0"/>
              </a:rPr>
              <a:t>Fermilab</a:t>
            </a:r>
            <a:r>
              <a:rPr lang="en-US" altLang="en-US" sz="2400" b="1" i="1" dirty="0">
                <a:latin typeface="Arial" panose="020B0604020202020204" pitchFamily="34" charset="0"/>
                <a:cs typeface="Arial" panose="020B0604020202020204" pitchFamily="34" charset="0"/>
              </a:rPr>
              <a:t> – Definitive Observation 1974</a:t>
            </a:r>
          </a:p>
        </p:txBody>
      </p:sp>
      <p:sp>
        <p:nvSpPr>
          <p:cNvPr id="3" name="TextBox 2"/>
          <p:cNvSpPr txBox="1"/>
          <p:nvPr/>
        </p:nvSpPr>
        <p:spPr>
          <a:xfrm>
            <a:off x="1821757" y="1314223"/>
            <a:ext cx="5428922" cy="461665"/>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Weak Neutral Current Established !!</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4" name="Slide Number Placeholder 3"/>
          <p:cNvSpPr>
            <a:spLocks noGrp="1"/>
          </p:cNvSpPr>
          <p:nvPr>
            <p:ph type="sldNum" sz="quarter" idx="12"/>
          </p:nvPr>
        </p:nvSpPr>
        <p:spPr/>
        <p:txBody>
          <a:bodyPr/>
          <a:lstStyle/>
          <a:p>
            <a:fld id="{C80F0E84-EBBF-41D9-A10F-851B8F407383}" type="slidenum">
              <a:rPr lang="en-US" smtClean="0"/>
              <a:t>62</a:t>
            </a:fld>
            <a:endParaRPr lang="en-US"/>
          </a:p>
        </p:txBody>
      </p:sp>
      <p:sp>
        <p:nvSpPr>
          <p:cNvPr id="22"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2588065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69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166931"/>
                                        </p:tgtEl>
                                        <p:attrNameLst>
                                          <p:attrName>style.visibility</p:attrName>
                                        </p:attrNameLst>
                                      </p:cBhvr>
                                      <p:to>
                                        <p:strVal val="visible"/>
                                      </p:to>
                                    </p:set>
                                    <p:anim calcmode="lin" valueType="num">
                                      <p:cBhvr additive="base">
                                        <p:cTn id="11" dur="500" fill="hold"/>
                                        <p:tgtEl>
                                          <p:spTgt spid="166931"/>
                                        </p:tgtEl>
                                        <p:attrNameLst>
                                          <p:attrName>ppt_x</p:attrName>
                                        </p:attrNameLst>
                                      </p:cBhvr>
                                      <p:tavLst>
                                        <p:tav tm="0">
                                          <p:val>
                                            <p:strVal val="0-#ppt_w/2"/>
                                          </p:val>
                                        </p:tav>
                                        <p:tav tm="100000">
                                          <p:val>
                                            <p:strVal val="#ppt_x"/>
                                          </p:val>
                                        </p:tav>
                                      </p:tavLst>
                                    </p:anim>
                                    <p:anim calcmode="lin" valueType="num">
                                      <p:cBhvr additive="base">
                                        <p:cTn id="12" dur="500" fill="hold"/>
                                        <p:tgtEl>
                                          <p:spTgt spid="166931"/>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6930"/>
                                        </p:tgtEl>
                                        <p:attrNameLst>
                                          <p:attrName>style.visibility</p:attrName>
                                        </p:attrNameLst>
                                      </p:cBhvr>
                                      <p:to>
                                        <p:strVal val="visible"/>
                                      </p:to>
                                    </p:set>
                                    <p:animEffect transition="in" filter="blinds(horizontal)">
                                      <p:cBhvr>
                                        <p:cTn id="17" dur="500"/>
                                        <p:tgtEl>
                                          <p:spTgt spid="1669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66926"/>
                                        </p:tgtEl>
                                        <p:attrNameLst>
                                          <p:attrName>style.visibility</p:attrName>
                                        </p:attrNameLst>
                                      </p:cBhvr>
                                      <p:to>
                                        <p:strVal val="visible"/>
                                      </p:to>
                                    </p:set>
                                    <p:anim calcmode="lin" valueType="num">
                                      <p:cBhvr additive="base">
                                        <p:cTn id="22" dur="500" fill="hold"/>
                                        <p:tgtEl>
                                          <p:spTgt spid="166926"/>
                                        </p:tgtEl>
                                        <p:attrNameLst>
                                          <p:attrName>ppt_x</p:attrName>
                                        </p:attrNameLst>
                                      </p:cBhvr>
                                      <p:tavLst>
                                        <p:tav tm="0">
                                          <p:val>
                                            <p:strVal val="#ppt_x"/>
                                          </p:val>
                                        </p:tav>
                                        <p:tav tm="100000">
                                          <p:val>
                                            <p:strVal val="#ppt_x"/>
                                          </p:val>
                                        </p:tav>
                                      </p:tavLst>
                                    </p:anim>
                                    <p:anim calcmode="lin" valueType="num">
                                      <p:cBhvr additive="base">
                                        <p:cTn id="23" dur="500" fill="hold"/>
                                        <p:tgtEl>
                                          <p:spTgt spid="166926"/>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66929"/>
                                        </p:tgtEl>
                                        <p:attrNameLst>
                                          <p:attrName>style.visibility</p:attrName>
                                        </p:attrNameLst>
                                      </p:cBhvr>
                                      <p:to>
                                        <p:strVal val="visible"/>
                                      </p:to>
                                    </p:set>
                                    <p:anim calcmode="lin" valueType="num">
                                      <p:cBhvr additive="base">
                                        <p:cTn id="28" dur="500" fill="hold"/>
                                        <p:tgtEl>
                                          <p:spTgt spid="166929"/>
                                        </p:tgtEl>
                                        <p:attrNameLst>
                                          <p:attrName>ppt_x</p:attrName>
                                        </p:attrNameLst>
                                      </p:cBhvr>
                                      <p:tavLst>
                                        <p:tav tm="0">
                                          <p:val>
                                            <p:strVal val="1+#ppt_w/2"/>
                                          </p:val>
                                        </p:tav>
                                        <p:tav tm="100000">
                                          <p:val>
                                            <p:strVal val="#ppt_x"/>
                                          </p:val>
                                        </p:tav>
                                      </p:tavLst>
                                    </p:anim>
                                    <p:anim calcmode="lin" valueType="num">
                                      <p:cBhvr additive="base">
                                        <p:cTn id="29" dur="500" fill="hold"/>
                                        <p:tgtEl>
                                          <p:spTgt spid="166929"/>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166927"/>
                                        </p:tgtEl>
                                        <p:attrNameLst>
                                          <p:attrName>style.visibility</p:attrName>
                                        </p:attrNameLst>
                                      </p:cBhvr>
                                      <p:to>
                                        <p:strVal val="visible"/>
                                      </p:to>
                                    </p:set>
                                    <p:anim calcmode="lin" valueType="num">
                                      <p:cBhvr additive="base">
                                        <p:cTn id="34" dur="500" fill="hold"/>
                                        <p:tgtEl>
                                          <p:spTgt spid="166927"/>
                                        </p:tgtEl>
                                        <p:attrNameLst>
                                          <p:attrName>ppt_x</p:attrName>
                                        </p:attrNameLst>
                                      </p:cBhvr>
                                      <p:tavLst>
                                        <p:tav tm="0">
                                          <p:val>
                                            <p:strVal val="#ppt_x"/>
                                          </p:val>
                                        </p:tav>
                                        <p:tav tm="100000">
                                          <p:val>
                                            <p:strVal val="#ppt_x"/>
                                          </p:val>
                                        </p:tav>
                                      </p:tavLst>
                                    </p:anim>
                                    <p:anim calcmode="lin" valueType="num">
                                      <p:cBhvr additive="base">
                                        <p:cTn id="35" dur="500" fill="hold"/>
                                        <p:tgtEl>
                                          <p:spTgt spid="166927"/>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66928"/>
                                        </p:tgtEl>
                                        <p:attrNameLst>
                                          <p:attrName>style.visibility</p:attrName>
                                        </p:attrNameLst>
                                      </p:cBhvr>
                                      <p:to>
                                        <p:strVal val="visible"/>
                                      </p:to>
                                    </p:set>
                                    <p:anim calcmode="lin" valueType="num">
                                      <p:cBhvr additive="base">
                                        <p:cTn id="40" dur="500" fill="hold"/>
                                        <p:tgtEl>
                                          <p:spTgt spid="166928"/>
                                        </p:tgtEl>
                                        <p:attrNameLst>
                                          <p:attrName>ppt_x</p:attrName>
                                        </p:attrNameLst>
                                      </p:cBhvr>
                                      <p:tavLst>
                                        <p:tav tm="0">
                                          <p:val>
                                            <p:strVal val="1+#ppt_w/2"/>
                                          </p:val>
                                        </p:tav>
                                        <p:tav tm="100000">
                                          <p:val>
                                            <p:strVal val="#ppt_x"/>
                                          </p:val>
                                        </p:tav>
                                      </p:tavLst>
                                    </p:anim>
                                    <p:anim calcmode="lin" valueType="num">
                                      <p:cBhvr additive="base">
                                        <p:cTn id="41" dur="500" fill="hold"/>
                                        <p:tgtEl>
                                          <p:spTgt spid="1669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8" grpId="0" autoUpdateAnimBg="0"/>
      <p:bldP spid="16692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939" name="Object 3"/>
          <p:cNvGraphicFramePr>
            <a:graphicFrameLocks noChangeAspect="1"/>
          </p:cNvGraphicFramePr>
          <p:nvPr>
            <p:extLst>
              <p:ext uri="{D42A27DB-BD31-4B8C-83A1-F6EECF244321}">
                <p14:modId xmlns:p14="http://schemas.microsoft.com/office/powerpoint/2010/main" val="2236702914"/>
              </p:ext>
            </p:extLst>
          </p:nvPr>
        </p:nvGraphicFramePr>
        <p:xfrm>
          <a:off x="218831" y="1930400"/>
          <a:ext cx="4636337" cy="4294822"/>
        </p:xfrm>
        <a:graphic>
          <a:graphicData uri="http://schemas.openxmlformats.org/presentationml/2006/ole">
            <mc:AlternateContent xmlns:mc="http://schemas.openxmlformats.org/markup-compatibility/2006">
              <mc:Choice xmlns:v="urn:schemas-microsoft-com:vml" Requires="v">
                <p:oleObj spid="_x0000_s64553" name="PaperPort Document" r:id="rId4" imgW="5481828" imgH="5079492" progId="Paper.Document">
                  <p:embed/>
                </p:oleObj>
              </mc:Choice>
              <mc:Fallback>
                <p:oleObj name="PaperPort Document" r:id="rId4" imgW="5481828" imgH="5079492" progId="Paper.Document">
                  <p:embed/>
                  <p:pic>
                    <p:nvPicPr>
                      <p:cNvPr id="16793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831" y="1930400"/>
                        <a:ext cx="4636337" cy="4294822"/>
                      </a:xfrm>
                      <a:prstGeom prst="rect">
                        <a:avLst/>
                      </a:prstGeom>
                      <a:noFill/>
                      <a:ln>
                        <a:noFill/>
                      </a:ln>
                      <a:effectLst/>
                    </p:spPr>
                  </p:pic>
                </p:oleObj>
              </mc:Fallback>
            </mc:AlternateContent>
          </a:graphicData>
        </a:graphic>
      </p:graphicFrame>
      <p:graphicFrame>
        <p:nvGraphicFramePr>
          <p:cNvPr id="167940" name="Object 4"/>
          <p:cNvGraphicFramePr>
            <a:graphicFrameLocks noChangeAspect="1"/>
          </p:cNvGraphicFramePr>
          <p:nvPr>
            <p:extLst>
              <p:ext uri="{D42A27DB-BD31-4B8C-83A1-F6EECF244321}">
                <p14:modId xmlns:p14="http://schemas.microsoft.com/office/powerpoint/2010/main" val="760918857"/>
              </p:ext>
            </p:extLst>
          </p:nvPr>
        </p:nvGraphicFramePr>
        <p:xfrm>
          <a:off x="5195654" y="2055446"/>
          <a:ext cx="3171247" cy="951229"/>
        </p:xfrm>
        <a:graphic>
          <a:graphicData uri="http://schemas.openxmlformats.org/presentationml/2006/ole">
            <mc:AlternateContent xmlns:mc="http://schemas.openxmlformats.org/markup-compatibility/2006">
              <mc:Choice xmlns:v="urn:schemas-microsoft-com:vml" Requires="v">
                <p:oleObj spid="_x0000_s64554" name="Equation" r:id="rId6" imgW="1524000" imgH="457200" progId="Equation.DSMT4">
                  <p:embed/>
                </p:oleObj>
              </mc:Choice>
              <mc:Fallback>
                <p:oleObj name="Equation" r:id="rId6" imgW="1524000" imgH="457200" progId="Equation.DSMT4">
                  <p:embed/>
                  <p:pic>
                    <p:nvPicPr>
                      <p:cNvPr id="16794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5654" y="2055446"/>
                        <a:ext cx="3171247" cy="951229"/>
                      </a:xfrm>
                      <a:prstGeom prst="rect">
                        <a:avLst/>
                      </a:prstGeom>
                      <a:noFill/>
                      <a:ln>
                        <a:noFill/>
                      </a:ln>
                      <a:effectLst/>
                    </p:spPr>
                  </p:pic>
                </p:oleObj>
              </mc:Fallback>
            </mc:AlternateContent>
          </a:graphicData>
        </a:graphic>
      </p:graphicFrame>
      <p:graphicFrame>
        <p:nvGraphicFramePr>
          <p:cNvPr id="167941" name="Object 5"/>
          <p:cNvGraphicFramePr>
            <a:graphicFrameLocks noChangeAspect="1"/>
          </p:cNvGraphicFramePr>
          <p:nvPr>
            <p:extLst>
              <p:ext uri="{D42A27DB-BD31-4B8C-83A1-F6EECF244321}">
                <p14:modId xmlns:p14="http://schemas.microsoft.com/office/powerpoint/2010/main" val="4081120417"/>
              </p:ext>
            </p:extLst>
          </p:nvPr>
        </p:nvGraphicFramePr>
        <p:xfrm>
          <a:off x="5198303" y="3290277"/>
          <a:ext cx="3308988" cy="1271203"/>
        </p:xfrm>
        <a:graphic>
          <a:graphicData uri="http://schemas.openxmlformats.org/presentationml/2006/ole">
            <mc:AlternateContent xmlns:mc="http://schemas.openxmlformats.org/markup-compatibility/2006">
              <mc:Choice xmlns:v="urn:schemas-microsoft-com:vml" Requires="v">
                <p:oleObj spid="_x0000_s64555" name="Equation" r:id="rId8" imgW="1879600" imgH="723900" progId="Equation.DSMT4">
                  <p:embed/>
                </p:oleObj>
              </mc:Choice>
              <mc:Fallback>
                <p:oleObj name="Equation" r:id="rId8" imgW="1879600" imgH="723900" progId="Equation.DSMT4">
                  <p:embed/>
                  <p:pic>
                    <p:nvPicPr>
                      <p:cNvPr id="16794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8303" y="3290277"/>
                        <a:ext cx="3308988" cy="1271203"/>
                      </a:xfrm>
                      <a:prstGeom prst="rect">
                        <a:avLst/>
                      </a:prstGeom>
                      <a:noFill/>
                      <a:ln>
                        <a:noFill/>
                      </a:ln>
                      <a:effectLst/>
                    </p:spPr>
                  </p:pic>
                </p:oleObj>
              </mc:Fallback>
            </mc:AlternateContent>
          </a:graphicData>
        </a:graphic>
      </p:graphicFrame>
      <p:sp>
        <p:nvSpPr>
          <p:cNvPr id="167943" name="Text Box 7"/>
          <p:cNvSpPr txBox="1">
            <a:spLocks noChangeArrowheads="1"/>
          </p:cNvSpPr>
          <p:nvPr/>
        </p:nvSpPr>
        <p:spPr bwMode="auto">
          <a:xfrm>
            <a:off x="2174002" y="1305169"/>
            <a:ext cx="53053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1983: UA1 colliding beam at CERN</a:t>
            </a:r>
          </a:p>
        </p:txBody>
      </p:sp>
      <p:sp>
        <p:nvSpPr>
          <p:cNvPr id="167945" name="Text Box 9"/>
          <p:cNvSpPr txBox="1">
            <a:spLocks noChangeArrowheads="1"/>
          </p:cNvSpPr>
          <p:nvPr/>
        </p:nvSpPr>
        <p:spPr bwMode="auto">
          <a:xfrm>
            <a:off x="5571517" y="4930862"/>
            <a:ext cx="2322022" cy="830997"/>
          </a:xfrm>
          <a:prstGeom prst="rect">
            <a:avLst/>
          </a:prstGeom>
          <a:solidFill>
            <a:schemeClr val="accent5">
              <a:lumMod val="20000"/>
              <a:lumOff val="80000"/>
            </a:schemeClr>
          </a:solidFill>
          <a:ln>
            <a:noFill/>
          </a:ln>
          <a:effectLs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b="1" dirty="0">
                <a:latin typeface="Arial" panose="020B0604020202020204" pitchFamily="34" charset="0"/>
                <a:cs typeface="Arial" panose="020B0604020202020204" pitchFamily="34" charset="0"/>
              </a:rPr>
              <a:t>M</a:t>
            </a:r>
            <a:r>
              <a:rPr lang="en-US" altLang="en-US" sz="2400" b="1" baseline="-25000" dirty="0">
                <a:latin typeface="Arial" panose="020B0604020202020204" pitchFamily="34" charset="0"/>
                <a:cs typeface="Arial" panose="020B0604020202020204" pitchFamily="34" charset="0"/>
              </a:rPr>
              <a:t>Z</a:t>
            </a:r>
            <a:r>
              <a:rPr lang="en-US" altLang="en-US" sz="2400" b="1" dirty="0" smtClean="0">
                <a:latin typeface="Arial" panose="020B0604020202020204" pitchFamily="34" charset="0"/>
                <a:cs typeface="Arial" panose="020B0604020202020204" pitchFamily="34" charset="0"/>
              </a:rPr>
              <a:t>= 91.19 </a:t>
            </a:r>
            <a:r>
              <a:rPr lang="en-US" altLang="en-US" sz="2400" b="1" dirty="0">
                <a:latin typeface="Arial" panose="020B0604020202020204" pitchFamily="34" charset="0"/>
                <a:cs typeface="Arial" panose="020B0604020202020204" pitchFamily="34" charset="0"/>
              </a:rPr>
              <a:t>GeV     M</a:t>
            </a:r>
            <a:r>
              <a:rPr lang="en-US" altLang="en-US" sz="2400" b="1" baseline="-25000" dirty="0">
                <a:latin typeface="Arial" panose="020B0604020202020204" pitchFamily="34" charset="0"/>
                <a:cs typeface="Arial" panose="020B0604020202020204" pitchFamily="34" charset="0"/>
              </a:rPr>
              <a:t>W</a:t>
            </a:r>
            <a:r>
              <a:rPr lang="en-US" altLang="en-US" sz="2400" b="1" dirty="0">
                <a:latin typeface="Arial" panose="020B0604020202020204" pitchFamily="34" charset="0"/>
                <a:cs typeface="Arial" panose="020B0604020202020204" pitchFamily="34" charset="0"/>
              </a:rPr>
              <a:t>=80.4 GeV</a:t>
            </a:r>
          </a:p>
        </p:txBody>
      </p:sp>
      <p:sp>
        <p:nvSpPr>
          <p:cNvPr id="11" name="Rectangle 2"/>
          <p:cNvSpPr txBox="1">
            <a:spLocks noChangeArrowheads="1"/>
          </p:cNvSpPr>
          <p:nvPr/>
        </p:nvSpPr>
        <p:spPr>
          <a:xfrm>
            <a:off x="-62522" y="613640"/>
            <a:ext cx="9206522" cy="556084"/>
          </a:xfrm>
          <a:prstGeom prst="rect">
            <a:avLst/>
          </a:prstGeom>
          <a:solidFill>
            <a:schemeClr val="accent4">
              <a:lumMod val="40000"/>
              <a:lumOff val="6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a:latin typeface="Arial" panose="020B0604020202020204" pitchFamily="34" charset="0"/>
                <a:cs typeface="Arial" panose="020B0604020202020204" pitchFamily="34" charset="0"/>
              </a:rPr>
              <a:t>Weak Interaction Parameters </a:t>
            </a:r>
            <a:r>
              <a:rPr lang="en-US" altLang="en-US" sz="2400" b="1" i="1" dirty="0" smtClean="0">
                <a:latin typeface="Arial" panose="020B0604020202020204" pitchFamily="34" charset="0"/>
                <a:cs typeface="Arial" panose="020B0604020202020204" pitchFamily="34" charset="0"/>
                <a:sym typeface="Wingdings" panose="05000000000000000000" pitchFamily="2" charset="2"/>
              </a:rPr>
              <a:t></a:t>
            </a:r>
            <a:r>
              <a:rPr lang="en-US" altLang="en-US" sz="2400" b="1" i="1" dirty="0" smtClean="0">
                <a:latin typeface="Arial" panose="020B0604020202020204" pitchFamily="34" charset="0"/>
                <a:cs typeface="Arial" panose="020B0604020202020204" pitchFamily="34" charset="0"/>
              </a:rPr>
              <a:t> </a:t>
            </a:r>
            <a:r>
              <a:rPr lang="en-US" altLang="en-US" sz="2400" b="1" i="1" dirty="0">
                <a:latin typeface="Arial" panose="020B0604020202020204" pitchFamily="34" charset="0"/>
                <a:cs typeface="Arial" panose="020B0604020202020204" pitchFamily="34" charset="0"/>
              </a:rPr>
              <a:t>predictions </a:t>
            </a:r>
            <a:r>
              <a:rPr lang="en-US" altLang="en-US" sz="2400" b="1" dirty="0">
                <a:latin typeface="Arial" panose="020B0604020202020204" pitchFamily="34" charset="0"/>
                <a:cs typeface="Arial" panose="020B0604020202020204" pitchFamily="34" charset="0"/>
              </a:rPr>
              <a:t>W</a:t>
            </a:r>
            <a:r>
              <a:rPr lang="en-US" altLang="en-US" sz="2400" b="1" baseline="30000" dirty="0">
                <a:latin typeface="Arial" panose="020B0604020202020204" pitchFamily="34" charset="0"/>
                <a:cs typeface="Arial" panose="020B0604020202020204" pitchFamily="34" charset="0"/>
                <a:sym typeface="Symbol" panose="05050102010706020507" pitchFamily="18" charset="2"/>
              </a:rPr>
              <a:t></a:t>
            </a:r>
            <a:r>
              <a:rPr lang="en-US" altLang="en-US" sz="2400" b="1" dirty="0">
                <a:latin typeface="Arial" panose="020B0604020202020204" pitchFamily="34" charset="0"/>
                <a:cs typeface="Arial" panose="020B0604020202020204" pitchFamily="34" charset="0"/>
              </a:rPr>
              <a:t> and Z</a:t>
            </a:r>
            <a:r>
              <a:rPr lang="en-US" altLang="en-US" sz="2400" b="1" baseline="30000" dirty="0">
                <a:latin typeface="Arial" panose="020B0604020202020204" pitchFamily="34" charset="0"/>
                <a:cs typeface="Arial" panose="020B0604020202020204" pitchFamily="34" charset="0"/>
              </a:rPr>
              <a:t>0  </a:t>
            </a:r>
            <a:r>
              <a:rPr lang="en-US" altLang="en-US" sz="2400" b="1" dirty="0">
                <a:latin typeface="Arial" panose="020B0604020202020204" pitchFamily="34" charset="0"/>
                <a:cs typeface="Arial" panose="020B0604020202020204" pitchFamily="34" charset="0"/>
              </a:rPr>
              <a:t>bosons</a:t>
            </a:r>
            <a:r>
              <a:rPr lang="en-US" altLang="en-US" sz="2400" b="1" i="1" dirty="0">
                <a:latin typeface="Arial" panose="020B0604020202020204" pitchFamily="34" charset="0"/>
                <a:cs typeface="Arial" panose="020B0604020202020204" pitchFamily="34" charset="0"/>
              </a:rPr>
              <a:t>  </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63</a:t>
            </a:fld>
            <a:endParaRPr lang="en-US"/>
          </a:p>
        </p:txBody>
      </p:sp>
      <p:sp>
        <p:nvSpPr>
          <p:cNvPr id="12"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4004137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1679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67939"/>
                                        </p:tgtEl>
                                        <p:attrNameLst>
                                          <p:attrName>style.visibility</p:attrName>
                                        </p:attrNameLst>
                                      </p:cBhvr>
                                      <p:to>
                                        <p:strVal val="visible"/>
                                      </p:to>
                                    </p:set>
                                    <p:anim calcmode="lin" valueType="num">
                                      <p:cBhvr additive="base">
                                        <p:cTn id="11" dur="500" fill="hold"/>
                                        <p:tgtEl>
                                          <p:spTgt spid="167939"/>
                                        </p:tgtEl>
                                        <p:attrNameLst>
                                          <p:attrName>ppt_x</p:attrName>
                                        </p:attrNameLst>
                                      </p:cBhvr>
                                      <p:tavLst>
                                        <p:tav tm="0">
                                          <p:val>
                                            <p:strVal val="#ppt_x"/>
                                          </p:val>
                                        </p:tav>
                                        <p:tav tm="100000">
                                          <p:val>
                                            <p:strVal val="#ppt_x"/>
                                          </p:val>
                                        </p:tav>
                                      </p:tavLst>
                                    </p:anim>
                                    <p:anim calcmode="lin" valueType="num">
                                      <p:cBhvr additive="base">
                                        <p:cTn id="12" dur="500" fill="hold"/>
                                        <p:tgtEl>
                                          <p:spTgt spid="16793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nodeType="clickEffect">
                                  <p:stCondLst>
                                    <p:cond delay="0"/>
                                  </p:stCondLst>
                                  <p:childTnLst>
                                    <p:set>
                                      <p:cBhvr>
                                        <p:cTn id="16" dur="1" fill="hold">
                                          <p:stCondLst>
                                            <p:cond delay="0"/>
                                          </p:stCondLst>
                                        </p:cTn>
                                        <p:tgtEl>
                                          <p:spTgt spid="167940"/>
                                        </p:tgtEl>
                                        <p:attrNameLst>
                                          <p:attrName>style.visibility</p:attrName>
                                        </p:attrNameLst>
                                      </p:cBhvr>
                                      <p:to>
                                        <p:strVal val="visible"/>
                                      </p:to>
                                    </p:set>
                                    <p:anim calcmode="lin" valueType="num">
                                      <p:cBhvr additive="base">
                                        <p:cTn id="17" dur="500" fill="hold"/>
                                        <p:tgtEl>
                                          <p:spTgt spid="167940"/>
                                        </p:tgtEl>
                                        <p:attrNameLst>
                                          <p:attrName>ppt_x</p:attrName>
                                        </p:attrNameLst>
                                      </p:cBhvr>
                                      <p:tavLst>
                                        <p:tav tm="0">
                                          <p:val>
                                            <p:strVal val="1+#ppt_w/2"/>
                                          </p:val>
                                        </p:tav>
                                        <p:tav tm="100000">
                                          <p:val>
                                            <p:strVal val="#ppt_x"/>
                                          </p:val>
                                        </p:tav>
                                      </p:tavLst>
                                    </p:anim>
                                    <p:anim calcmode="lin" valueType="num">
                                      <p:cBhvr additive="base">
                                        <p:cTn id="18" dur="500" fill="hold"/>
                                        <p:tgtEl>
                                          <p:spTgt spid="16794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167941"/>
                                        </p:tgtEl>
                                        <p:attrNameLst>
                                          <p:attrName>style.visibility</p:attrName>
                                        </p:attrNameLst>
                                      </p:cBhvr>
                                      <p:to>
                                        <p:strVal val="visible"/>
                                      </p:to>
                                    </p:set>
                                    <p:anim calcmode="lin" valueType="num">
                                      <p:cBhvr additive="base">
                                        <p:cTn id="23" dur="500" fill="hold"/>
                                        <p:tgtEl>
                                          <p:spTgt spid="167941"/>
                                        </p:tgtEl>
                                        <p:attrNameLst>
                                          <p:attrName>ppt_x</p:attrName>
                                        </p:attrNameLst>
                                      </p:cBhvr>
                                      <p:tavLst>
                                        <p:tav tm="0">
                                          <p:val>
                                            <p:strVal val="#ppt_x"/>
                                          </p:val>
                                        </p:tav>
                                        <p:tav tm="100000">
                                          <p:val>
                                            <p:strVal val="#ppt_x"/>
                                          </p:val>
                                        </p:tav>
                                      </p:tavLst>
                                    </p:anim>
                                    <p:anim calcmode="lin" valueType="num">
                                      <p:cBhvr additive="base">
                                        <p:cTn id="24" dur="500" fill="hold"/>
                                        <p:tgtEl>
                                          <p:spTgt spid="167941"/>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6" fill="hold" grpId="0" nodeType="clickEffect">
                                  <p:stCondLst>
                                    <p:cond delay="0"/>
                                  </p:stCondLst>
                                  <p:childTnLst>
                                    <p:set>
                                      <p:cBhvr>
                                        <p:cTn id="28" dur="1" fill="hold">
                                          <p:stCondLst>
                                            <p:cond delay="0"/>
                                          </p:stCondLst>
                                        </p:cTn>
                                        <p:tgtEl>
                                          <p:spTgt spid="167945"/>
                                        </p:tgtEl>
                                        <p:attrNameLst>
                                          <p:attrName>style.visibility</p:attrName>
                                        </p:attrNameLst>
                                      </p:cBhvr>
                                      <p:to>
                                        <p:strVal val="visible"/>
                                      </p:to>
                                    </p:set>
                                    <p:anim calcmode="lin" valueType="num">
                                      <p:cBhvr additive="base">
                                        <p:cTn id="29" dur="500" fill="hold"/>
                                        <p:tgtEl>
                                          <p:spTgt spid="167945"/>
                                        </p:tgtEl>
                                        <p:attrNameLst>
                                          <p:attrName>ppt_x</p:attrName>
                                        </p:attrNameLst>
                                      </p:cBhvr>
                                      <p:tavLst>
                                        <p:tav tm="0">
                                          <p:val>
                                            <p:strVal val="1+#ppt_w/2"/>
                                          </p:val>
                                        </p:tav>
                                        <p:tav tm="100000">
                                          <p:val>
                                            <p:strVal val="#ppt_x"/>
                                          </p:val>
                                        </p:tav>
                                      </p:tavLst>
                                    </p:anim>
                                    <p:anim calcmode="lin" valueType="num">
                                      <p:cBhvr additive="base">
                                        <p:cTn id="30" dur="500" fill="hold"/>
                                        <p:tgtEl>
                                          <p:spTgt spid="1679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3" grpId="0" autoUpdateAnimBg="0"/>
      <p:bldP spid="167945"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Text Box 3"/>
          <p:cNvSpPr txBox="1">
            <a:spLocks noChangeArrowheads="1"/>
          </p:cNvSpPr>
          <p:nvPr/>
        </p:nvSpPr>
        <p:spPr bwMode="auto">
          <a:xfrm>
            <a:off x="390769" y="1539300"/>
            <a:ext cx="8096739"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257175" indent="-257175">
              <a:spcAft>
                <a:spcPts val="120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Weak and EM Coupling Strengths intimately connected and unify at high energies</a:t>
            </a:r>
          </a:p>
          <a:p>
            <a:pPr marL="257175" indent="-257175">
              <a:spcAft>
                <a:spcPts val="120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Q is the charge of Electromagnetism</a:t>
            </a:r>
          </a:p>
          <a:p>
            <a:pPr marL="257175" indent="-257175">
              <a:spcAft>
                <a:spcPts val="120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I</a:t>
            </a:r>
            <a:r>
              <a:rPr lang="en-US" altLang="en-US" sz="2400" baseline="-25000" dirty="0">
                <a:latin typeface="Arial" panose="020B0604020202020204" pitchFamily="34" charset="0"/>
                <a:cs typeface="Arial" panose="020B0604020202020204" pitchFamily="34" charset="0"/>
              </a:rPr>
              <a:t>3</a:t>
            </a:r>
            <a:r>
              <a:rPr lang="en-US" altLang="en-US" sz="2400" dirty="0">
                <a:latin typeface="Arial" panose="020B0604020202020204" pitchFamily="34" charset="0"/>
                <a:cs typeface="Arial" panose="020B0604020202020204" pitchFamily="34" charset="0"/>
              </a:rPr>
              <a:t> is the charge of Charged Weak Current</a:t>
            </a:r>
          </a:p>
          <a:p>
            <a:pPr marL="257175" indent="-257175">
              <a:spcAft>
                <a:spcPts val="120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Both I</a:t>
            </a:r>
            <a:r>
              <a:rPr lang="en-US" altLang="en-US" sz="2400" baseline="-25000" dirty="0">
                <a:latin typeface="Arial" panose="020B0604020202020204" pitchFamily="34" charset="0"/>
                <a:cs typeface="Arial" panose="020B0604020202020204" pitchFamily="34" charset="0"/>
              </a:rPr>
              <a:t>3 </a:t>
            </a:r>
            <a:r>
              <a:rPr lang="en-US" altLang="en-US" sz="2400" dirty="0">
                <a:latin typeface="Arial" panose="020B0604020202020204" pitchFamily="34" charset="0"/>
                <a:cs typeface="Arial" panose="020B0604020202020204" pitchFamily="34" charset="0"/>
              </a:rPr>
              <a:t>and Q provide the charge for the Neutral Current Weak … in predictable way</a:t>
            </a:r>
          </a:p>
          <a:p>
            <a:pPr marL="257175" indent="-257175">
              <a:spcAft>
                <a:spcPts val="120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Masses of the Force Carriers predicted from EM and Weak Interaction are constants</a:t>
            </a:r>
          </a:p>
          <a:p>
            <a:pPr marL="257175" indent="-257175">
              <a:spcAft>
                <a:spcPts val="1200"/>
              </a:spcAft>
              <a:buFont typeface="Arial" panose="020B0604020202020204" pitchFamily="34" charset="0"/>
              <a:buChar char="•"/>
            </a:pPr>
            <a:r>
              <a:rPr lang="en-US" altLang="en-US" sz="2400" dirty="0">
                <a:latin typeface="Arial" panose="020B0604020202020204" pitchFamily="34" charset="0"/>
                <a:cs typeface="Arial" panose="020B0604020202020204" pitchFamily="34" charset="0"/>
              </a:rPr>
              <a:t>These Masses were verified with incredible precision</a:t>
            </a:r>
            <a:endParaRPr lang="en-US" altLang="en-US" sz="2400" baseline="-25000" dirty="0">
              <a:latin typeface="Arial" panose="020B0604020202020204" pitchFamily="34" charset="0"/>
              <a:cs typeface="Arial" panose="020B0604020202020204" pitchFamily="34" charset="0"/>
            </a:endParaRPr>
          </a:p>
        </p:txBody>
      </p:sp>
      <p:sp>
        <p:nvSpPr>
          <p:cNvPr id="6" name="Rectangle 2"/>
          <p:cNvSpPr txBox="1">
            <a:spLocks noChangeArrowheads="1"/>
          </p:cNvSpPr>
          <p:nvPr/>
        </p:nvSpPr>
        <p:spPr>
          <a:xfrm>
            <a:off x="0" y="605823"/>
            <a:ext cx="9276861" cy="754053"/>
          </a:xfrm>
          <a:prstGeom prst="rect">
            <a:avLst/>
          </a:prstGeom>
          <a:solidFill>
            <a:schemeClr val="accent4">
              <a:lumMod val="40000"/>
              <a:lumOff val="60000"/>
            </a:schemeClr>
          </a:solidFill>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400" b="1" i="1" dirty="0">
                <a:latin typeface="Arial" panose="020B0604020202020204" pitchFamily="34" charset="0"/>
                <a:cs typeface="Arial" panose="020B0604020202020204" pitchFamily="34" charset="0"/>
              </a:rPr>
              <a:t>Electroweak Unification is an Essential Feature of the Standard Model</a:t>
            </a:r>
          </a:p>
        </p:txBody>
      </p:sp>
      <p:sp>
        <p:nvSpPr>
          <p:cNvPr id="2" name="Footer Placeholder 1"/>
          <p:cNvSpPr>
            <a:spLocks noGrp="1"/>
          </p:cNvSpPr>
          <p:nvPr>
            <p:ph type="ftr" sz="quarter" idx="11"/>
          </p:nvPr>
        </p:nvSpPr>
        <p:spPr>
          <a:xfrm>
            <a:off x="3013319" y="6309459"/>
            <a:ext cx="3086100" cy="365125"/>
          </a:xfrm>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64</a:t>
            </a:fld>
            <a:endParaRPr lang="en-US" dirty="0"/>
          </a:p>
        </p:txBody>
      </p:sp>
      <p:sp>
        <p:nvSpPr>
          <p:cNvPr id="7"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8724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8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8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8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85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85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885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65</a:t>
            </a:fld>
            <a:endParaRPr lang="en-US"/>
          </a:p>
        </p:txBody>
      </p:sp>
      <p:pic>
        <p:nvPicPr>
          <p:cNvPr id="4" name="Picture 3"/>
          <p:cNvPicPr>
            <a:picLocks noChangeAspect="1"/>
          </p:cNvPicPr>
          <p:nvPr/>
        </p:nvPicPr>
        <p:blipFill>
          <a:blip r:embed="rId3"/>
          <a:stretch>
            <a:fillRect/>
          </a:stretch>
        </p:blipFill>
        <p:spPr>
          <a:xfrm>
            <a:off x="1603683" y="1266092"/>
            <a:ext cx="5586213" cy="3829539"/>
          </a:xfrm>
          <a:prstGeom prst="rect">
            <a:avLst/>
          </a:prstGeom>
        </p:spPr>
      </p:pic>
      <p:sp>
        <p:nvSpPr>
          <p:cNvPr id="6" name="TextBox 5"/>
          <p:cNvSpPr txBox="1"/>
          <p:nvPr/>
        </p:nvSpPr>
        <p:spPr>
          <a:xfrm>
            <a:off x="1" y="649785"/>
            <a:ext cx="9206522" cy="461665"/>
          </a:xfrm>
          <a:prstGeom prst="rect">
            <a:avLst/>
          </a:prstGeom>
          <a:solidFill>
            <a:schemeClr val="accent4">
              <a:lumMod val="40000"/>
              <a:lumOff val="60000"/>
            </a:schemeClr>
          </a:solidFill>
        </p:spPr>
        <p:txBody>
          <a:bodyPr wrap="square" rtlCol="0">
            <a:spAutoFit/>
          </a:bodyPr>
          <a:lstStyle/>
          <a:p>
            <a:r>
              <a:rPr lang="en-US" sz="2400" b="1" i="1" dirty="0">
                <a:latin typeface="Arial" panose="020B0604020202020204" pitchFamily="34" charset="0"/>
                <a:cs typeface="Arial" panose="020B0604020202020204" pitchFamily="34" charset="0"/>
              </a:rPr>
              <a:t>What we know:  Quantum Chromodynamics - Strong Force</a:t>
            </a:r>
          </a:p>
        </p:txBody>
      </p:sp>
      <p:sp>
        <p:nvSpPr>
          <p:cNvPr id="8" name="TextBox 7"/>
          <p:cNvSpPr txBox="1"/>
          <p:nvPr/>
        </p:nvSpPr>
        <p:spPr>
          <a:xfrm>
            <a:off x="234462" y="5140542"/>
            <a:ext cx="8839200" cy="1323439"/>
          </a:xfrm>
          <a:prstGeom prst="rect">
            <a:avLst/>
          </a:prstGeom>
          <a:solidFill>
            <a:schemeClr val="accent5">
              <a:lumMod val="20000"/>
              <a:lumOff val="80000"/>
            </a:schemeClr>
          </a:solidFill>
        </p:spPr>
        <p:txBody>
          <a:bodyPr wrap="square" rtlCol="0">
            <a:spAutoFit/>
          </a:bodyPr>
          <a:lstStyle/>
          <a:p>
            <a:r>
              <a:rPr lang="en-US" sz="2000" dirty="0">
                <a:latin typeface="Arial" panose="020B0604020202020204" pitchFamily="34" charset="0"/>
                <a:cs typeface="Arial" panose="020B0604020202020204" pitchFamily="34" charset="0"/>
              </a:rPr>
              <a:t>Quantum Chromodynamics (QCD) describes the strong force, above over 11 orders of magnitude.   The data is from high-energy proton-antiproton collisions at </a:t>
            </a:r>
            <a:r>
              <a:rPr lang="en-US" sz="2000" dirty="0" err="1">
                <a:latin typeface="Arial" panose="020B0604020202020204" pitchFamily="34" charset="0"/>
                <a:cs typeface="Arial" panose="020B0604020202020204" pitchFamily="34" charset="0"/>
              </a:rPr>
              <a:t>Fermilab’s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Tevatron</a:t>
            </a:r>
            <a:r>
              <a:rPr lang="en-US" sz="2000" dirty="0">
                <a:latin typeface="Arial" panose="020B0604020202020204" pitchFamily="34" charset="0"/>
                <a:cs typeface="Arial" panose="020B0604020202020204" pitchFamily="34" charset="0"/>
              </a:rPr>
              <a:t>. The production of jets of quark and gluons carries the energy on the horizontal axis, transverse the beam direction.</a:t>
            </a:r>
          </a:p>
        </p:txBody>
      </p:sp>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10468469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66</a:t>
            </a:fld>
            <a:endParaRPr lang="en-US"/>
          </a:p>
        </p:txBody>
      </p:sp>
      <p:pic>
        <p:nvPicPr>
          <p:cNvPr id="4" name="Picture 3"/>
          <p:cNvPicPr>
            <a:picLocks noChangeAspect="1"/>
          </p:cNvPicPr>
          <p:nvPr/>
        </p:nvPicPr>
        <p:blipFill>
          <a:blip r:embed="rId3"/>
          <a:stretch>
            <a:fillRect/>
          </a:stretch>
        </p:blipFill>
        <p:spPr>
          <a:xfrm>
            <a:off x="640626" y="1070708"/>
            <a:ext cx="7112236" cy="4014725"/>
          </a:xfrm>
          <a:prstGeom prst="rect">
            <a:avLst/>
          </a:prstGeom>
        </p:spPr>
      </p:pic>
      <p:sp>
        <p:nvSpPr>
          <p:cNvPr id="6" name="TextBox 5"/>
          <p:cNvSpPr txBox="1"/>
          <p:nvPr/>
        </p:nvSpPr>
        <p:spPr>
          <a:xfrm>
            <a:off x="0" y="596918"/>
            <a:ext cx="9073661"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What we know:  Discovery of the top quark at </a:t>
            </a:r>
            <a:r>
              <a:rPr lang="en-US" sz="2400" b="1" i="1" dirty="0" err="1">
                <a:latin typeface="Arial" panose="020B0604020202020204" pitchFamily="34" charset="0"/>
                <a:cs typeface="Arial" panose="020B0604020202020204" pitchFamily="34" charset="0"/>
              </a:rPr>
              <a:t>Fermilab</a:t>
            </a:r>
            <a:endParaRPr lang="en-US" sz="2400" b="1" i="1" dirty="0">
              <a:latin typeface="Arial" panose="020B0604020202020204" pitchFamily="34" charset="0"/>
              <a:cs typeface="Arial" panose="020B0604020202020204" pitchFamily="34" charset="0"/>
            </a:endParaRPr>
          </a:p>
        </p:txBody>
      </p:sp>
      <p:sp>
        <p:nvSpPr>
          <p:cNvPr id="8" name="TextBox 7"/>
          <p:cNvSpPr txBox="1"/>
          <p:nvPr/>
        </p:nvSpPr>
        <p:spPr>
          <a:xfrm>
            <a:off x="289169" y="5027431"/>
            <a:ext cx="8636000" cy="1631216"/>
          </a:xfrm>
          <a:prstGeom prst="rect">
            <a:avLst/>
          </a:prstGeom>
          <a:solidFill>
            <a:schemeClr val="accent5">
              <a:lumMod val="20000"/>
              <a:lumOff val="80000"/>
            </a:schemeClr>
          </a:solidFill>
        </p:spPr>
        <p:txBody>
          <a:bodyPr wrap="square" rtlCol="0">
            <a:spAutoFit/>
          </a:bodyPr>
          <a:lstStyle/>
          <a:p>
            <a:r>
              <a:rPr lang="en-US" sz="2000" dirty="0">
                <a:latin typeface="Arial" panose="020B0604020202020204" pitchFamily="34" charset="0"/>
                <a:cs typeface="Arial" panose="020B0604020202020204" pitchFamily="34" charset="0"/>
              </a:rPr>
              <a:t>The discovery of the top quark at </a:t>
            </a:r>
            <a:r>
              <a:rPr lang="en-US" sz="2000" dirty="0" err="1">
                <a:latin typeface="Arial" panose="020B0604020202020204" pitchFamily="34" charset="0"/>
                <a:cs typeface="Arial" panose="020B0604020202020204" pitchFamily="34" charset="0"/>
              </a:rPr>
              <a:t>Fermilab</a:t>
            </a:r>
            <a:r>
              <a:rPr lang="en-US" sz="2000" dirty="0">
                <a:latin typeface="Arial" panose="020B0604020202020204" pitchFamily="34" charset="0"/>
                <a:cs typeface="Arial" panose="020B0604020202020204" pitchFamily="34" charset="0"/>
              </a:rPr>
              <a:t>.  Proton-Antiproton </a:t>
            </a:r>
            <a:r>
              <a:rPr lang="en-US" sz="2000" dirty="0" err="1">
                <a:latin typeface="Arial" panose="020B0604020202020204" pitchFamily="34" charset="0"/>
                <a:cs typeface="Arial" panose="020B0604020202020204" pitchFamily="34" charset="0"/>
              </a:rPr>
              <a:t>colliqions</a:t>
            </a:r>
            <a:r>
              <a:rPr lang="en-US" sz="2000" dirty="0">
                <a:latin typeface="Arial" panose="020B0604020202020204" pitchFamily="34" charset="0"/>
                <a:cs typeface="Arial" panose="020B0604020202020204" pitchFamily="34" charset="0"/>
              </a:rPr>
              <a:t> at high enough energy produce the reaction above/  A pair of top quarks is produced, each of which has about the mass of a gold atom.  The top quark decays quickly into lighter particles.  The Collider Detector Facility (CDF) is shown above.</a:t>
            </a:r>
          </a:p>
        </p:txBody>
      </p:sp>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4991710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67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28" y="1354997"/>
            <a:ext cx="5168472" cy="5053618"/>
          </a:xfrm>
          <a:prstGeom prst="rect">
            <a:avLst/>
          </a:prstGeom>
        </p:spPr>
      </p:pic>
      <p:sp>
        <p:nvSpPr>
          <p:cNvPr id="7" name="TextBox 6"/>
          <p:cNvSpPr txBox="1"/>
          <p:nvPr/>
        </p:nvSpPr>
        <p:spPr>
          <a:xfrm>
            <a:off x="0" y="626880"/>
            <a:ext cx="9143999"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What we know:  Constituents of the Standard Model</a:t>
            </a:r>
          </a:p>
        </p:txBody>
      </p:sp>
      <p:cxnSp>
        <p:nvCxnSpPr>
          <p:cNvPr id="9" name="Straight Arrow Connector 8"/>
          <p:cNvCxnSpPr/>
          <p:nvPr/>
        </p:nvCxnSpPr>
        <p:spPr>
          <a:xfrm flipH="1" flipV="1">
            <a:off x="5775775" y="3070395"/>
            <a:ext cx="475635" cy="525411"/>
          </a:xfrm>
          <a:prstGeom prst="straightConnector1">
            <a:avLst/>
          </a:prstGeom>
          <a:ln w="762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13109" y="3556730"/>
            <a:ext cx="1449311" cy="923330"/>
          </a:xfrm>
          <a:prstGeom prst="rect">
            <a:avLst/>
          </a:prstGeom>
          <a:noFill/>
          <a:ln w="28575">
            <a:solidFill>
              <a:schemeClr val="accent5">
                <a:lumMod val="60000"/>
                <a:lumOff val="40000"/>
              </a:schemeClr>
            </a:solidFill>
          </a:ln>
        </p:spPr>
        <p:txBody>
          <a:bodyPr wrap="square" rtlCol="0">
            <a:spAutoFit/>
          </a:bodyPr>
          <a:lstStyle/>
          <a:p>
            <a:pPr algn="ctr"/>
            <a:r>
              <a:rPr lang="en-US" b="1" dirty="0">
                <a:solidFill>
                  <a:schemeClr val="accent5">
                    <a:lumMod val="60000"/>
                    <a:lumOff val="40000"/>
                  </a:schemeClr>
                </a:solidFill>
                <a:latin typeface="Arial" panose="020B0604020202020204" pitchFamily="34" charset="0"/>
                <a:cs typeface="Arial" panose="020B0604020202020204" pitchFamily="34" charset="0"/>
              </a:rPr>
              <a:t>Discovery announced</a:t>
            </a:r>
          </a:p>
          <a:p>
            <a:pPr algn="ctr"/>
            <a:r>
              <a:rPr lang="en-US" b="1" dirty="0">
                <a:solidFill>
                  <a:schemeClr val="accent5">
                    <a:lumMod val="60000"/>
                    <a:lumOff val="40000"/>
                  </a:schemeClr>
                </a:solidFill>
                <a:latin typeface="Arial" panose="020B0604020202020204" pitchFamily="34" charset="0"/>
                <a:cs typeface="Arial" panose="020B0604020202020204" pitchFamily="34" charset="0"/>
              </a:rPr>
              <a:t>July 2010</a:t>
            </a:r>
          </a:p>
        </p:txBody>
      </p:sp>
      <p:sp>
        <p:nvSpPr>
          <p:cNvPr id="10"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14164689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68</a:t>
            </a:fld>
            <a:endParaRPr lang="en-US"/>
          </a:p>
        </p:txBody>
      </p:sp>
      <p:pic>
        <p:nvPicPr>
          <p:cNvPr id="4" name="Picture 3"/>
          <p:cNvPicPr>
            <a:picLocks noChangeAspect="1"/>
          </p:cNvPicPr>
          <p:nvPr/>
        </p:nvPicPr>
        <p:blipFill>
          <a:blip r:embed="rId3"/>
          <a:stretch>
            <a:fillRect/>
          </a:stretch>
        </p:blipFill>
        <p:spPr>
          <a:xfrm>
            <a:off x="4011325" y="1344246"/>
            <a:ext cx="4580037" cy="3712308"/>
          </a:xfrm>
          <a:prstGeom prst="rect">
            <a:avLst/>
          </a:prstGeom>
        </p:spPr>
      </p:pic>
      <p:sp>
        <p:nvSpPr>
          <p:cNvPr id="6" name="TextBox 5"/>
          <p:cNvSpPr txBox="1"/>
          <p:nvPr/>
        </p:nvSpPr>
        <p:spPr>
          <a:xfrm>
            <a:off x="0" y="651172"/>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Popular Conjecture: Supersymmetry</a:t>
            </a:r>
          </a:p>
        </p:txBody>
      </p:sp>
      <p:sp>
        <p:nvSpPr>
          <p:cNvPr id="9" name="TextBox 8"/>
          <p:cNvSpPr txBox="1"/>
          <p:nvPr/>
        </p:nvSpPr>
        <p:spPr>
          <a:xfrm>
            <a:off x="531446" y="5325594"/>
            <a:ext cx="7909170" cy="1015663"/>
          </a:xfrm>
          <a:prstGeom prst="rect">
            <a:avLst/>
          </a:prstGeom>
          <a:solidFill>
            <a:schemeClr val="accent5">
              <a:lumMod val="20000"/>
              <a:lumOff val="80000"/>
            </a:schemeClr>
          </a:solidFill>
        </p:spPr>
        <p:txBody>
          <a:bodyPr wrap="square" rtlCol="0">
            <a:spAutoFit/>
          </a:bodyPr>
          <a:lstStyle/>
          <a:p>
            <a:r>
              <a:rPr lang="en-US" sz="2000" dirty="0"/>
              <a:t>Possible convergence of the effective coupling strengths for the three forces --- strong, weak and electromagnetic interactions vs energy.   For minimal supersymmetry they converge at about 10</a:t>
            </a:r>
            <a:r>
              <a:rPr lang="en-US" sz="2000" baseline="30000" dirty="0"/>
              <a:t>15</a:t>
            </a:r>
            <a:r>
              <a:rPr lang="en-US" sz="2000" dirty="0"/>
              <a:t> GeV.</a:t>
            </a:r>
          </a:p>
        </p:txBody>
      </p:sp>
      <p:pic>
        <p:nvPicPr>
          <p:cNvPr id="10" name="Picture 9"/>
          <p:cNvPicPr>
            <a:picLocks noChangeAspect="1"/>
          </p:cNvPicPr>
          <p:nvPr/>
        </p:nvPicPr>
        <p:blipFill>
          <a:blip r:embed="rId4"/>
          <a:stretch>
            <a:fillRect/>
          </a:stretch>
        </p:blipFill>
        <p:spPr>
          <a:xfrm>
            <a:off x="346039" y="1209405"/>
            <a:ext cx="3600729" cy="3789672"/>
          </a:xfrm>
          <a:prstGeom prst="rect">
            <a:avLst/>
          </a:prstGeom>
        </p:spPr>
      </p:pic>
      <p:sp>
        <p:nvSpPr>
          <p:cNvPr id="11"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19727651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69</a:t>
            </a:fld>
            <a:endParaRPr lang="en-US"/>
          </a:p>
        </p:txBody>
      </p:sp>
    </p:spTree>
    <p:extLst>
      <p:ext uri="{BB962C8B-B14F-4D97-AF65-F5344CB8AC3E}">
        <p14:creationId xmlns:p14="http://schemas.microsoft.com/office/powerpoint/2010/main" val="2082595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93" y="1243718"/>
            <a:ext cx="5554107" cy="5430682"/>
          </a:xfrm>
          <a:prstGeom prst="rect">
            <a:avLst/>
          </a:prstGeom>
        </p:spPr>
      </p:pic>
      <p:sp>
        <p:nvSpPr>
          <p:cNvPr id="6" name="Rectangle 2"/>
          <p:cNvSpPr txBox="1">
            <a:spLocks noChangeArrowheads="1"/>
          </p:cNvSpPr>
          <p:nvPr/>
        </p:nvSpPr>
        <p:spPr>
          <a:xfrm>
            <a:off x="0" y="-23446"/>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7" name="TextBox 6"/>
          <p:cNvSpPr txBox="1"/>
          <p:nvPr/>
        </p:nvSpPr>
        <p:spPr>
          <a:xfrm>
            <a:off x="0" y="589008"/>
            <a:ext cx="9144000"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What we know:  Constituents of the Standard Model</a:t>
            </a:r>
          </a:p>
        </p:txBody>
      </p:sp>
      <p:cxnSp>
        <p:nvCxnSpPr>
          <p:cNvPr id="9" name="Straight Arrow Connector 8"/>
          <p:cNvCxnSpPr/>
          <p:nvPr/>
        </p:nvCxnSpPr>
        <p:spPr>
          <a:xfrm flipH="1" flipV="1">
            <a:off x="5999884" y="3034224"/>
            <a:ext cx="634180" cy="700548"/>
          </a:xfrm>
          <a:prstGeom prst="straightConnector1">
            <a:avLst/>
          </a:prstGeom>
          <a:ln w="762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57951" y="3734774"/>
            <a:ext cx="1932414" cy="1200329"/>
          </a:xfrm>
          <a:prstGeom prst="rect">
            <a:avLst/>
          </a:prstGeom>
          <a:noFill/>
          <a:ln w="28575">
            <a:solidFill>
              <a:schemeClr val="accent5">
                <a:lumMod val="60000"/>
                <a:lumOff val="40000"/>
              </a:schemeClr>
            </a:solidFill>
          </a:ln>
        </p:spPr>
        <p:txBody>
          <a:bodyPr wrap="square" rtlCol="0">
            <a:spAutoFit/>
          </a:bodyPr>
          <a:lstStyle/>
          <a:p>
            <a:pPr algn="ctr"/>
            <a:r>
              <a:rPr lang="en-US" sz="2400" b="1" dirty="0">
                <a:solidFill>
                  <a:schemeClr val="accent5">
                    <a:lumMod val="60000"/>
                    <a:lumOff val="40000"/>
                  </a:schemeClr>
                </a:solidFill>
                <a:latin typeface="Arial" panose="020B0604020202020204" pitchFamily="34" charset="0"/>
                <a:cs typeface="Arial" panose="020B0604020202020204" pitchFamily="34" charset="0"/>
              </a:rPr>
              <a:t>Discovery announced</a:t>
            </a:r>
          </a:p>
          <a:p>
            <a:pPr algn="ctr"/>
            <a:r>
              <a:rPr lang="en-US" sz="2400" b="1" dirty="0">
                <a:solidFill>
                  <a:schemeClr val="accent5">
                    <a:lumMod val="60000"/>
                    <a:lumOff val="40000"/>
                  </a:schemeClr>
                </a:solidFill>
                <a:latin typeface="Arial" panose="020B0604020202020204" pitchFamily="34" charset="0"/>
                <a:cs typeface="Arial" panose="020B0604020202020204" pitchFamily="34" charset="0"/>
              </a:rPr>
              <a:t>July 2010</a:t>
            </a:r>
          </a:p>
        </p:txBody>
      </p:sp>
    </p:spTree>
    <p:extLst>
      <p:ext uri="{BB962C8B-B14F-4D97-AF65-F5344CB8AC3E}">
        <p14:creationId xmlns:p14="http://schemas.microsoft.com/office/powerpoint/2010/main" val="17114185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70</a:t>
            </a:fld>
            <a:endParaRPr lang="en-US"/>
          </a:p>
        </p:txBody>
      </p:sp>
    </p:spTree>
    <p:extLst>
      <p:ext uri="{BB962C8B-B14F-4D97-AF65-F5344CB8AC3E}">
        <p14:creationId xmlns:p14="http://schemas.microsoft.com/office/powerpoint/2010/main" val="264958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71</a:t>
            </a:fld>
            <a:endParaRPr lang="en-US"/>
          </a:p>
        </p:txBody>
      </p:sp>
      <p:pic>
        <p:nvPicPr>
          <p:cNvPr id="4" name="Picture 3"/>
          <p:cNvPicPr>
            <a:picLocks noChangeAspect="1"/>
          </p:cNvPicPr>
          <p:nvPr/>
        </p:nvPicPr>
        <p:blipFill>
          <a:blip r:embed="rId3"/>
          <a:stretch>
            <a:fillRect/>
          </a:stretch>
        </p:blipFill>
        <p:spPr>
          <a:xfrm>
            <a:off x="187569" y="1180616"/>
            <a:ext cx="8596923" cy="5417611"/>
          </a:xfrm>
          <a:prstGeom prst="rect">
            <a:avLst/>
          </a:prstGeom>
        </p:spPr>
      </p:pic>
      <p:sp>
        <p:nvSpPr>
          <p:cNvPr id="2" name="Rectangle 1"/>
          <p:cNvSpPr/>
          <p:nvPr/>
        </p:nvSpPr>
        <p:spPr>
          <a:xfrm>
            <a:off x="0" y="597828"/>
            <a:ext cx="9144000" cy="461665"/>
          </a:xfrm>
          <a:prstGeom prst="rect">
            <a:avLst/>
          </a:prstGeom>
          <a:solidFill>
            <a:schemeClr val="accent4">
              <a:lumMod val="40000"/>
              <a:lumOff val="60000"/>
            </a:schemeClr>
          </a:solidFill>
        </p:spPr>
        <p:txBody>
          <a:bodyPr wrap="square">
            <a:spAutoFit/>
          </a:bodyPr>
          <a:lstStyle/>
          <a:p>
            <a:pPr algn="ctr"/>
            <a:r>
              <a:rPr lang="en-US" sz="2400" b="1" i="1" dirty="0">
                <a:latin typeface="Arial" panose="020B0604020202020204" pitchFamily="34" charset="0"/>
                <a:cs typeface="Arial" panose="020B0604020202020204" pitchFamily="34" charset="0"/>
              </a:rPr>
              <a:t>New Technologies Enable New Discoveries</a:t>
            </a:r>
          </a:p>
        </p:txBody>
      </p:sp>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5" name="Footer Placeholder 4"/>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26822539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72</a:t>
            </a:fld>
            <a:endParaRPr lang="en-US"/>
          </a:p>
        </p:txBody>
      </p:sp>
      <p:pic>
        <p:nvPicPr>
          <p:cNvPr id="4" name="Picture 3"/>
          <p:cNvPicPr>
            <a:picLocks noChangeAspect="1"/>
          </p:cNvPicPr>
          <p:nvPr/>
        </p:nvPicPr>
        <p:blipFill>
          <a:blip r:embed="rId2"/>
          <a:stretch>
            <a:fillRect/>
          </a:stretch>
        </p:blipFill>
        <p:spPr>
          <a:xfrm>
            <a:off x="43893" y="672124"/>
            <a:ext cx="9100107" cy="6089254"/>
          </a:xfrm>
          <a:prstGeom prst="rect">
            <a:avLst/>
          </a:prstGeom>
        </p:spPr>
      </p:pic>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3167555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6" name="Rectangle 4"/>
          <p:cNvSpPr>
            <a:spLocks noChangeArrowheads="1"/>
          </p:cNvSpPr>
          <p:nvPr/>
        </p:nvSpPr>
        <p:spPr bwMode="auto">
          <a:xfrm>
            <a:off x="1486012" y="2479127"/>
            <a:ext cx="3486169" cy="2744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it-IT" altLang="en-US" sz="2216">
              <a:solidFill>
                <a:schemeClr val="tx2"/>
              </a:solidFill>
              <a:latin typeface="Tahoma" panose="020B0604030504040204" pitchFamily="34" charset="0"/>
            </a:endParaRPr>
          </a:p>
        </p:txBody>
      </p:sp>
      <p:pic>
        <p:nvPicPr>
          <p:cNvPr id="3" name="Picture 2"/>
          <p:cNvPicPr>
            <a:picLocks noChangeAspect="1"/>
          </p:cNvPicPr>
          <p:nvPr/>
        </p:nvPicPr>
        <p:blipFill>
          <a:blip r:embed="rId2"/>
          <a:stretch>
            <a:fillRect/>
          </a:stretch>
        </p:blipFill>
        <p:spPr>
          <a:xfrm>
            <a:off x="1" y="640861"/>
            <a:ext cx="9144000" cy="6217139"/>
          </a:xfrm>
          <a:prstGeom prst="rect">
            <a:avLst/>
          </a:prstGeom>
        </p:spPr>
      </p:pic>
      <p:pic>
        <p:nvPicPr>
          <p:cNvPr id="561155" name="Picture 3" descr="anderson"/>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2533922" y="640861"/>
            <a:ext cx="4263833" cy="5420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301337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1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2868" y="664308"/>
            <a:ext cx="9078101" cy="6193692"/>
          </a:xfrm>
          <a:prstGeom prst="rect">
            <a:avLst/>
          </a:prstGeom>
        </p:spPr>
      </p:pic>
      <p:sp>
        <p:nvSpPr>
          <p:cNvPr id="4"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31926864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a:xfrm>
            <a:off x="3401576" y="1301393"/>
            <a:ext cx="1832576" cy="436479"/>
          </a:xfrm>
          <a:solidFill>
            <a:schemeClr val="accent4">
              <a:lumMod val="20000"/>
              <a:lumOff val="80000"/>
            </a:schemeClr>
          </a:solidFill>
        </p:spPr>
        <p:txBody>
          <a:bodyPr>
            <a:normAutofit fontScale="90000"/>
          </a:bodyPr>
          <a:lstStyle/>
          <a:p>
            <a:r>
              <a:rPr lang="it-IT" altLang="en-US" sz="1800" b="1" i="1" dirty="0">
                <a:latin typeface="Arial" panose="020B0604020202020204" pitchFamily="34" charset="0"/>
              </a:rPr>
              <a:t>Pion Discovery</a:t>
            </a:r>
          </a:p>
        </p:txBody>
      </p:sp>
      <p:pic>
        <p:nvPicPr>
          <p:cNvPr id="556037"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92788" y="1827815"/>
            <a:ext cx="5518466" cy="3830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C80F0E84-EBBF-41D9-A10F-851B8F407383}" type="slidenum">
              <a:rPr lang="en-US" smtClean="0"/>
              <a:t>75</a:t>
            </a:fld>
            <a:endParaRPr lang="en-US"/>
          </a:p>
        </p:txBody>
      </p:sp>
      <p:pic>
        <p:nvPicPr>
          <p:cNvPr id="5" name="Picture 4"/>
          <p:cNvPicPr>
            <a:picLocks noChangeAspect="1"/>
          </p:cNvPicPr>
          <p:nvPr/>
        </p:nvPicPr>
        <p:blipFill>
          <a:blip r:embed="rId3"/>
          <a:stretch>
            <a:fillRect/>
          </a:stretch>
        </p:blipFill>
        <p:spPr>
          <a:xfrm>
            <a:off x="51619" y="656492"/>
            <a:ext cx="9057420" cy="6099940"/>
          </a:xfrm>
          <a:prstGeom prst="rect">
            <a:avLst/>
          </a:prstGeom>
        </p:spPr>
      </p:pic>
      <p:sp>
        <p:nvSpPr>
          <p:cNvPr id="7"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21574204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67862" y="1039446"/>
            <a:ext cx="3561737" cy="290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 Box 3"/>
          <p:cNvSpPr txBox="1">
            <a:spLocks noChangeArrowheads="1"/>
          </p:cNvSpPr>
          <p:nvPr/>
        </p:nvSpPr>
        <p:spPr bwMode="auto">
          <a:xfrm>
            <a:off x="0" y="644183"/>
            <a:ext cx="9144001" cy="350865"/>
          </a:xfrm>
          <a:prstGeom prst="rect">
            <a:avLst/>
          </a:prstGeom>
          <a:solidFill>
            <a:schemeClr val="accent4">
              <a:lumMod val="40000"/>
              <a:lumOff val="60000"/>
            </a:schemeClr>
          </a:solidFill>
          <a:ln>
            <a:noFill/>
          </a:ln>
          <a:extLst/>
        </p:spPr>
        <p:txBody>
          <a:bodyPr wrap="square" lIns="0" tIns="0" rIns="0" bIns="0">
            <a:spAutoFit/>
          </a:bodyPr>
          <a:lstStyle>
            <a:lvl1pPr>
              <a:tabLst>
                <a:tab pos="723900" algn="l"/>
                <a:tab pos="1447800" algn="l"/>
                <a:tab pos="2171700" algn="l"/>
                <a:tab pos="2895600" algn="l"/>
                <a:tab pos="3619500" algn="l"/>
                <a:tab pos="4343400" algn="l"/>
                <a:tab pos="5067300" algn="l"/>
                <a:tab pos="5791200" algn="l"/>
                <a:tab pos="65151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 pos="4343400" algn="l"/>
                <a:tab pos="5067300" algn="l"/>
                <a:tab pos="5791200" algn="l"/>
                <a:tab pos="65151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 pos="4343400" algn="l"/>
                <a:tab pos="5067300" algn="l"/>
                <a:tab pos="5791200" algn="l"/>
                <a:tab pos="65151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 pos="4343400" algn="l"/>
                <a:tab pos="5067300" algn="l"/>
                <a:tab pos="5791200" algn="l"/>
                <a:tab pos="65151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 pos="4343400" algn="l"/>
                <a:tab pos="5067300" algn="l"/>
                <a:tab pos="5791200" algn="l"/>
                <a:tab pos="65151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b="1" i="1" dirty="0">
                <a:solidFill>
                  <a:schemeClr val="tx1"/>
                </a:solidFill>
                <a:latin typeface="Arial" panose="020B0604020202020204" pitchFamily="34" charset="0"/>
                <a:cs typeface="Arial" panose="020B0604020202020204" pitchFamily="34" charset="0"/>
              </a:rPr>
              <a:t>DONUT  (Direct Observation </a:t>
            </a:r>
            <a:r>
              <a:rPr lang="en-GB" altLang="en-US" b="1" i="1" dirty="0" smtClean="0">
                <a:solidFill>
                  <a:schemeClr val="tx1"/>
                </a:solidFill>
                <a:latin typeface="Arial" panose="020B0604020202020204" pitchFamily="34" charset="0"/>
                <a:cs typeface="Arial" panose="020B0604020202020204" pitchFamily="34" charset="0"/>
              </a:rPr>
              <a:t>of Tau Neutrino</a:t>
            </a:r>
            <a:endParaRPr lang="en-GB" altLang="en-US" b="1" i="1" dirty="0">
              <a:solidFill>
                <a:schemeClr val="tx1"/>
              </a:solidFill>
              <a:latin typeface="Arial" panose="020B0604020202020204" pitchFamily="34" charset="0"/>
              <a:cs typeface="Arial" panose="020B0604020202020204" pitchFamily="34" charset="0"/>
            </a:endParaRPr>
          </a:p>
        </p:txBody>
      </p:sp>
      <p:pic>
        <p:nvPicPr>
          <p:cNvPr id="9220"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6939" y="3641076"/>
            <a:ext cx="4094338" cy="298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1" y="1101968"/>
            <a:ext cx="4276686" cy="233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136569" y="3958664"/>
            <a:ext cx="3093029" cy="2662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Text Box 8"/>
          <p:cNvSpPr txBox="1">
            <a:spLocks noChangeArrowheads="1"/>
          </p:cNvSpPr>
          <p:nvPr/>
        </p:nvSpPr>
        <p:spPr bwMode="auto">
          <a:xfrm>
            <a:off x="7541846" y="1061290"/>
            <a:ext cx="1194879" cy="31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177" b="1" dirty="0">
                <a:solidFill>
                  <a:schemeClr val="tx1"/>
                </a:solidFill>
              </a:rPr>
              <a:t>July, 2000</a:t>
            </a:r>
          </a:p>
        </p:txBody>
      </p:sp>
      <p:sp>
        <p:nvSpPr>
          <p:cNvPr id="41994" name="Text Box 9"/>
          <p:cNvSpPr txBox="1">
            <a:spLocks noChangeArrowheads="1"/>
          </p:cNvSpPr>
          <p:nvPr/>
        </p:nvSpPr>
        <p:spPr bwMode="auto">
          <a:xfrm>
            <a:off x="3056761" y="-574682"/>
            <a:ext cx="2196720" cy="19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1361">
                <a:solidFill>
                  <a:schemeClr val="tx1"/>
                </a:solidFill>
              </a:rPr>
              <a:t>Emulsions &amp; the Nu-tau</a:t>
            </a:r>
          </a:p>
        </p:txBody>
      </p:sp>
      <p:sp>
        <p:nvSpPr>
          <p:cNvPr id="3" name="Slide Number Placeholder 2"/>
          <p:cNvSpPr>
            <a:spLocks noGrp="1"/>
          </p:cNvSpPr>
          <p:nvPr>
            <p:ph type="sldNum" sz="quarter" idx="12"/>
          </p:nvPr>
        </p:nvSpPr>
        <p:spPr/>
        <p:txBody>
          <a:bodyPr/>
          <a:lstStyle/>
          <a:p>
            <a:fld id="{C80F0E84-EBBF-41D9-A10F-851B8F407383}" type="slidenum">
              <a:rPr lang="en-US" smtClean="0"/>
              <a:t>76</a:t>
            </a:fld>
            <a:endParaRPr lang="en-US"/>
          </a:p>
        </p:txBody>
      </p:sp>
      <p:sp>
        <p:nvSpPr>
          <p:cNvPr id="12"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6430447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2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21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2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1"/>
          <p:cNvGrpSpPr>
            <a:grpSpLocks/>
          </p:cNvGrpSpPr>
          <p:nvPr/>
        </p:nvGrpSpPr>
        <p:grpSpPr bwMode="auto">
          <a:xfrm>
            <a:off x="214961" y="3458497"/>
            <a:ext cx="2181652" cy="3080416"/>
            <a:chOff x="333" y="1070"/>
            <a:chExt cx="1504" cy="2242"/>
          </a:xfrm>
        </p:grpSpPr>
        <p:pic>
          <p:nvPicPr>
            <p:cNvPr id="460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 y="1070"/>
              <a:ext cx="1505" cy="2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 y="1682"/>
              <a:ext cx="249" cy="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 y="1967"/>
              <a:ext cx="217" cy="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 y="1349"/>
              <a:ext cx="352" cy="1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083" name="Picture 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456707" y="707273"/>
            <a:ext cx="6108955" cy="50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Text Box 7"/>
          <p:cNvSpPr txBox="1">
            <a:spLocks noChangeArrowheads="1"/>
          </p:cNvSpPr>
          <p:nvPr/>
        </p:nvSpPr>
        <p:spPr bwMode="auto">
          <a:xfrm>
            <a:off x="212557" y="786320"/>
            <a:ext cx="3149901" cy="409343"/>
          </a:xfrm>
          <a:prstGeom prst="rect">
            <a:avLst/>
          </a:prstGeom>
          <a:solidFill>
            <a:schemeClr val="tx1"/>
          </a:solidFill>
          <a:ln>
            <a:noFill/>
          </a:ln>
          <a:extLst/>
        </p:spPr>
        <p:txBody>
          <a:bodyPr wrap="non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800" dirty="0"/>
              <a:t>Donald Glazer (1952</a:t>
            </a:r>
            <a:r>
              <a:rPr lang="en-GB" altLang="en-US" sz="2800" dirty="0">
                <a:solidFill>
                  <a:srgbClr val="008000"/>
                </a:solidFill>
              </a:rPr>
              <a:t>)</a:t>
            </a:r>
          </a:p>
        </p:txBody>
      </p:sp>
      <p:sp>
        <p:nvSpPr>
          <p:cNvPr id="46085" name="Text Box 8"/>
          <p:cNvSpPr txBox="1">
            <a:spLocks noChangeArrowheads="1"/>
          </p:cNvSpPr>
          <p:nvPr/>
        </p:nvSpPr>
        <p:spPr bwMode="auto">
          <a:xfrm>
            <a:off x="4895843" y="5861225"/>
            <a:ext cx="3459280" cy="584775"/>
          </a:xfrm>
          <a:prstGeom prst="rect">
            <a:avLst/>
          </a:prstGeom>
          <a:solidFill>
            <a:schemeClr val="tx1"/>
          </a:solidFill>
          <a:ln>
            <a:noFill/>
          </a:ln>
          <a:extLst/>
        </p:spPr>
        <p:txBody>
          <a:bodyPr wrap="none" lIns="0" tIns="0" rIns="0" bIns="0">
            <a:spAutoFit/>
          </a:bodyPr>
          <a:lstStyle>
            <a:lvl1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t>Bubbles form at nucleation sites </a:t>
            </a:r>
          </a:p>
          <a:p>
            <a:pPr eaLnBrk="1">
              <a:lnSpc>
                <a:spcPct val="95000"/>
              </a:lnSpc>
              <a:buClr>
                <a:srgbClr val="000000"/>
              </a:buClr>
              <a:buSzPct val="45000"/>
              <a:buFont typeface="StarSymbol" charset="0"/>
              <a:buNone/>
            </a:pPr>
            <a:r>
              <a:rPr lang="en-GB" altLang="en-US" sz="2000" dirty="0"/>
              <a:t>in regions of higher electric fields</a:t>
            </a:r>
          </a:p>
        </p:txBody>
      </p:sp>
      <p:sp>
        <p:nvSpPr>
          <p:cNvPr id="46086" name="Text Box 9"/>
          <p:cNvSpPr txBox="1">
            <a:spLocks noChangeArrowheads="1"/>
          </p:cNvSpPr>
          <p:nvPr/>
        </p:nvSpPr>
        <p:spPr bwMode="auto">
          <a:xfrm>
            <a:off x="5414782" y="6494464"/>
            <a:ext cx="2086335" cy="294568"/>
          </a:xfrm>
          <a:prstGeom prst="rect">
            <a:avLst/>
          </a:prstGeom>
          <a:solidFill>
            <a:schemeClr val="tx1"/>
          </a:solidFill>
          <a:ln>
            <a:noFill/>
          </a:ln>
          <a:extLst/>
        </p:spPr>
        <p:txBody>
          <a:bodyPr wrap="squar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102000"/>
              </a:lnSpc>
              <a:buClr>
                <a:srgbClr val="000000"/>
              </a:buClr>
              <a:buSzPct val="45000"/>
              <a:buFont typeface="StarSymbol" charset="0"/>
              <a:buNone/>
            </a:pPr>
            <a:r>
              <a:rPr lang="en-GB" altLang="en-US" sz="2000" dirty="0">
                <a:latin typeface="Symbol" panose="05050102010706020507" pitchFamily="18" charset="2"/>
              </a:rPr>
              <a:t></a:t>
            </a:r>
            <a:r>
              <a:rPr lang="en-GB" altLang="en-US" sz="2000" dirty="0"/>
              <a:t> ionization tracks</a:t>
            </a:r>
          </a:p>
        </p:txBody>
      </p:sp>
      <p:sp>
        <p:nvSpPr>
          <p:cNvPr id="46087" name="Text Box 10"/>
          <p:cNvSpPr txBox="1">
            <a:spLocks noChangeArrowheads="1"/>
          </p:cNvSpPr>
          <p:nvPr/>
        </p:nvSpPr>
        <p:spPr bwMode="auto">
          <a:xfrm>
            <a:off x="212557" y="1353481"/>
            <a:ext cx="2568011" cy="397801"/>
          </a:xfrm>
          <a:prstGeom prst="rect">
            <a:avLst/>
          </a:prstGeom>
          <a:solidFill>
            <a:schemeClr val="tx1"/>
          </a:solidFill>
          <a:ln>
            <a:noFill/>
          </a:ln>
          <a:extLst/>
        </p:spPr>
        <p:txBody>
          <a:bodyPr wrap="none" lIns="0" tIns="0" rIns="0" bIns="0">
            <a:spAutoFit/>
          </a:bodyPr>
          <a:lstStyle>
            <a:lvl1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721" b="1" dirty="0"/>
              <a:t>Bubble Chamber</a:t>
            </a:r>
          </a:p>
        </p:txBody>
      </p:sp>
      <p:sp>
        <p:nvSpPr>
          <p:cNvPr id="46088" name="Text Box 11"/>
          <p:cNvSpPr txBox="1">
            <a:spLocks noChangeArrowheads="1"/>
          </p:cNvSpPr>
          <p:nvPr/>
        </p:nvSpPr>
        <p:spPr bwMode="auto">
          <a:xfrm>
            <a:off x="3056761" y="-574682"/>
            <a:ext cx="2196720" cy="19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1361">
                <a:solidFill>
                  <a:schemeClr val="tx1"/>
                </a:solidFill>
              </a:rPr>
              <a:t>Bubble Chamber &amp; Beer</a:t>
            </a:r>
          </a:p>
        </p:txBody>
      </p:sp>
      <p:sp>
        <p:nvSpPr>
          <p:cNvPr id="3" name="Slide Number Placeholder 2"/>
          <p:cNvSpPr>
            <a:spLocks noGrp="1"/>
          </p:cNvSpPr>
          <p:nvPr>
            <p:ph type="sldNum" sz="quarter" idx="12"/>
          </p:nvPr>
        </p:nvSpPr>
        <p:spPr/>
        <p:txBody>
          <a:bodyPr/>
          <a:lstStyle/>
          <a:p>
            <a:fld id="{C80F0E84-EBBF-41D9-A10F-851B8F407383}" type="slidenum">
              <a:rPr lang="en-US" smtClean="0"/>
              <a:t>77</a:t>
            </a:fld>
            <a:endParaRPr lang="en-US"/>
          </a:p>
        </p:txBody>
      </p:sp>
      <p:sp>
        <p:nvSpPr>
          <p:cNvPr id="15"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233300996"/>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78</a:t>
            </a:fld>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0657" y="1643323"/>
            <a:ext cx="3361178" cy="4121971"/>
          </a:xfrm>
          <a:prstGeom prst="rect">
            <a:avLst/>
          </a:prstGeom>
        </p:spPr>
      </p:pic>
      <p:sp>
        <p:nvSpPr>
          <p:cNvPr id="5" name="TextBox 4"/>
          <p:cNvSpPr txBox="1"/>
          <p:nvPr/>
        </p:nvSpPr>
        <p:spPr>
          <a:xfrm>
            <a:off x="2558603" y="1868211"/>
            <a:ext cx="883575" cy="507831"/>
          </a:xfrm>
          <a:prstGeom prst="rect">
            <a:avLst/>
          </a:prstGeom>
          <a:noFill/>
        </p:spPr>
        <p:txBody>
          <a:bodyPr wrap="none" rtlCol="0">
            <a:spAutoFit/>
          </a:bodyPr>
          <a:lstStyle/>
          <a:p>
            <a:r>
              <a:rPr lang="en-US" sz="2700" dirty="0">
                <a:solidFill>
                  <a:schemeClr val="bg1"/>
                </a:solidFill>
              </a:rPr>
              <a:t>1953</a:t>
            </a:r>
          </a:p>
        </p:txBody>
      </p:sp>
      <p:pic>
        <p:nvPicPr>
          <p:cNvPr id="7" name="Picture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08551" y="4210189"/>
            <a:ext cx="1721758" cy="2539635"/>
          </a:xfrm>
          <a:prstGeom prst="rect">
            <a:avLst/>
          </a:prstGeom>
        </p:spPr>
      </p:pic>
      <p:sp>
        <p:nvSpPr>
          <p:cNvPr id="8" name="TextBox 7"/>
          <p:cNvSpPr txBox="1"/>
          <p:nvPr/>
        </p:nvSpPr>
        <p:spPr>
          <a:xfrm>
            <a:off x="322759" y="935437"/>
            <a:ext cx="2996974" cy="707886"/>
          </a:xfrm>
          <a:prstGeom prst="rect">
            <a:avLst/>
          </a:prstGeom>
          <a:noFill/>
        </p:spPr>
        <p:txBody>
          <a:bodyPr wrap="square" rtlCol="0">
            <a:spAutoFit/>
          </a:bodyPr>
          <a:lstStyle/>
          <a:p>
            <a:pPr algn="ctr"/>
            <a:r>
              <a:rPr lang="en-US" sz="2000" dirty="0"/>
              <a:t>Donald Glaser </a:t>
            </a:r>
          </a:p>
          <a:p>
            <a:pPr algn="ctr"/>
            <a:r>
              <a:rPr lang="en-US" sz="2000" dirty="0"/>
              <a:t>with his Bubble Chamber</a:t>
            </a:r>
          </a:p>
        </p:txBody>
      </p:sp>
      <p:sp>
        <p:nvSpPr>
          <p:cNvPr id="9" name="TextBox 8"/>
          <p:cNvSpPr txBox="1"/>
          <p:nvPr/>
        </p:nvSpPr>
        <p:spPr>
          <a:xfrm>
            <a:off x="7150756" y="2278170"/>
            <a:ext cx="1786766" cy="1938992"/>
          </a:xfrm>
          <a:prstGeom prst="rect">
            <a:avLst/>
          </a:prstGeom>
          <a:noFill/>
        </p:spPr>
        <p:txBody>
          <a:bodyPr wrap="square" rtlCol="0">
            <a:spAutoFit/>
          </a:bodyPr>
          <a:lstStyle/>
          <a:p>
            <a:r>
              <a:rPr lang="en-US" sz="2000" dirty="0" smtClean="0"/>
              <a:t>“</a:t>
            </a:r>
            <a:r>
              <a:rPr lang="en-US" sz="2000" dirty="0" err="1" smtClean="0"/>
              <a:t>Gargamelle</a:t>
            </a:r>
            <a:r>
              <a:rPr lang="en-US" sz="2000" dirty="0" smtClean="0"/>
              <a:t>”</a:t>
            </a:r>
          </a:p>
          <a:p>
            <a:r>
              <a:rPr lang="en-US" sz="2000" dirty="0" smtClean="0"/>
              <a:t>An </a:t>
            </a:r>
            <a:r>
              <a:rPr lang="en-US" sz="2000" dirty="0"/>
              <a:t>Event – First Evidence for the Weak Neutral Current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4040" y="689229"/>
            <a:ext cx="3364511" cy="4784843"/>
          </a:xfrm>
          <a:prstGeom prst="rect">
            <a:avLst/>
          </a:prstGeom>
        </p:spPr>
      </p:pic>
      <p:sp>
        <p:nvSpPr>
          <p:cNvPr id="13" name="TextBox 12"/>
          <p:cNvSpPr txBox="1"/>
          <p:nvPr/>
        </p:nvSpPr>
        <p:spPr>
          <a:xfrm>
            <a:off x="6457950" y="660349"/>
            <a:ext cx="1577157" cy="923330"/>
          </a:xfrm>
          <a:prstGeom prst="rect">
            <a:avLst/>
          </a:prstGeom>
          <a:noFill/>
        </p:spPr>
        <p:txBody>
          <a:bodyPr wrap="square" rtlCol="0">
            <a:spAutoFit/>
          </a:bodyPr>
          <a:lstStyle/>
          <a:p>
            <a:pPr algn="ctr"/>
            <a:r>
              <a:rPr lang="en-US" dirty="0"/>
              <a:t>Principle of a Bubble Chamber</a:t>
            </a:r>
          </a:p>
        </p:txBody>
      </p:sp>
      <p:sp>
        <p:nvSpPr>
          <p:cNvPr id="11"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66120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48" y="640862"/>
            <a:ext cx="3386249" cy="603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5248" y="1762468"/>
            <a:ext cx="4885403" cy="469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3"/>
          <p:cNvSpPr txBox="1">
            <a:spLocks noChangeArrowheads="1"/>
          </p:cNvSpPr>
          <p:nvPr/>
        </p:nvSpPr>
        <p:spPr bwMode="auto">
          <a:xfrm>
            <a:off x="4310534" y="670060"/>
            <a:ext cx="4183838" cy="292388"/>
          </a:xfrm>
          <a:prstGeom prst="rect">
            <a:avLst/>
          </a:prstGeom>
          <a:solidFill>
            <a:schemeClr val="tx1"/>
          </a:solidFill>
          <a:ln>
            <a:noFill/>
          </a:ln>
          <a:extLst/>
        </p:spPr>
        <p:txBody>
          <a:bodyPr wrap="none" lIns="0" tIns="0" rIns="0" bIns="0">
            <a:spAutoFit/>
          </a:bodyPr>
          <a:lstStyle>
            <a:lvl1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t>Liquid superheated by sudden expansion</a:t>
            </a:r>
          </a:p>
        </p:txBody>
      </p:sp>
      <p:sp>
        <p:nvSpPr>
          <p:cNvPr id="13316" name="Text Box 4"/>
          <p:cNvSpPr txBox="1">
            <a:spLocks noChangeArrowheads="1"/>
          </p:cNvSpPr>
          <p:nvPr/>
        </p:nvSpPr>
        <p:spPr bwMode="auto">
          <a:xfrm>
            <a:off x="3974835" y="1051837"/>
            <a:ext cx="1978106" cy="584775"/>
          </a:xfrm>
          <a:prstGeom prst="rect">
            <a:avLst/>
          </a:prstGeom>
          <a:solidFill>
            <a:schemeClr val="tx1"/>
          </a:solidFill>
          <a:ln>
            <a:noFill/>
          </a:ln>
          <a:extLst/>
        </p:spPr>
        <p:txBody>
          <a:bodyPr wrap="non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t>Bubbles allowed to</a:t>
            </a:r>
          </a:p>
          <a:p>
            <a:pPr eaLnBrk="1">
              <a:lnSpc>
                <a:spcPct val="95000"/>
              </a:lnSpc>
              <a:buClr>
                <a:srgbClr val="000000"/>
              </a:buClr>
              <a:buSzPct val="45000"/>
              <a:buFont typeface="StarSymbol" charset="0"/>
              <a:buNone/>
            </a:pPr>
            <a:r>
              <a:rPr lang="en-GB" altLang="en-US" sz="2000" dirty="0"/>
              <a:t>grow over </a:t>
            </a:r>
            <a:r>
              <a:rPr lang="en-GB" altLang="en-US" sz="2000" dirty="0">
                <a:latin typeface="Symbol" panose="05050102010706020507" pitchFamily="18" charset="2"/>
              </a:rPr>
              <a:t></a:t>
            </a:r>
            <a:r>
              <a:rPr lang="en-GB" altLang="en-US" sz="2000" dirty="0"/>
              <a:t>10ms</a:t>
            </a:r>
          </a:p>
        </p:txBody>
      </p:sp>
      <p:sp>
        <p:nvSpPr>
          <p:cNvPr id="13317" name="Text Box 5"/>
          <p:cNvSpPr txBox="1">
            <a:spLocks noChangeArrowheads="1"/>
          </p:cNvSpPr>
          <p:nvPr/>
        </p:nvSpPr>
        <p:spPr bwMode="auto">
          <a:xfrm>
            <a:off x="6457949" y="1033114"/>
            <a:ext cx="2268250" cy="584775"/>
          </a:xfrm>
          <a:prstGeom prst="rect">
            <a:avLst/>
          </a:prstGeom>
          <a:solidFill>
            <a:schemeClr val="tx1"/>
          </a:solidFill>
          <a:ln>
            <a:noFill/>
          </a:ln>
          <a:extLst/>
        </p:spPr>
        <p:txBody>
          <a:bodyPr wrap="non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t>then collapsed during </a:t>
            </a:r>
          </a:p>
          <a:p>
            <a:pPr eaLnBrk="1">
              <a:lnSpc>
                <a:spcPct val="95000"/>
              </a:lnSpc>
              <a:buClr>
                <a:srgbClr val="000000"/>
              </a:buClr>
              <a:buSzPct val="45000"/>
              <a:buFont typeface="StarSymbol" charset="0"/>
              <a:buNone/>
            </a:pPr>
            <a:r>
              <a:rPr lang="en-GB" altLang="en-US" sz="2000" dirty="0"/>
              <a:t>compression stroke</a:t>
            </a:r>
          </a:p>
        </p:txBody>
      </p:sp>
      <p:sp>
        <p:nvSpPr>
          <p:cNvPr id="13318" name="Text Box 6"/>
          <p:cNvSpPr txBox="1">
            <a:spLocks noChangeArrowheads="1"/>
          </p:cNvSpPr>
          <p:nvPr/>
        </p:nvSpPr>
        <p:spPr bwMode="auto">
          <a:xfrm>
            <a:off x="2052362" y="1571401"/>
            <a:ext cx="604333" cy="636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Lst>
              <a:defRPr sz="2400">
                <a:solidFill>
                  <a:schemeClr val="bg1"/>
                </a:solidFill>
                <a:latin typeface="Times New Roman" panose="02020603050405020304" pitchFamily="18" charset="0"/>
                <a:cs typeface="HG Mincho Light J" charset="0"/>
              </a:defRPr>
            </a:lvl1pPr>
            <a:lvl2pPr marL="37931725" indent="-37474525">
              <a:tabLst>
                <a:tab pos="723900" algn="l"/>
              </a:tabLst>
              <a:defRPr sz="2400">
                <a:solidFill>
                  <a:schemeClr val="bg1"/>
                </a:solidFill>
                <a:latin typeface="Times New Roman" panose="02020603050405020304" pitchFamily="18" charset="0"/>
                <a:cs typeface="HG Mincho Light J" charset="0"/>
              </a:defRPr>
            </a:lvl2pPr>
            <a:lvl3pPr>
              <a:tabLst>
                <a:tab pos="723900" algn="l"/>
              </a:tabLst>
              <a:defRPr sz="2400">
                <a:solidFill>
                  <a:schemeClr val="bg1"/>
                </a:solidFill>
                <a:latin typeface="Times New Roman" panose="02020603050405020304" pitchFamily="18" charset="0"/>
                <a:cs typeface="HG Mincho Light J" charset="0"/>
              </a:defRPr>
            </a:lvl3pPr>
            <a:lvl4pPr>
              <a:tabLst>
                <a:tab pos="723900" algn="l"/>
              </a:tabLst>
              <a:defRPr sz="2400">
                <a:solidFill>
                  <a:schemeClr val="bg1"/>
                </a:solidFill>
                <a:latin typeface="Times New Roman" panose="02020603050405020304" pitchFamily="18" charset="0"/>
                <a:cs typeface="HG Mincho Light J" charset="0"/>
              </a:defRPr>
            </a:lvl4pPr>
            <a:lvl5pPr>
              <a:tabLst>
                <a:tab pos="7239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1088">
                <a:solidFill>
                  <a:srgbClr val="FF0000"/>
                </a:solidFill>
              </a:rPr>
              <a:t>hydrogen,</a:t>
            </a:r>
          </a:p>
          <a:p>
            <a:pPr eaLnBrk="1">
              <a:lnSpc>
                <a:spcPct val="95000"/>
              </a:lnSpc>
              <a:buClr>
                <a:srgbClr val="000000"/>
              </a:buClr>
              <a:buSzPct val="45000"/>
              <a:buFont typeface="StarSymbol" charset="0"/>
              <a:buNone/>
            </a:pPr>
            <a:r>
              <a:rPr lang="en-GB" altLang="en-US" sz="1088">
                <a:solidFill>
                  <a:srgbClr val="FF0000"/>
                </a:solidFill>
              </a:rPr>
              <a:t>deuterium,</a:t>
            </a:r>
          </a:p>
          <a:p>
            <a:pPr eaLnBrk="1">
              <a:lnSpc>
                <a:spcPct val="95000"/>
              </a:lnSpc>
              <a:buClr>
                <a:srgbClr val="000000"/>
              </a:buClr>
              <a:buSzPct val="45000"/>
              <a:buFont typeface="StarSymbol" charset="0"/>
              <a:buNone/>
            </a:pPr>
            <a:r>
              <a:rPr lang="en-GB" altLang="en-US" sz="1088">
                <a:solidFill>
                  <a:srgbClr val="FF0000"/>
                </a:solidFill>
              </a:rPr>
              <a:t>propane</a:t>
            </a:r>
          </a:p>
          <a:p>
            <a:pPr eaLnBrk="1">
              <a:lnSpc>
                <a:spcPct val="95000"/>
              </a:lnSpc>
              <a:buClr>
                <a:srgbClr val="000000"/>
              </a:buClr>
              <a:buSzPct val="45000"/>
              <a:buFont typeface="StarSymbol" charset="0"/>
              <a:buNone/>
            </a:pPr>
            <a:r>
              <a:rPr lang="en-GB" altLang="en-US" sz="1088">
                <a:solidFill>
                  <a:srgbClr val="FF0000"/>
                </a:solidFill>
              </a:rPr>
              <a:t>Freon</a:t>
            </a:r>
          </a:p>
        </p:txBody>
      </p:sp>
      <p:sp>
        <p:nvSpPr>
          <p:cNvPr id="50184" name="Text Box 7"/>
          <p:cNvSpPr txBox="1">
            <a:spLocks noChangeArrowheads="1"/>
          </p:cNvSpPr>
          <p:nvPr/>
        </p:nvSpPr>
        <p:spPr bwMode="auto">
          <a:xfrm>
            <a:off x="3056761" y="-574682"/>
            <a:ext cx="2196720" cy="19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1361">
                <a:solidFill>
                  <a:schemeClr val="tx1"/>
                </a:solidFill>
              </a:rPr>
              <a:t>Bubble Chamber</a:t>
            </a:r>
          </a:p>
        </p:txBody>
      </p:sp>
      <p:sp>
        <p:nvSpPr>
          <p:cNvPr id="3" name="Slide Number Placeholder 2"/>
          <p:cNvSpPr>
            <a:spLocks noGrp="1"/>
          </p:cNvSpPr>
          <p:nvPr>
            <p:ph type="sldNum" sz="quarter" idx="12"/>
          </p:nvPr>
        </p:nvSpPr>
        <p:spPr/>
        <p:txBody>
          <a:bodyPr/>
          <a:lstStyle/>
          <a:p>
            <a:fld id="{C80F0E84-EBBF-41D9-A10F-851B8F407383}" type="slidenum">
              <a:rPr lang="en-US" smtClean="0"/>
              <a:t>79</a:t>
            </a:fld>
            <a:endParaRPr lang="en-US"/>
          </a:p>
        </p:txBody>
      </p:sp>
      <p:sp>
        <p:nvSpPr>
          <p:cNvPr id="11"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7437462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3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nimBg="1" autoUpdateAnimBg="0"/>
      <p:bldP spid="13316" grpId="0" animBg="1" autoUpdateAnimBg="0"/>
      <p:bldP spid="13317" grpId="0" animBg="1" autoUpdateAnimBg="0"/>
      <p:bldP spid="13318"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8</a:t>
            </a:fld>
            <a:endParaRPr lang="en-US"/>
          </a:p>
        </p:txBody>
      </p:sp>
      <p:pic>
        <p:nvPicPr>
          <p:cNvPr id="4" name="Picture 3"/>
          <p:cNvPicPr>
            <a:picLocks noChangeAspect="1"/>
          </p:cNvPicPr>
          <p:nvPr/>
        </p:nvPicPr>
        <p:blipFill>
          <a:blip r:embed="rId3"/>
          <a:stretch>
            <a:fillRect/>
          </a:stretch>
        </p:blipFill>
        <p:spPr>
          <a:xfrm>
            <a:off x="1026225" y="1072188"/>
            <a:ext cx="7091551" cy="4319550"/>
          </a:xfrm>
          <a:prstGeom prst="rect">
            <a:avLst/>
          </a:prstGeom>
        </p:spPr>
      </p:pic>
      <p:sp>
        <p:nvSpPr>
          <p:cNvPr id="5" name="Rectangle 2"/>
          <p:cNvSpPr txBox="1">
            <a:spLocks noChangeArrowheads="1"/>
          </p:cNvSpPr>
          <p:nvPr/>
        </p:nvSpPr>
        <p:spPr>
          <a:xfrm>
            <a:off x="0" y="0"/>
            <a:ext cx="9143999" cy="59218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6" name="TextBox 5"/>
          <p:cNvSpPr txBox="1"/>
          <p:nvPr/>
        </p:nvSpPr>
        <p:spPr>
          <a:xfrm>
            <a:off x="0" y="585525"/>
            <a:ext cx="9144000" cy="461665"/>
          </a:xfrm>
          <a:prstGeom prst="rect">
            <a:avLst/>
          </a:prstGeom>
          <a:solidFill>
            <a:schemeClr val="accent4">
              <a:lumMod val="40000"/>
              <a:lumOff val="60000"/>
            </a:schemeClr>
          </a:solidFill>
        </p:spPr>
        <p:txBody>
          <a:bodyPr wrap="square" rtlCol="0">
            <a:spAutoFit/>
          </a:bodyPr>
          <a:lstStyle/>
          <a:p>
            <a:r>
              <a:rPr lang="en-US" sz="2400" b="1" i="1" dirty="0">
                <a:latin typeface="Arial" panose="020B0604020202020204" pitchFamily="34" charset="0"/>
                <a:cs typeface="Arial" panose="020B0604020202020204" pitchFamily="34" charset="0"/>
              </a:rPr>
              <a:t>What we know:  Discovery of the top quark at </a:t>
            </a:r>
            <a:r>
              <a:rPr lang="en-US" sz="2400" b="1" i="1" dirty="0" err="1">
                <a:latin typeface="Arial" panose="020B0604020202020204" pitchFamily="34" charset="0"/>
                <a:cs typeface="Arial" panose="020B0604020202020204" pitchFamily="34" charset="0"/>
              </a:rPr>
              <a:t>Fermilab</a:t>
            </a:r>
            <a:endParaRPr lang="en-US" sz="2400" b="1" i="1" dirty="0">
              <a:latin typeface="Arial" panose="020B0604020202020204" pitchFamily="34" charset="0"/>
              <a:cs typeface="Arial" panose="020B0604020202020204" pitchFamily="34" charset="0"/>
            </a:endParaRPr>
          </a:p>
        </p:txBody>
      </p:sp>
      <p:sp>
        <p:nvSpPr>
          <p:cNvPr id="8" name="TextBox 7"/>
          <p:cNvSpPr txBox="1"/>
          <p:nvPr/>
        </p:nvSpPr>
        <p:spPr>
          <a:xfrm>
            <a:off x="410495" y="5226784"/>
            <a:ext cx="8323006" cy="163121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discovery of the top quark at </a:t>
            </a:r>
            <a:r>
              <a:rPr lang="en-US" sz="2000" dirty="0" err="1">
                <a:latin typeface="Arial" panose="020B0604020202020204" pitchFamily="34" charset="0"/>
                <a:cs typeface="Arial" panose="020B0604020202020204" pitchFamily="34" charset="0"/>
              </a:rPr>
              <a:t>Fermilab</a:t>
            </a:r>
            <a:r>
              <a:rPr lang="en-US" sz="2000" dirty="0">
                <a:latin typeface="Arial" panose="020B0604020202020204" pitchFamily="34" charset="0"/>
                <a:cs typeface="Arial" panose="020B0604020202020204" pitchFamily="34" charset="0"/>
              </a:rPr>
              <a:t>.  Proton-Antiproton collisions at high enough energy produce the reaction above.  A pair of top quarks is produced, each of which has about the mass of a gold atom.  The top quark decays quickly into lighter particles.  The Collider Detector Facility (CDF) is shown above.</a:t>
            </a:r>
          </a:p>
        </p:txBody>
      </p:sp>
    </p:spTree>
    <p:extLst>
      <p:ext uri="{BB962C8B-B14F-4D97-AF65-F5344CB8AC3E}">
        <p14:creationId xmlns:p14="http://schemas.microsoft.com/office/powerpoint/2010/main" val="243322409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ext Box 5"/>
          <p:cNvSpPr txBox="1">
            <a:spLocks noChangeArrowheads="1"/>
          </p:cNvSpPr>
          <p:nvPr/>
        </p:nvSpPr>
        <p:spPr bwMode="auto">
          <a:xfrm>
            <a:off x="6518031" y="3766115"/>
            <a:ext cx="2344616" cy="584775"/>
          </a:xfrm>
          <a:prstGeom prst="rect">
            <a:avLst/>
          </a:prstGeom>
          <a:solidFill>
            <a:schemeClr val="accent5">
              <a:lumMod val="20000"/>
              <a:lumOff val="80000"/>
            </a:schemeClr>
          </a:solidFill>
          <a:ln>
            <a:noFill/>
          </a:ln>
          <a:extLst/>
        </p:spPr>
        <p:txBody>
          <a:bodyPr wrap="squar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rPr>
              <a:t>High </a:t>
            </a:r>
            <a:r>
              <a:rPr lang="en-GB" altLang="en-US" sz="2000" dirty="0" smtClean="0">
                <a:solidFill>
                  <a:schemeClr val="tx1"/>
                </a:solidFill>
              </a:rPr>
              <a:t>beam intensities</a:t>
            </a:r>
            <a:endParaRPr lang="en-GB" altLang="en-US" sz="2000" dirty="0">
              <a:solidFill>
                <a:schemeClr val="tx1"/>
              </a:solidFill>
            </a:endParaRPr>
          </a:p>
          <a:p>
            <a:pPr eaLnBrk="1">
              <a:lnSpc>
                <a:spcPct val="95000"/>
              </a:lnSpc>
              <a:buClr>
                <a:srgbClr val="000000"/>
              </a:buClr>
              <a:buSzPct val="45000"/>
              <a:buFont typeface="StarSymbol" charset="0"/>
              <a:buNone/>
            </a:pPr>
            <a:r>
              <a:rPr lang="en-GB" altLang="en-US" sz="2000" dirty="0">
                <a:solidFill>
                  <a:schemeClr val="tx1"/>
                </a:solidFill>
              </a:rPr>
              <a:t>swamp </a:t>
            </a:r>
            <a:r>
              <a:rPr lang="en-GB" altLang="en-US" sz="2000" dirty="0" smtClean="0">
                <a:solidFill>
                  <a:schemeClr val="tx1"/>
                </a:solidFill>
              </a:rPr>
              <a:t>film images</a:t>
            </a:r>
            <a:endParaRPr lang="en-GB" altLang="en-US" sz="2000" dirty="0">
              <a:solidFill>
                <a:schemeClr val="tx1"/>
              </a:solidFill>
            </a:endParaRPr>
          </a:p>
        </p:txBody>
      </p:sp>
      <p:sp>
        <p:nvSpPr>
          <p:cNvPr id="14346" name="Text Box 10"/>
          <p:cNvSpPr txBox="1">
            <a:spLocks noChangeArrowheads="1"/>
          </p:cNvSpPr>
          <p:nvPr/>
        </p:nvSpPr>
        <p:spPr bwMode="auto">
          <a:xfrm>
            <a:off x="6572740" y="1375266"/>
            <a:ext cx="1929770" cy="584775"/>
          </a:xfrm>
          <a:prstGeom prst="rect">
            <a:avLst/>
          </a:prstGeom>
          <a:solidFill>
            <a:schemeClr val="accent5">
              <a:lumMod val="20000"/>
              <a:lumOff val="80000"/>
            </a:schemeClr>
          </a:solidFill>
          <a:ln>
            <a:noFill/>
          </a:ln>
          <a:extLst/>
        </p:spPr>
        <p:txBody>
          <a:bodyPr wrap="squar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Acts as both</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target &amp; detector</a:t>
            </a:r>
          </a:p>
        </p:txBody>
      </p:sp>
      <p:sp>
        <p:nvSpPr>
          <p:cNvPr id="14349" name="Text Box 13"/>
          <p:cNvSpPr txBox="1">
            <a:spLocks noChangeArrowheads="1"/>
          </p:cNvSpPr>
          <p:nvPr/>
        </p:nvSpPr>
        <p:spPr bwMode="auto">
          <a:xfrm>
            <a:off x="6424246" y="5427230"/>
            <a:ext cx="2352431" cy="292388"/>
          </a:xfrm>
          <a:prstGeom prst="rect">
            <a:avLst/>
          </a:prstGeom>
          <a:solidFill>
            <a:schemeClr val="accent5">
              <a:lumMod val="20000"/>
              <a:lumOff val="80000"/>
            </a:schemeClr>
          </a:solidFill>
          <a:ln>
            <a:solidFill>
              <a:schemeClr val="accent1"/>
            </a:solidFill>
          </a:ln>
          <a:extLst/>
        </p:spPr>
        <p:txBody>
          <a:bodyPr wrap="squar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Slow repetition rate</a:t>
            </a:r>
          </a:p>
        </p:txBody>
      </p:sp>
      <p:sp>
        <p:nvSpPr>
          <p:cNvPr id="14356" name="Text Box 20"/>
          <p:cNvSpPr txBox="1">
            <a:spLocks noChangeArrowheads="1"/>
          </p:cNvSpPr>
          <p:nvPr/>
        </p:nvSpPr>
        <p:spPr bwMode="auto">
          <a:xfrm>
            <a:off x="6588369" y="2891692"/>
            <a:ext cx="2141504" cy="584775"/>
          </a:xfrm>
          <a:prstGeom prst="rect">
            <a:avLst/>
          </a:prstGeom>
          <a:solidFill>
            <a:schemeClr val="accent5">
              <a:lumMod val="20000"/>
              <a:lumOff val="80000"/>
            </a:schemeClr>
          </a:solidFill>
          <a:ln>
            <a:noFill/>
          </a:ln>
          <a:extLst/>
        </p:spPr>
        <p:txBody>
          <a:bodyPr wrap="squar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Track digitization </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cumbersome</a:t>
            </a:r>
          </a:p>
        </p:txBody>
      </p:sp>
      <p:sp>
        <p:nvSpPr>
          <p:cNvPr id="14357" name="Text Box 21"/>
          <p:cNvSpPr txBox="1">
            <a:spLocks noChangeArrowheads="1"/>
          </p:cNvSpPr>
          <p:nvPr/>
        </p:nvSpPr>
        <p:spPr bwMode="auto">
          <a:xfrm>
            <a:off x="6543965" y="2272342"/>
            <a:ext cx="1974803" cy="292388"/>
          </a:xfrm>
          <a:prstGeom prst="rect">
            <a:avLst/>
          </a:prstGeom>
          <a:solidFill>
            <a:schemeClr val="accent5">
              <a:lumMod val="20000"/>
              <a:lumOff val="80000"/>
            </a:schemeClr>
          </a:solidFill>
          <a:ln>
            <a:noFill/>
          </a:ln>
          <a:extLst/>
        </p:spPr>
        <p:txBody>
          <a:bodyPr wrap="squar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Difficult to trigger</a:t>
            </a:r>
          </a:p>
        </p:txBody>
      </p:sp>
      <p:sp>
        <p:nvSpPr>
          <p:cNvPr id="14358" name="Text Box 22"/>
          <p:cNvSpPr txBox="1">
            <a:spLocks noChangeArrowheads="1"/>
          </p:cNvSpPr>
          <p:nvPr/>
        </p:nvSpPr>
        <p:spPr bwMode="auto">
          <a:xfrm>
            <a:off x="6392985" y="4768940"/>
            <a:ext cx="2751015" cy="292388"/>
          </a:xfrm>
          <a:prstGeom prst="rect">
            <a:avLst/>
          </a:prstGeom>
          <a:solidFill>
            <a:schemeClr val="accent5">
              <a:lumMod val="20000"/>
              <a:lumOff val="80000"/>
            </a:schemeClr>
          </a:solidFill>
          <a:ln>
            <a:noFill/>
          </a:ln>
          <a:extLst/>
        </p:spPr>
        <p:txBody>
          <a:bodyPr wrap="squar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smtClean="0">
                <a:solidFill>
                  <a:schemeClr val="tx1"/>
                </a:solidFill>
                <a:latin typeface="Arial" panose="020B0604020202020204" pitchFamily="34" charset="0"/>
                <a:cs typeface="Arial" panose="020B0604020202020204" pitchFamily="34" charset="0"/>
              </a:rPr>
              <a:t>Mechanically Complex</a:t>
            </a:r>
            <a:endParaRPr lang="en-GB" altLang="en-US" sz="2000" dirty="0">
              <a:solidFill>
                <a:schemeClr val="tx1"/>
              </a:solidFill>
              <a:latin typeface="Arial" panose="020B0604020202020204" pitchFamily="34" charset="0"/>
              <a:cs typeface="Arial" panose="020B0604020202020204" pitchFamily="34" charset="0"/>
            </a:endParaRPr>
          </a:p>
        </p:txBody>
      </p:sp>
      <p:sp>
        <p:nvSpPr>
          <p:cNvPr id="52246" name="Text Box 23"/>
          <p:cNvSpPr txBox="1">
            <a:spLocks noChangeArrowheads="1"/>
          </p:cNvSpPr>
          <p:nvPr/>
        </p:nvSpPr>
        <p:spPr bwMode="auto">
          <a:xfrm>
            <a:off x="2845081" y="-574682"/>
            <a:ext cx="2408400" cy="19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1361">
                <a:solidFill>
                  <a:schemeClr val="tx1"/>
                </a:solidFill>
              </a:rPr>
              <a:t>Bubble Chamber Pros &amp; Cons</a:t>
            </a:r>
          </a:p>
        </p:txBody>
      </p:sp>
      <p:sp>
        <p:nvSpPr>
          <p:cNvPr id="3" name="Slide Number Placeholder 2"/>
          <p:cNvSpPr>
            <a:spLocks noGrp="1"/>
          </p:cNvSpPr>
          <p:nvPr>
            <p:ph type="sldNum" sz="quarter" idx="12"/>
          </p:nvPr>
        </p:nvSpPr>
        <p:spPr/>
        <p:txBody>
          <a:bodyPr/>
          <a:lstStyle/>
          <a:p>
            <a:fld id="{C80F0E84-EBBF-41D9-A10F-851B8F407383}" type="slidenum">
              <a:rPr lang="en-US" smtClean="0"/>
              <a:t>80</a:t>
            </a:fld>
            <a:endParaRPr lang="en-US"/>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708" y="880946"/>
            <a:ext cx="6375250" cy="5977054"/>
          </a:xfrm>
          <a:prstGeom prst="rect">
            <a:avLst/>
          </a:prstGeom>
        </p:spPr>
      </p:pic>
      <p:sp>
        <p:nvSpPr>
          <p:cNvPr id="19" name="Rectangle 2"/>
          <p:cNvSpPr txBox="1">
            <a:spLocks noChangeArrowheads="1"/>
          </p:cNvSpPr>
          <p:nvPr/>
        </p:nvSpPr>
        <p:spPr>
          <a:xfrm>
            <a:off x="1729363" y="0"/>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52231" name="AutoShape 8"/>
          <p:cNvSpPr>
            <a:spLocks noChangeArrowheads="1"/>
          </p:cNvSpPr>
          <p:nvPr/>
        </p:nvSpPr>
        <p:spPr bwMode="auto">
          <a:xfrm>
            <a:off x="0" y="600928"/>
            <a:ext cx="9144000" cy="505440"/>
          </a:xfrm>
          <a:prstGeom prst="roundRect">
            <a:avLst>
              <a:gd name="adj" fmla="val 213"/>
            </a:avLst>
          </a:prstGeom>
          <a:solidFill>
            <a:schemeClr val="accent4">
              <a:lumMod val="40000"/>
              <a:lumOff val="60000"/>
            </a:schemeClr>
          </a:solidFill>
          <a:ln w="9525">
            <a:solidFill>
              <a:srgbClr val="000000"/>
            </a:solidFill>
            <a:round/>
            <a:headEnd/>
            <a:tailEnd/>
          </a:ln>
        </p:spPr>
        <p:txBody>
          <a:bodyPr wrap="none" anchor="ctr"/>
          <a:lstStyle>
            <a:lvl1pPr>
              <a:defRPr sz="2400">
                <a:solidFill>
                  <a:schemeClr val="bg1"/>
                </a:solidFill>
                <a:latin typeface="Times New Roman" panose="02020603050405020304" pitchFamily="18" charset="0"/>
                <a:cs typeface="HG Mincho Light J" charset="0"/>
              </a:defRPr>
            </a:lvl1pPr>
            <a:lvl2pPr marL="37931725" indent="-37474525">
              <a:defRPr sz="2400">
                <a:solidFill>
                  <a:schemeClr val="bg1"/>
                </a:solidFill>
                <a:latin typeface="Times New Roman" panose="02020603050405020304" pitchFamily="18" charset="0"/>
                <a:cs typeface="HG Mincho Light J" charset="0"/>
              </a:defRPr>
            </a:lvl2pPr>
            <a:lvl3pPr>
              <a:defRPr sz="2400">
                <a:solidFill>
                  <a:schemeClr val="bg1"/>
                </a:solidFill>
                <a:latin typeface="Times New Roman" panose="02020603050405020304" pitchFamily="18" charset="0"/>
                <a:cs typeface="HG Mincho Light J" charset="0"/>
              </a:defRPr>
            </a:lvl3pPr>
            <a:lvl4pPr>
              <a:defRPr sz="2400">
                <a:solidFill>
                  <a:schemeClr val="bg1"/>
                </a:solidFill>
                <a:latin typeface="Times New Roman" panose="02020603050405020304" pitchFamily="18" charset="0"/>
                <a:cs typeface="HG Mincho Light J" charset="0"/>
              </a:defRPr>
            </a:lvl4pPr>
            <a:lvl5pPr>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9pPr>
          </a:lstStyle>
          <a:p>
            <a:pPr algn="ctr"/>
            <a:r>
              <a:rPr lang="en-US" altLang="en-US" b="1" i="1" dirty="0">
                <a:solidFill>
                  <a:schemeClr val="tx1"/>
                </a:solidFill>
                <a:latin typeface="Arial" panose="020B0604020202020204" pitchFamily="34" charset="0"/>
                <a:cs typeface="Arial" panose="020B0604020202020204" pitchFamily="34" charset="0"/>
              </a:rPr>
              <a:t>Discovery of the Omega Minus</a:t>
            </a:r>
          </a:p>
        </p:txBody>
      </p:sp>
      <p:sp>
        <p:nvSpPr>
          <p:cNvPr id="13"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4" name="Footer Placeholder 3"/>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99724679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5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3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4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autoUpdateAnimBg="0"/>
      <p:bldP spid="14346" grpId="0" animBg="1" autoUpdateAnimBg="0"/>
      <p:bldP spid="14349" grpId="0" animBg="1" autoUpdateAnimBg="0"/>
      <p:bldP spid="14356" grpId="0" animBg="1" autoUpdateAnimBg="0"/>
      <p:bldP spid="14357" grpId="0" animBg="1" autoUpdateAnimBg="0"/>
      <p:bldP spid="14358"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1"/>
          <p:cNvGrpSpPr>
            <a:grpSpLocks/>
          </p:cNvGrpSpPr>
          <p:nvPr/>
        </p:nvGrpSpPr>
        <p:grpSpPr bwMode="auto">
          <a:xfrm>
            <a:off x="41933" y="950889"/>
            <a:ext cx="8686800" cy="4974270"/>
            <a:chOff x="1231" y="772"/>
            <a:chExt cx="3782" cy="1674"/>
          </a:xfrm>
        </p:grpSpPr>
        <p:pic>
          <p:nvPicPr>
            <p:cNvPr id="54282"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51" y="779"/>
              <a:ext cx="3660" cy="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3" name="AutoShape 3"/>
            <p:cNvSpPr>
              <a:spLocks noChangeArrowheads="1"/>
            </p:cNvSpPr>
            <p:nvPr/>
          </p:nvSpPr>
          <p:spPr bwMode="auto">
            <a:xfrm>
              <a:off x="1231" y="2203"/>
              <a:ext cx="3509" cy="244"/>
            </a:xfrm>
            <a:prstGeom prst="roundRect">
              <a:avLst>
                <a:gd name="adj" fmla="val 407"/>
              </a:avLst>
            </a:prstGeom>
            <a:solidFill>
              <a:srgbClr val="FFFFFF"/>
            </a:solidFill>
            <a:ln w="9525">
              <a:solidFill>
                <a:srgbClr val="FFFFFF"/>
              </a:solidFill>
              <a:round/>
              <a:headEnd/>
              <a:tailEnd/>
            </a:ln>
          </p:spPr>
          <p:txBody>
            <a:bodyPr wrap="none" anchor="ctr"/>
            <a:lstStyle>
              <a:lvl1pPr>
                <a:defRPr sz="2400">
                  <a:solidFill>
                    <a:schemeClr val="bg1"/>
                  </a:solidFill>
                  <a:latin typeface="Times New Roman" panose="02020603050405020304" pitchFamily="18" charset="0"/>
                  <a:cs typeface="HG Mincho Light J" charset="0"/>
                </a:defRPr>
              </a:lvl1pPr>
              <a:lvl2pPr marL="37931725" indent="-37474525">
                <a:defRPr sz="2400">
                  <a:solidFill>
                    <a:schemeClr val="bg1"/>
                  </a:solidFill>
                  <a:latin typeface="Times New Roman" panose="02020603050405020304" pitchFamily="18" charset="0"/>
                  <a:cs typeface="HG Mincho Light J" charset="0"/>
                </a:defRPr>
              </a:lvl2pPr>
              <a:lvl3pPr>
                <a:defRPr sz="2400">
                  <a:solidFill>
                    <a:schemeClr val="bg1"/>
                  </a:solidFill>
                  <a:latin typeface="Times New Roman" panose="02020603050405020304" pitchFamily="18" charset="0"/>
                  <a:cs typeface="HG Mincho Light J" charset="0"/>
                </a:defRPr>
              </a:lvl3pPr>
              <a:lvl4pPr>
                <a:defRPr sz="2400">
                  <a:solidFill>
                    <a:schemeClr val="bg1"/>
                  </a:solidFill>
                  <a:latin typeface="Times New Roman" panose="02020603050405020304" pitchFamily="18" charset="0"/>
                  <a:cs typeface="HG Mincho Light J" charset="0"/>
                </a:defRPr>
              </a:lvl4pPr>
              <a:lvl5pPr>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9pPr>
            </a:lstStyle>
            <a:p>
              <a:endParaRPr lang="en-US" altLang="en-US" sz="1633"/>
            </a:p>
          </p:txBody>
        </p:sp>
      </p:grpSp>
      <p:sp>
        <p:nvSpPr>
          <p:cNvPr id="15364" name="Text Box 4"/>
          <p:cNvSpPr txBox="1">
            <a:spLocks noChangeArrowheads="1"/>
          </p:cNvSpPr>
          <p:nvPr/>
        </p:nvSpPr>
        <p:spPr bwMode="auto">
          <a:xfrm>
            <a:off x="999465" y="5604339"/>
            <a:ext cx="2707472" cy="584775"/>
          </a:xfrm>
          <a:prstGeom prst="rect">
            <a:avLst/>
          </a:prstGeom>
          <a:solidFill>
            <a:schemeClr val="accent5">
              <a:lumMod val="20000"/>
              <a:lumOff val="80000"/>
            </a:schemeClr>
          </a:solidFill>
          <a:ln>
            <a:noFill/>
          </a:ln>
          <a:extLst/>
        </p:spPr>
        <p:txBody>
          <a:bodyPr wrap="none" lIns="0" tIns="0" rIns="0" bIns="0">
            <a:spAutoFit/>
          </a:bodyPr>
          <a:lstStyle>
            <a:lvl1pPr>
              <a:tabLst>
                <a:tab pos="723900" algn="l"/>
                <a:tab pos="1447800" algn="l"/>
                <a:tab pos="2171700" algn="l"/>
                <a:tab pos="2895600" algn="l"/>
                <a:tab pos="3619500" algn="l"/>
                <a:tab pos="4343400" algn="l"/>
                <a:tab pos="5067300" algn="l"/>
                <a:tab pos="57912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 pos="4343400" algn="l"/>
                <a:tab pos="5067300" algn="l"/>
                <a:tab pos="57912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 pos="4343400" algn="l"/>
                <a:tab pos="5067300" algn="l"/>
                <a:tab pos="57912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 pos="4343400" algn="l"/>
                <a:tab pos="5067300" algn="l"/>
                <a:tab pos="57912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 pos="4343400" algn="l"/>
                <a:tab pos="5067300" algn="l"/>
                <a:tab pos="57912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Electric field imposed </a:t>
            </a:r>
            <a:r>
              <a:rPr lang="en-GB" altLang="en-US" sz="2000" dirty="0" smtClean="0">
                <a:solidFill>
                  <a:schemeClr val="tx1"/>
                </a:solidFill>
                <a:latin typeface="Arial" panose="020B0604020202020204" pitchFamily="34" charset="0"/>
                <a:cs typeface="Arial" panose="020B0604020202020204" pitchFamily="34" charset="0"/>
              </a:rPr>
              <a:t>to</a:t>
            </a:r>
          </a:p>
          <a:p>
            <a:pPr eaLnBrk="1">
              <a:lnSpc>
                <a:spcPct val="95000"/>
              </a:lnSpc>
              <a:buClr>
                <a:srgbClr val="000000"/>
              </a:buClr>
              <a:buSzPct val="45000"/>
              <a:buFont typeface="StarSymbol" charset="0"/>
              <a:buNone/>
            </a:pPr>
            <a:r>
              <a:rPr lang="en-GB" altLang="en-US" sz="2000" dirty="0" smtClean="0">
                <a:solidFill>
                  <a:schemeClr val="tx1"/>
                </a:solidFill>
                <a:latin typeface="Arial" panose="020B0604020202020204" pitchFamily="34" charset="0"/>
                <a:cs typeface="Arial" panose="020B0604020202020204" pitchFamily="34" charset="0"/>
              </a:rPr>
              <a:t>prevent </a:t>
            </a:r>
            <a:r>
              <a:rPr lang="en-GB" altLang="en-US" sz="2000" dirty="0">
                <a:solidFill>
                  <a:schemeClr val="tx1"/>
                </a:solidFill>
                <a:latin typeface="Arial" panose="020B0604020202020204" pitchFamily="34" charset="0"/>
                <a:cs typeface="Arial" panose="020B0604020202020204" pitchFamily="34" charset="0"/>
              </a:rPr>
              <a:t>recombination</a:t>
            </a:r>
          </a:p>
        </p:txBody>
      </p:sp>
      <p:sp>
        <p:nvSpPr>
          <p:cNvPr id="15365" name="Text Box 5"/>
          <p:cNvSpPr txBox="1">
            <a:spLocks noChangeArrowheads="1"/>
          </p:cNvSpPr>
          <p:nvPr/>
        </p:nvSpPr>
        <p:spPr bwMode="auto">
          <a:xfrm>
            <a:off x="4553923" y="5353153"/>
            <a:ext cx="4174220" cy="292388"/>
          </a:xfrm>
          <a:prstGeom prst="rect">
            <a:avLst/>
          </a:prstGeom>
          <a:solidFill>
            <a:schemeClr val="accent5">
              <a:lumMod val="20000"/>
              <a:lumOff val="80000"/>
            </a:schemeClr>
          </a:solidFill>
          <a:ln>
            <a:noFill/>
          </a:ln>
          <a:extLst/>
        </p:spPr>
        <p:txBody>
          <a:bodyPr wrap="none" lIns="0" tIns="0" rIns="0" bIns="0">
            <a:spAutoFit/>
          </a:bodyPr>
          <a:lstStyle>
            <a:lvl1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Medium must be chemically inactive </a:t>
            </a:r>
          </a:p>
        </p:txBody>
      </p:sp>
      <p:sp>
        <p:nvSpPr>
          <p:cNvPr id="15366" name="Text Box 6"/>
          <p:cNvSpPr txBox="1">
            <a:spLocks noChangeArrowheads="1"/>
          </p:cNvSpPr>
          <p:nvPr/>
        </p:nvSpPr>
        <p:spPr bwMode="auto">
          <a:xfrm>
            <a:off x="4553923" y="5896726"/>
            <a:ext cx="4627870" cy="292388"/>
          </a:xfrm>
          <a:prstGeom prst="rect">
            <a:avLst/>
          </a:prstGeom>
          <a:solidFill>
            <a:schemeClr val="accent5">
              <a:lumMod val="20000"/>
              <a:lumOff val="80000"/>
            </a:schemeClr>
          </a:solidFill>
          <a:ln>
            <a:noFill/>
          </a:ln>
          <a:extLst/>
        </p:spPr>
        <p:txBody>
          <a:bodyPr wrap="none" lIns="0" tIns="0" rIns="0" bIns="0">
            <a:spAutoFit/>
          </a:bodyPr>
          <a:lstStyle>
            <a:lvl1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1361" dirty="0">
                <a:solidFill>
                  <a:srgbClr val="800080"/>
                </a:solidFill>
              </a:rPr>
              <a:t>(</a:t>
            </a:r>
            <a:r>
              <a:rPr lang="en-GB" altLang="en-US" sz="2000" dirty="0">
                <a:solidFill>
                  <a:schemeClr val="tx1"/>
                </a:solidFill>
                <a:latin typeface="Arial" panose="020B0604020202020204" pitchFamily="34" charset="0"/>
                <a:cs typeface="Arial" panose="020B0604020202020204" pitchFamily="34" charset="0"/>
              </a:rPr>
              <a:t>so as not to gobble-up drifting electrons)</a:t>
            </a:r>
          </a:p>
        </p:txBody>
      </p:sp>
      <p:sp>
        <p:nvSpPr>
          <p:cNvPr id="15367" name="Text Box 7"/>
          <p:cNvSpPr txBox="1">
            <a:spLocks noChangeArrowheads="1"/>
          </p:cNvSpPr>
          <p:nvPr/>
        </p:nvSpPr>
        <p:spPr bwMode="auto">
          <a:xfrm>
            <a:off x="4555461" y="5629650"/>
            <a:ext cx="4299369" cy="292388"/>
          </a:xfrm>
          <a:prstGeom prst="rect">
            <a:avLst/>
          </a:prstGeom>
          <a:solidFill>
            <a:schemeClr val="accent5">
              <a:lumMod val="20000"/>
              <a:lumOff val="80000"/>
            </a:schemeClr>
          </a:solidFill>
          <a:ln>
            <a:noFill/>
          </a:ln>
          <a:extLst/>
        </p:spPr>
        <p:txBody>
          <a:bodyPr wrap="square" lIns="0" tIns="0" rIns="0" bIns="0">
            <a:spAutoFit/>
          </a:bodyPr>
          <a:lstStyle>
            <a:lvl1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and have a low ionization threshold</a:t>
            </a:r>
          </a:p>
        </p:txBody>
      </p:sp>
      <p:sp>
        <p:nvSpPr>
          <p:cNvPr id="15368" name="Text Box 8"/>
          <p:cNvSpPr txBox="1">
            <a:spLocks noChangeArrowheads="1"/>
          </p:cNvSpPr>
          <p:nvPr/>
        </p:nvSpPr>
        <p:spPr bwMode="auto">
          <a:xfrm>
            <a:off x="4539831" y="6187248"/>
            <a:ext cx="4002699" cy="292388"/>
          </a:xfrm>
          <a:prstGeom prst="rect">
            <a:avLst/>
          </a:prstGeom>
          <a:solidFill>
            <a:schemeClr val="accent5">
              <a:lumMod val="20000"/>
              <a:lumOff val="80000"/>
            </a:schemeClr>
          </a:solidFill>
          <a:ln>
            <a:noFill/>
          </a:ln>
          <a:extLst/>
        </p:spPr>
        <p:txBody>
          <a:bodyPr wrap="none" lIns="0" tIns="0" rIns="0" bIns="0">
            <a:spAutoFit/>
          </a:bodyPr>
          <a:lstStyle>
            <a:lvl1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1361" dirty="0">
                <a:solidFill>
                  <a:srgbClr val="800080"/>
                </a:solidFill>
              </a:rPr>
              <a:t>(</a:t>
            </a:r>
            <a:r>
              <a:rPr lang="en-GB" altLang="en-US" sz="2000" dirty="0">
                <a:solidFill>
                  <a:schemeClr val="tx1"/>
                </a:solidFill>
                <a:latin typeface="Arial" panose="020B0604020202020204" pitchFamily="34" charset="0"/>
                <a:cs typeface="Arial" panose="020B0604020202020204" pitchFamily="34" charset="0"/>
              </a:rPr>
              <a:t>noble gases often work pretty well)</a:t>
            </a:r>
          </a:p>
        </p:txBody>
      </p:sp>
      <p:sp>
        <p:nvSpPr>
          <p:cNvPr id="54281" name="Text Box 10"/>
          <p:cNvSpPr txBox="1">
            <a:spLocks noChangeArrowheads="1"/>
          </p:cNvSpPr>
          <p:nvPr/>
        </p:nvSpPr>
        <p:spPr bwMode="auto">
          <a:xfrm>
            <a:off x="3056761" y="-574682"/>
            <a:ext cx="2196720" cy="19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1361">
                <a:solidFill>
                  <a:schemeClr val="tx1"/>
                </a:solidFill>
              </a:rPr>
              <a:t>Basics of Ionization Detector</a:t>
            </a:r>
          </a:p>
        </p:txBody>
      </p:sp>
      <p:sp>
        <p:nvSpPr>
          <p:cNvPr id="3" name="Slide Number Placeholder 2"/>
          <p:cNvSpPr>
            <a:spLocks noGrp="1"/>
          </p:cNvSpPr>
          <p:nvPr>
            <p:ph type="sldNum" sz="quarter" idx="12"/>
          </p:nvPr>
        </p:nvSpPr>
        <p:spPr>
          <a:xfrm>
            <a:off x="6457950" y="6392615"/>
            <a:ext cx="2057400" cy="365125"/>
          </a:xfrm>
        </p:spPr>
        <p:txBody>
          <a:bodyPr/>
          <a:lstStyle/>
          <a:p>
            <a:fld id="{C80F0E84-EBBF-41D9-A10F-851B8F407383}" type="slidenum">
              <a:rPr lang="en-US" smtClean="0"/>
              <a:t>81</a:t>
            </a:fld>
            <a:endParaRPr lang="en-US"/>
          </a:p>
        </p:txBody>
      </p:sp>
      <p:sp>
        <p:nvSpPr>
          <p:cNvPr id="13" name="AutoShape 8"/>
          <p:cNvSpPr>
            <a:spLocks noChangeArrowheads="1"/>
          </p:cNvSpPr>
          <p:nvPr/>
        </p:nvSpPr>
        <p:spPr bwMode="auto">
          <a:xfrm>
            <a:off x="0" y="630189"/>
            <a:ext cx="9144000" cy="370180"/>
          </a:xfrm>
          <a:prstGeom prst="roundRect">
            <a:avLst>
              <a:gd name="adj" fmla="val 213"/>
            </a:avLst>
          </a:prstGeom>
          <a:solidFill>
            <a:schemeClr val="accent4">
              <a:lumMod val="40000"/>
              <a:lumOff val="60000"/>
            </a:schemeClr>
          </a:solidFill>
          <a:ln w="9525">
            <a:solidFill>
              <a:srgbClr val="000000"/>
            </a:solidFill>
            <a:round/>
            <a:headEnd/>
            <a:tailEnd/>
          </a:ln>
        </p:spPr>
        <p:txBody>
          <a:bodyPr wrap="none" anchor="ctr"/>
          <a:lstStyle>
            <a:lvl1pPr>
              <a:defRPr sz="2400">
                <a:solidFill>
                  <a:schemeClr val="bg1"/>
                </a:solidFill>
                <a:latin typeface="Times New Roman" panose="02020603050405020304" pitchFamily="18" charset="0"/>
                <a:cs typeface="HG Mincho Light J" charset="0"/>
              </a:defRPr>
            </a:lvl1pPr>
            <a:lvl2pPr marL="37931725" indent="-37474525">
              <a:defRPr sz="2400">
                <a:solidFill>
                  <a:schemeClr val="bg1"/>
                </a:solidFill>
                <a:latin typeface="Times New Roman" panose="02020603050405020304" pitchFamily="18" charset="0"/>
                <a:cs typeface="HG Mincho Light J" charset="0"/>
              </a:defRPr>
            </a:lvl2pPr>
            <a:lvl3pPr>
              <a:defRPr sz="2400">
                <a:solidFill>
                  <a:schemeClr val="bg1"/>
                </a:solidFill>
                <a:latin typeface="Times New Roman" panose="02020603050405020304" pitchFamily="18" charset="0"/>
                <a:cs typeface="HG Mincho Light J" charset="0"/>
              </a:defRPr>
            </a:lvl3pPr>
            <a:lvl4pPr>
              <a:defRPr sz="2400">
                <a:solidFill>
                  <a:schemeClr val="bg1"/>
                </a:solidFill>
                <a:latin typeface="Times New Roman" panose="02020603050405020304" pitchFamily="18" charset="0"/>
                <a:cs typeface="HG Mincho Light J" charset="0"/>
              </a:defRPr>
            </a:lvl4pPr>
            <a:lvl5pPr>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9pPr>
          </a:lstStyle>
          <a:p>
            <a:pPr algn="ctr"/>
            <a:r>
              <a:rPr lang="en-US" altLang="en-US" b="1" i="1" dirty="0">
                <a:solidFill>
                  <a:schemeClr val="tx1"/>
                </a:solidFill>
                <a:latin typeface="Arial" panose="020B0604020202020204" pitchFamily="34" charset="0"/>
                <a:cs typeface="Arial" panose="020B0604020202020204" pitchFamily="34" charset="0"/>
              </a:rPr>
              <a:t>Ionization Detectors</a:t>
            </a:r>
          </a:p>
        </p:txBody>
      </p:sp>
      <p:sp>
        <p:nvSpPr>
          <p:cNvPr id="15"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80674598"/>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0819" y="1061884"/>
            <a:ext cx="6645922" cy="283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
          <p:cNvGrpSpPr>
            <a:grpSpLocks/>
          </p:cNvGrpSpPr>
          <p:nvPr/>
        </p:nvGrpSpPr>
        <p:grpSpPr bwMode="auto">
          <a:xfrm>
            <a:off x="465112" y="3426536"/>
            <a:ext cx="1695600" cy="1942920"/>
            <a:chOff x="59" y="2306"/>
            <a:chExt cx="1570" cy="1799"/>
          </a:xfrm>
        </p:grpSpPr>
        <p:sp>
          <p:nvSpPr>
            <p:cNvPr id="56349" name="Line 3"/>
            <p:cNvSpPr>
              <a:spLocks noChangeShapeType="1"/>
            </p:cNvSpPr>
            <p:nvPr/>
          </p:nvSpPr>
          <p:spPr bwMode="auto">
            <a:xfrm flipV="1">
              <a:off x="506" y="2306"/>
              <a:ext cx="590" cy="988"/>
            </a:xfrm>
            <a:prstGeom prst="line">
              <a:avLst/>
            </a:prstGeom>
            <a:noFill/>
            <a:ln w="3672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225"/>
            </a:p>
          </p:txBody>
        </p:sp>
        <p:sp>
          <p:nvSpPr>
            <p:cNvPr id="56350" name="Text Box 4"/>
            <p:cNvSpPr txBox="1">
              <a:spLocks noChangeArrowheads="1"/>
            </p:cNvSpPr>
            <p:nvPr/>
          </p:nvSpPr>
          <p:spPr bwMode="auto">
            <a:xfrm>
              <a:off x="59" y="3293"/>
              <a:ext cx="1570" cy="812"/>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signal smaller </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than initially</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produced pairs</a:t>
              </a:r>
            </a:p>
          </p:txBody>
        </p:sp>
      </p:grpSp>
      <p:grpSp>
        <p:nvGrpSpPr>
          <p:cNvPr id="3" name="Group 6"/>
          <p:cNvGrpSpPr>
            <a:grpSpLocks/>
          </p:cNvGrpSpPr>
          <p:nvPr/>
        </p:nvGrpSpPr>
        <p:grpSpPr bwMode="auto">
          <a:xfrm>
            <a:off x="2422802" y="3282122"/>
            <a:ext cx="1638360" cy="2000161"/>
            <a:chOff x="1185" y="2245"/>
            <a:chExt cx="1517" cy="1852"/>
          </a:xfrm>
        </p:grpSpPr>
        <p:sp>
          <p:nvSpPr>
            <p:cNvPr id="56346" name="Text Box 7"/>
            <p:cNvSpPr txBox="1">
              <a:spLocks noChangeArrowheads="1"/>
            </p:cNvSpPr>
            <p:nvPr/>
          </p:nvSpPr>
          <p:spPr bwMode="auto">
            <a:xfrm>
              <a:off x="1185" y="3285"/>
              <a:ext cx="1517" cy="812"/>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signal reflects </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total amount</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of ionization</a:t>
              </a:r>
            </a:p>
          </p:txBody>
        </p:sp>
        <p:sp>
          <p:nvSpPr>
            <p:cNvPr id="56347" name="Line 8"/>
            <p:cNvSpPr>
              <a:spLocks noChangeShapeType="1"/>
            </p:cNvSpPr>
            <p:nvPr/>
          </p:nvSpPr>
          <p:spPr bwMode="auto">
            <a:xfrm flipV="1">
              <a:off x="1594" y="2245"/>
              <a:ext cx="244" cy="1049"/>
            </a:xfrm>
            <a:prstGeom prst="line">
              <a:avLst/>
            </a:prstGeom>
            <a:noFill/>
            <a:ln w="3672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225"/>
            </a:p>
          </p:txBody>
        </p:sp>
      </p:grpSp>
      <p:grpSp>
        <p:nvGrpSpPr>
          <p:cNvPr id="4" name="Group 10"/>
          <p:cNvGrpSpPr>
            <a:grpSpLocks/>
          </p:cNvGrpSpPr>
          <p:nvPr/>
        </p:nvGrpSpPr>
        <p:grpSpPr bwMode="auto">
          <a:xfrm>
            <a:off x="3807089" y="3626153"/>
            <a:ext cx="2634121" cy="3183840"/>
            <a:chOff x="2243" y="1725"/>
            <a:chExt cx="2439" cy="2948"/>
          </a:xfrm>
        </p:grpSpPr>
        <p:sp>
          <p:nvSpPr>
            <p:cNvPr id="56342" name="Text Box 11"/>
            <p:cNvSpPr txBox="1">
              <a:spLocks noChangeArrowheads="1"/>
            </p:cNvSpPr>
            <p:nvPr/>
          </p:nvSpPr>
          <p:spPr bwMode="auto">
            <a:xfrm>
              <a:off x="2243" y="3285"/>
              <a:ext cx="2439" cy="812"/>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initially free electrons</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accelerated and further</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ionize medium</a:t>
              </a:r>
            </a:p>
          </p:txBody>
        </p:sp>
        <p:sp>
          <p:nvSpPr>
            <p:cNvPr id="56343" name="Text Box 12"/>
            <p:cNvSpPr txBox="1">
              <a:spLocks noChangeArrowheads="1"/>
            </p:cNvSpPr>
            <p:nvPr/>
          </p:nvSpPr>
          <p:spPr bwMode="auto">
            <a:xfrm>
              <a:off x="2270" y="3861"/>
              <a:ext cx="2336" cy="812"/>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such that signal is </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amplified proportional </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to initial ionization</a:t>
              </a:r>
            </a:p>
          </p:txBody>
        </p:sp>
        <p:sp>
          <p:nvSpPr>
            <p:cNvPr id="56344" name="Line 13"/>
            <p:cNvSpPr>
              <a:spLocks noChangeShapeType="1"/>
            </p:cNvSpPr>
            <p:nvPr/>
          </p:nvSpPr>
          <p:spPr bwMode="auto">
            <a:xfrm flipH="1" flipV="1">
              <a:off x="2931" y="1725"/>
              <a:ext cx="47" cy="1569"/>
            </a:xfrm>
            <a:prstGeom prst="line">
              <a:avLst/>
            </a:prstGeom>
            <a:noFill/>
            <a:ln w="3672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225"/>
            </a:p>
          </p:txBody>
        </p:sp>
      </p:grpSp>
      <p:grpSp>
        <p:nvGrpSpPr>
          <p:cNvPr id="5" name="Group 15"/>
          <p:cNvGrpSpPr>
            <a:grpSpLocks/>
          </p:cNvGrpSpPr>
          <p:nvPr/>
        </p:nvGrpSpPr>
        <p:grpSpPr bwMode="auto">
          <a:xfrm>
            <a:off x="6418450" y="3428444"/>
            <a:ext cx="2317679" cy="2597400"/>
            <a:chOff x="3972" y="2336"/>
            <a:chExt cx="2146" cy="2405"/>
          </a:xfrm>
        </p:grpSpPr>
        <p:sp>
          <p:nvSpPr>
            <p:cNvPr id="56338" name="Text Box 16"/>
            <p:cNvSpPr txBox="1">
              <a:spLocks noChangeArrowheads="1"/>
            </p:cNvSpPr>
            <p:nvPr/>
          </p:nvSpPr>
          <p:spPr bwMode="auto">
            <a:xfrm>
              <a:off x="3993" y="3082"/>
              <a:ext cx="2125" cy="541"/>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smtClean="0">
                  <a:solidFill>
                    <a:schemeClr val="tx1"/>
                  </a:solidFill>
                  <a:latin typeface="Arial" panose="020B0604020202020204" pitchFamily="34" charset="0"/>
                  <a:cs typeface="Arial" panose="020B0604020202020204" pitchFamily="34" charset="0"/>
                </a:rPr>
                <a:t>Acceleration </a:t>
              </a:r>
              <a:r>
                <a:rPr lang="en-GB" altLang="en-US" sz="2000" dirty="0">
                  <a:solidFill>
                    <a:schemeClr val="tx1"/>
                  </a:solidFill>
                  <a:latin typeface="Arial" panose="020B0604020202020204" pitchFamily="34" charset="0"/>
                  <a:cs typeface="Arial" panose="020B0604020202020204" pitchFamily="34" charset="0"/>
                </a:rPr>
                <a:t>causes</a:t>
              </a:r>
            </a:p>
            <a:p>
              <a:pPr eaLnBrk="1">
                <a:lnSpc>
                  <a:spcPct val="95000"/>
                </a:lnSpc>
                <a:buClr>
                  <a:srgbClr val="000000"/>
                </a:buClr>
                <a:buSzPct val="45000"/>
                <a:buFont typeface="StarSymbol" charset="0"/>
                <a:buNone/>
              </a:pPr>
              <a:r>
                <a:rPr lang="en-GB" altLang="en-US" sz="2000" dirty="0" err="1" smtClean="0">
                  <a:solidFill>
                    <a:schemeClr val="tx1"/>
                  </a:solidFill>
                  <a:latin typeface="Arial" panose="020B0604020202020204" pitchFamily="34" charset="0"/>
                  <a:cs typeface="Arial" panose="020B0604020202020204" pitchFamily="34" charset="0"/>
                </a:rPr>
                <a:t>avalanch</a:t>
              </a:r>
              <a:r>
                <a:rPr lang="en-GB" altLang="en-US" sz="2000" dirty="0" smtClean="0">
                  <a:solidFill>
                    <a:schemeClr val="tx1"/>
                  </a:solidFill>
                  <a:latin typeface="Arial" panose="020B0604020202020204" pitchFamily="34" charset="0"/>
                  <a:cs typeface="Arial" panose="020B0604020202020204" pitchFamily="34" charset="0"/>
                </a:rPr>
                <a:t> </a:t>
              </a:r>
              <a:r>
                <a:rPr lang="en-GB" altLang="en-US" sz="2000" dirty="0">
                  <a:solidFill>
                    <a:schemeClr val="tx1"/>
                  </a:solidFill>
                  <a:latin typeface="Arial" panose="020B0604020202020204" pitchFamily="34" charset="0"/>
                  <a:cs typeface="Arial" panose="020B0604020202020204" pitchFamily="34" charset="0"/>
                </a:rPr>
                <a:t>of pairs</a:t>
              </a:r>
            </a:p>
          </p:txBody>
        </p:sp>
        <p:sp>
          <p:nvSpPr>
            <p:cNvPr id="56339" name="Text Box 17"/>
            <p:cNvSpPr txBox="1">
              <a:spLocks noChangeArrowheads="1"/>
            </p:cNvSpPr>
            <p:nvPr/>
          </p:nvSpPr>
          <p:spPr bwMode="auto">
            <a:xfrm>
              <a:off x="3972" y="3658"/>
              <a:ext cx="1927" cy="1083"/>
            </a:xfrm>
            <a:prstGeom prst="rect">
              <a:avLst/>
            </a:prstGeom>
            <a:solidFill>
              <a:schemeClr val="accent5">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leads to discharge</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where signal size</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is independent of</a:t>
              </a:r>
            </a:p>
            <a:p>
              <a:pP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initial ionization</a:t>
              </a:r>
            </a:p>
          </p:txBody>
        </p:sp>
        <p:sp>
          <p:nvSpPr>
            <p:cNvPr id="56340" name="Line 18"/>
            <p:cNvSpPr>
              <a:spLocks noChangeShapeType="1"/>
            </p:cNvSpPr>
            <p:nvPr/>
          </p:nvSpPr>
          <p:spPr bwMode="auto">
            <a:xfrm flipH="1" flipV="1">
              <a:off x="4299" y="2336"/>
              <a:ext cx="256" cy="958"/>
            </a:xfrm>
            <a:prstGeom prst="line">
              <a:avLst/>
            </a:prstGeom>
            <a:noFill/>
            <a:ln w="3672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sz="1225"/>
            </a:p>
          </p:txBody>
        </p:sp>
      </p:grpSp>
      <p:sp>
        <p:nvSpPr>
          <p:cNvPr id="16408" name="Text Box 24"/>
          <p:cNvSpPr txBox="1">
            <a:spLocks noChangeArrowheads="1"/>
          </p:cNvSpPr>
          <p:nvPr/>
        </p:nvSpPr>
        <p:spPr bwMode="auto">
          <a:xfrm>
            <a:off x="6938191" y="2686336"/>
            <a:ext cx="1577159" cy="877163"/>
          </a:xfrm>
          <a:prstGeom prst="rect">
            <a:avLst/>
          </a:prstGeom>
          <a:solidFill>
            <a:schemeClr val="accent6">
              <a:lumMod val="20000"/>
              <a:lumOff val="80000"/>
            </a:schemeClr>
          </a:solidFill>
          <a:ln>
            <a:noFill/>
          </a:ln>
          <a:extLst/>
        </p:spPr>
        <p:txBody>
          <a:bodyPr wrap="square" lIns="0" tIns="0" rIns="0" bIns="0">
            <a:spAutoFit/>
          </a:bodyPr>
          <a:lstStyle>
            <a:lvl1pPr>
              <a:tabLst>
                <a:tab pos="723900" algn="l"/>
              </a:tabLst>
              <a:defRPr sz="2400">
                <a:solidFill>
                  <a:schemeClr val="bg1"/>
                </a:solidFill>
                <a:latin typeface="Times New Roman" panose="02020603050405020304" pitchFamily="18" charset="0"/>
                <a:cs typeface="HG Mincho Light J" charset="0"/>
              </a:defRPr>
            </a:lvl1pPr>
            <a:lvl2pPr marL="37931725" indent="-37474525">
              <a:tabLst>
                <a:tab pos="723900" algn="l"/>
              </a:tabLst>
              <a:defRPr sz="2400">
                <a:solidFill>
                  <a:schemeClr val="bg1"/>
                </a:solidFill>
                <a:latin typeface="Times New Roman" panose="02020603050405020304" pitchFamily="18" charset="0"/>
                <a:cs typeface="HG Mincho Light J" charset="0"/>
              </a:defRPr>
            </a:lvl2pPr>
            <a:lvl3pPr>
              <a:tabLst>
                <a:tab pos="723900" algn="l"/>
              </a:tabLst>
              <a:defRPr sz="2400">
                <a:solidFill>
                  <a:schemeClr val="bg1"/>
                </a:solidFill>
                <a:latin typeface="Times New Roman" panose="02020603050405020304" pitchFamily="18" charset="0"/>
                <a:cs typeface="HG Mincho Light J" charset="0"/>
              </a:defRPr>
            </a:lvl3pPr>
            <a:lvl4pPr>
              <a:tabLst>
                <a:tab pos="723900" algn="l"/>
              </a:tabLst>
              <a:defRPr sz="2400">
                <a:solidFill>
                  <a:schemeClr val="bg1"/>
                </a:solidFill>
                <a:latin typeface="Times New Roman" panose="02020603050405020304" pitchFamily="18" charset="0"/>
                <a:cs typeface="HG Mincho Light J" charset="0"/>
              </a:defRPr>
            </a:lvl4pPr>
            <a:lvl5pPr>
              <a:tabLst>
                <a:tab pos="7239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2000" b="1" dirty="0">
                <a:solidFill>
                  <a:schemeClr val="tx1"/>
                </a:solidFill>
              </a:rPr>
              <a:t>minimum</a:t>
            </a:r>
          </a:p>
          <a:p>
            <a:pPr algn="ctr" eaLnBrk="1">
              <a:lnSpc>
                <a:spcPct val="95000"/>
              </a:lnSpc>
              <a:buClr>
                <a:srgbClr val="000000"/>
              </a:buClr>
              <a:buSzPct val="45000"/>
              <a:buFont typeface="StarSymbol" charset="0"/>
              <a:buNone/>
            </a:pPr>
            <a:r>
              <a:rPr lang="en-GB" altLang="en-US" sz="2000" b="1" dirty="0">
                <a:solidFill>
                  <a:schemeClr val="tx1"/>
                </a:solidFill>
              </a:rPr>
              <a:t>ionizing</a:t>
            </a:r>
          </a:p>
          <a:p>
            <a:pPr algn="ctr" eaLnBrk="1">
              <a:lnSpc>
                <a:spcPct val="95000"/>
              </a:lnSpc>
              <a:buClr>
                <a:srgbClr val="000000"/>
              </a:buClr>
              <a:buSzPct val="45000"/>
              <a:buFont typeface="StarSymbol" charset="0"/>
              <a:buNone/>
            </a:pPr>
            <a:r>
              <a:rPr lang="en-GB" altLang="en-US" sz="2000" b="1" dirty="0">
                <a:solidFill>
                  <a:schemeClr val="tx1"/>
                </a:solidFill>
              </a:rPr>
              <a:t>particle</a:t>
            </a:r>
          </a:p>
        </p:txBody>
      </p:sp>
      <p:sp>
        <p:nvSpPr>
          <p:cNvPr id="16409" name="Text Box 25"/>
          <p:cNvSpPr txBox="1">
            <a:spLocks noChangeArrowheads="1"/>
          </p:cNvSpPr>
          <p:nvPr/>
        </p:nvSpPr>
        <p:spPr bwMode="auto">
          <a:xfrm>
            <a:off x="7162117" y="1164382"/>
            <a:ext cx="1247852" cy="877163"/>
          </a:xfrm>
          <a:prstGeom prst="rect">
            <a:avLst/>
          </a:prstGeom>
          <a:solidFill>
            <a:schemeClr val="accent6">
              <a:lumMod val="20000"/>
              <a:lumOff val="80000"/>
            </a:schemeClr>
          </a:solidFill>
          <a:ln>
            <a:noFill/>
          </a:ln>
          <a:extLst/>
        </p:spPr>
        <p:txBody>
          <a:bodyPr wrap="square" lIns="0" tIns="0" rIns="0" bIns="0">
            <a:spAutoFit/>
          </a:bodyPr>
          <a:lstStyle>
            <a:lvl1pPr>
              <a:tabLst>
                <a:tab pos="723900" algn="l"/>
              </a:tabLst>
              <a:defRPr sz="2400">
                <a:solidFill>
                  <a:schemeClr val="bg1"/>
                </a:solidFill>
                <a:latin typeface="Times New Roman" panose="02020603050405020304" pitchFamily="18" charset="0"/>
                <a:cs typeface="HG Mincho Light J" charset="0"/>
              </a:defRPr>
            </a:lvl1pPr>
            <a:lvl2pPr marL="37931725" indent="-37474525">
              <a:tabLst>
                <a:tab pos="723900" algn="l"/>
              </a:tabLst>
              <a:defRPr sz="2400">
                <a:solidFill>
                  <a:schemeClr val="bg1"/>
                </a:solidFill>
                <a:latin typeface="Times New Roman" panose="02020603050405020304" pitchFamily="18" charset="0"/>
                <a:cs typeface="HG Mincho Light J" charset="0"/>
              </a:defRPr>
            </a:lvl2pPr>
            <a:lvl3pPr>
              <a:tabLst>
                <a:tab pos="723900" algn="l"/>
              </a:tabLst>
              <a:defRPr sz="2400">
                <a:solidFill>
                  <a:schemeClr val="bg1"/>
                </a:solidFill>
                <a:latin typeface="Times New Roman" panose="02020603050405020304" pitchFamily="18" charset="0"/>
                <a:cs typeface="HG Mincho Light J" charset="0"/>
              </a:defRPr>
            </a:lvl3pPr>
            <a:lvl4pPr>
              <a:tabLst>
                <a:tab pos="723900" algn="l"/>
              </a:tabLst>
              <a:defRPr sz="2400">
                <a:solidFill>
                  <a:schemeClr val="bg1"/>
                </a:solidFill>
                <a:latin typeface="Times New Roman" panose="02020603050405020304" pitchFamily="18" charset="0"/>
                <a:cs typeface="HG Mincho Light J" charset="0"/>
              </a:defRPr>
            </a:lvl4pPr>
            <a:lvl5pPr>
              <a:tabLst>
                <a:tab pos="7239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2000" b="1" dirty="0">
                <a:solidFill>
                  <a:schemeClr val="tx1"/>
                </a:solidFill>
              </a:rPr>
              <a:t>heavily</a:t>
            </a:r>
          </a:p>
          <a:p>
            <a:pPr algn="ctr" eaLnBrk="1">
              <a:lnSpc>
                <a:spcPct val="95000"/>
              </a:lnSpc>
              <a:buClr>
                <a:srgbClr val="000000"/>
              </a:buClr>
              <a:buSzPct val="45000"/>
              <a:buFont typeface="StarSymbol" charset="0"/>
              <a:buNone/>
            </a:pPr>
            <a:r>
              <a:rPr lang="en-GB" altLang="en-US" sz="2000" b="1" dirty="0">
                <a:solidFill>
                  <a:schemeClr val="tx1"/>
                </a:solidFill>
              </a:rPr>
              <a:t>ionizing</a:t>
            </a:r>
          </a:p>
          <a:p>
            <a:pPr algn="ctr" eaLnBrk="1">
              <a:lnSpc>
                <a:spcPct val="95000"/>
              </a:lnSpc>
              <a:buClr>
                <a:srgbClr val="000000"/>
              </a:buClr>
              <a:buSzPct val="45000"/>
              <a:buFont typeface="StarSymbol" charset="0"/>
              <a:buNone/>
            </a:pPr>
            <a:r>
              <a:rPr lang="en-GB" altLang="en-US" sz="2000" b="1" dirty="0">
                <a:solidFill>
                  <a:schemeClr val="tx1"/>
                </a:solidFill>
              </a:rPr>
              <a:t>particle</a:t>
            </a:r>
          </a:p>
        </p:txBody>
      </p:sp>
      <p:sp>
        <p:nvSpPr>
          <p:cNvPr id="56330" name="Freeform 26"/>
          <p:cNvSpPr>
            <a:spLocks noChangeArrowheads="1"/>
          </p:cNvSpPr>
          <p:nvPr/>
        </p:nvSpPr>
        <p:spPr bwMode="auto">
          <a:xfrm>
            <a:off x="2326680" y="2230201"/>
            <a:ext cx="2812320" cy="1367280"/>
          </a:xfrm>
          <a:custGeom>
            <a:avLst/>
            <a:gdLst>
              <a:gd name="T0" fmla="*/ 0 w 11481"/>
              <a:gd name="T1" fmla="*/ 2009415 h 5584"/>
              <a:gd name="T2" fmla="*/ 104777 w 11481"/>
              <a:gd name="T3" fmla="*/ 1767551 h 5584"/>
              <a:gd name="T4" fmla="*/ 258163 w 11481"/>
              <a:gd name="T5" fmla="*/ 1525327 h 5584"/>
              <a:gd name="T6" fmla="*/ 484281 w 11481"/>
              <a:gd name="T7" fmla="*/ 1339610 h 5584"/>
              <a:gd name="T8" fmla="*/ 734523 w 11481"/>
              <a:gd name="T9" fmla="*/ 1275185 h 5584"/>
              <a:gd name="T10" fmla="*/ 976843 w 11481"/>
              <a:gd name="T11" fmla="*/ 1251071 h 5584"/>
              <a:gd name="T12" fmla="*/ 1210882 w 11481"/>
              <a:gd name="T13" fmla="*/ 1226596 h 5584"/>
              <a:gd name="T14" fmla="*/ 1444921 w 11481"/>
              <a:gd name="T15" fmla="*/ 1210760 h 5584"/>
              <a:gd name="T16" fmla="*/ 1703444 w 11481"/>
              <a:gd name="T17" fmla="*/ 1186286 h 5584"/>
              <a:gd name="T18" fmla="*/ 1945765 w 11481"/>
              <a:gd name="T19" fmla="*/ 1154253 h 5584"/>
              <a:gd name="T20" fmla="*/ 2187725 w 11481"/>
              <a:gd name="T21" fmla="*/ 1097746 h 5584"/>
              <a:gd name="T22" fmla="*/ 2430046 w 11481"/>
              <a:gd name="T23" fmla="*/ 1008847 h 5584"/>
              <a:gd name="T24" fmla="*/ 2672366 w 11481"/>
              <a:gd name="T25" fmla="*/ 903751 h 5584"/>
              <a:gd name="T26" fmla="*/ 2914326 w 11481"/>
              <a:gd name="T27" fmla="*/ 774901 h 5584"/>
              <a:gd name="T28" fmla="*/ 3156647 w 11481"/>
              <a:gd name="T29" fmla="*/ 629494 h 5584"/>
              <a:gd name="T30" fmla="*/ 3398967 w 11481"/>
              <a:gd name="T31" fmla="*/ 492366 h 5584"/>
              <a:gd name="T32" fmla="*/ 3640928 w 11481"/>
              <a:gd name="T33" fmla="*/ 339042 h 5584"/>
              <a:gd name="T34" fmla="*/ 3915654 w 11481"/>
              <a:gd name="T35" fmla="*/ 145406 h 5584"/>
              <a:gd name="T36" fmla="*/ 3980104 w 11481"/>
              <a:gd name="T37" fmla="*/ 113014 h 5584"/>
              <a:gd name="T38" fmla="*/ 4076961 w 11481"/>
              <a:gd name="T39" fmla="*/ 32393 h 5584"/>
              <a:gd name="T40" fmla="*/ 4133490 w 11481"/>
              <a:gd name="T41" fmla="*/ 0 h 55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481"/>
              <a:gd name="T64" fmla="*/ 0 h 5584"/>
              <a:gd name="T65" fmla="*/ 11481 w 11481"/>
              <a:gd name="T66" fmla="*/ 5584 h 558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481" h="5584">
                <a:moveTo>
                  <a:pt x="0" y="5583"/>
                </a:moveTo>
                <a:cubicBezTo>
                  <a:pt x="97" y="5359"/>
                  <a:pt x="188" y="5133"/>
                  <a:pt x="291" y="4911"/>
                </a:cubicBezTo>
                <a:cubicBezTo>
                  <a:pt x="405" y="4666"/>
                  <a:pt x="599" y="4475"/>
                  <a:pt x="717" y="4238"/>
                </a:cubicBezTo>
                <a:cubicBezTo>
                  <a:pt x="852" y="3966"/>
                  <a:pt x="1118" y="3877"/>
                  <a:pt x="1345" y="3722"/>
                </a:cubicBezTo>
                <a:cubicBezTo>
                  <a:pt x="1542" y="3588"/>
                  <a:pt x="1794" y="3548"/>
                  <a:pt x="2040" y="3543"/>
                </a:cubicBezTo>
                <a:cubicBezTo>
                  <a:pt x="2265" y="3539"/>
                  <a:pt x="2493" y="3527"/>
                  <a:pt x="2713" y="3476"/>
                </a:cubicBezTo>
                <a:cubicBezTo>
                  <a:pt x="2938" y="3423"/>
                  <a:pt x="3138" y="3412"/>
                  <a:pt x="3363" y="3408"/>
                </a:cubicBezTo>
                <a:cubicBezTo>
                  <a:pt x="3588" y="3404"/>
                  <a:pt x="3783" y="3364"/>
                  <a:pt x="4013" y="3364"/>
                </a:cubicBezTo>
                <a:cubicBezTo>
                  <a:pt x="4238" y="3364"/>
                  <a:pt x="4502" y="3335"/>
                  <a:pt x="4731" y="3296"/>
                </a:cubicBezTo>
                <a:cubicBezTo>
                  <a:pt x="4956" y="3257"/>
                  <a:pt x="5176" y="3231"/>
                  <a:pt x="5404" y="3207"/>
                </a:cubicBezTo>
                <a:cubicBezTo>
                  <a:pt x="5632" y="3183"/>
                  <a:pt x="5850" y="3103"/>
                  <a:pt x="6076" y="3050"/>
                </a:cubicBezTo>
                <a:cubicBezTo>
                  <a:pt x="6316" y="2993"/>
                  <a:pt x="6509" y="2866"/>
                  <a:pt x="6749" y="2803"/>
                </a:cubicBezTo>
                <a:cubicBezTo>
                  <a:pt x="6984" y="2741"/>
                  <a:pt x="7215" y="2644"/>
                  <a:pt x="7422" y="2511"/>
                </a:cubicBezTo>
                <a:cubicBezTo>
                  <a:pt x="7636" y="2374"/>
                  <a:pt x="7873" y="2278"/>
                  <a:pt x="8094" y="2153"/>
                </a:cubicBezTo>
                <a:cubicBezTo>
                  <a:pt x="8322" y="2024"/>
                  <a:pt x="8549" y="1893"/>
                  <a:pt x="8767" y="1749"/>
                </a:cubicBezTo>
                <a:cubicBezTo>
                  <a:pt x="8983" y="1607"/>
                  <a:pt x="9223" y="1509"/>
                  <a:pt x="9440" y="1368"/>
                </a:cubicBezTo>
                <a:cubicBezTo>
                  <a:pt x="9673" y="1216"/>
                  <a:pt x="9872" y="1082"/>
                  <a:pt x="10112" y="942"/>
                </a:cubicBezTo>
                <a:cubicBezTo>
                  <a:pt x="10381" y="785"/>
                  <a:pt x="10640" y="565"/>
                  <a:pt x="10875" y="404"/>
                </a:cubicBezTo>
                <a:lnTo>
                  <a:pt x="11054" y="314"/>
                </a:lnTo>
                <a:lnTo>
                  <a:pt x="11323" y="90"/>
                </a:lnTo>
                <a:lnTo>
                  <a:pt x="11480" y="0"/>
                </a:lnTo>
              </a:path>
            </a:pathLst>
          </a:custGeom>
          <a:noFill/>
          <a:ln w="54720">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1"/>
                </a:solidFill>
                <a:latin typeface="Times New Roman" panose="02020603050405020304" pitchFamily="18" charset="0"/>
                <a:cs typeface="HG Mincho Light J" charset="0"/>
              </a:defRPr>
            </a:lvl1pPr>
            <a:lvl2pPr marL="37931725" indent="-37474525">
              <a:defRPr sz="2400">
                <a:solidFill>
                  <a:schemeClr val="bg1"/>
                </a:solidFill>
                <a:latin typeface="Times New Roman" panose="02020603050405020304" pitchFamily="18" charset="0"/>
                <a:cs typeface="HG Mincho Light J" charset="0"/>
              </a:defRPr>
            </a:lvl2pPr>
            <a:lvl3pPr>
              <a:defRPr sz="2400">
                <a:solidFill>
                  <a:schemeClr val="bg1"/>
                </a:solidFill>
                <a:latin typeface="Times New Roman" panose="02020603050405020304" pitchFamily="18" charset="0"/>
                <a:cs typeface="HG Mincho Light J" charset="0"/>
              </a:defRPr>
            </a:lvl3pPr>
            <a:lvl4pPr>
              <a:defRPr sz="2400">
                <a:solidFill>
                  <a:schemeClr val="bg1"/>
                </a:solidFill>
                <a:latin typeface="Times New Roman" panose="02020603050405020304" pitchFamily="18" charset="0"/>
                <a:cs typeface="HG Mincho Light J" charset="0"/>
              </a:defRPr>
            </a:lvl4pPr>
            <a:lvl5pPr>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9pPr>
          </a:lstStyle>
          <a:p>
            <a:endParaRPr lang="en-US" altLang="en-US" sz="1633"/>
          </a:p>
        </p:txBody>
      </p:sp>
      <p:sp>
        <p:nvSpPr>
          <p:cNvPr id="56331" name="Freeform 27"/>
          <p:cNvSpPr>
            <a:spLocks noChangeArrowheads="1"/>
          </p:cNvSpPr>
          <p:nvPr/>
        </p:nvSpPr>
        <p:spPr bwMode="auto">
          <a:xfrm>
            <a:off x="2337480" y="2246401"/>
            <a:ext cx="2773440" cy="966600"/>
          </a:xfrm>
          <a:custGeom>
            <a:avLst/>
            <a:gdLst>
              <a:gd name="T0" fmla="*/ 0 w 11324"/>
              <a:gd name="T1" fmla="*/ 1420453 h 3948"/>
              <a:gd name="T2" fmla="*/ 145082 w 11324"/>
              <a:gd name="T3" fmla="*/ 1178253 h 3948"/>
              <a:gd name="T4" fmla="*/ 338765 w 11324"/>
              <a:gd name="T5" fmla="*/ 952247 h 3948"/>
              <a:gd name="T6" fmla="*/ 589329 w 11324"/>
              <a:gd name="T7" fmla="*/ 839244 h 3948"/>
              <a:gd name="T8" fmla="*/ 831252 w 11324"/>
              <a:gd name="T9" fmla="*/ 807215 h 3948"/>
              <a:gd name="T10" fmla="*/ 1073536 w 11324"/>
              <a:gd name="T11" fmla="*/ 791020 h 3948"/>
              <a:gd name="T12" fmla="*/ 1315819 w 11324"/>
              <a:gd name="T13" fmla="*/ 766908 h 3948"/>
              <a:gd name="T14" fmla="*/ 1557743 w 11324"/>
              <a:gd name="T15" fmla="*/ 750713 h 3948"/>
              <a:gd name="T16" fmla="*/ 1807947 w 11324"/>
              <a:gd name="T17" fmla="*/ 734519 h 3948"/>
              <a:gd name="T18" fmla="*/ 2042310 w 11324"/>
              <a:gd name="T19" fmla="*/ 685935 h 3948"/>
              <a:gd name="T20" fmla="*/ 2284234 w 11324"/>
              <a:gd name="T21" fmla="*/ 629433 h 3948"/>
              <a:gd name="T22" fmla="*/ 2518237 w 11324"/>
              <a:gd name="T23" fmla="*/ 548820 h 3948"/>
              <a:gd name="T24" fmla="*/ 2760521 w 11324"/>
              <a:gd name="T25" fmla="*/ 460289 h 3948"/>
              <a:gd name="T26" fmla="*/ 3019004 w 11324"/>
              <a:gd name="T27" fmla="*/ 355203 h 3948"/>
              <a:gd name="T28" fmla="*/ 3253008 w 11324"/>
              <a:gd name="T29" fmla="*/ 258395 h 3948"/>
              <a:gd name="T30" fmla="*/ 3487011 w 11324"/>
              <a:gd name="T31" fmla="*/ 169504 h 3948"/>
              <a:gd name="T32" fmla="*/ 3737215 w 11324"/>
              <a:gd name="T33" fmla="*/ 88891 h 3948"/>
              <a:gd name="T34" fmla="*/ 3979499 w 11324"/>
              <a:gd name="T35" fmla="*/ 16195 h 3948"/>
              <a:gd name="T36" fmla="*/ 4060140 w 11324"/>
              <a:gd name="T37" fmla="*/ 0 h 3948"/>
              <a:gd name="T38" fmla="*/ 4076340 w 11324"/>
              <a:gd name="T39" fmla="*/ 0 h 39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324"/>
              <a:gd name="T61" fmla="*/ 0 h 3948"/>
              <a:gd name="T62" fmla="*/ 11324 w 11324"/>
              <a:gd name="T63" fmla="*/ 3948 h 394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324" h="3948">
                <a:moveTo>
                  <a:pt x="0" y="3947"/>
                </a:moveTo>
                <a:cubicBezTo>
                  <a:pt x="258" y="3799"/>
                  <a:pt x="197" y="3443"/>
                  <a:pt x="403" y="3274"/>
                </a:cubicBezTo>
                <a:cubicBezTo>
                  <a:pt x="628" y="3090"/>
                  <a:pt x="637" y="2789"/>
                  <a:pt x="941" y="2646"/>
                </a:cubicBezTo>
                <a:cubicBezTo>
                  <a:pt x="1184" y="2532"/>
                  <a:pt x="1390" y="2413"/>
                  <a:pt x="1637" y="2332"/>
                </a:cubicBezTo>
                <a:cubicBezTo>
                  <a:pt x="1856" y="2260"/>
                  <a:pt x="2085" y="2216"/>
                  <a:pt x="2309" y="2243"/>
                </a:cubicBezTo>
                <a:cubicBezTo>
                  <a:pt x="2542" y="2271"/>
                  <a:pt x="2748" y="2166"/>
                  <a:pt x="2982" y="2198"/>
                </a:cubicBezTo>
                <a:cubicBezTo>
                  <a:pt x="3206" y="2229"/>
                  <a:pt x="3431" y="2161"/>
                  <a:pt x="3655" y="2131"/>
                </a:cubicBezTo>
                <a:cubicBezTo>
                  <a:pt x="3879" y="2101"/>
                  <a:pt x="4103" y="2111"/>
                  <a:pt x="4327" y="2086"/>
                </a:cubicBezTo>
                <a:cubicBezTo>
                  <a:pt x="4529" y="2063"/>
                  <a:pt x="4799" y="2081"/>
                  <a:pt x="5022" y="2041"/>
                </a:cubicBezTo>
                <a:cubicBezTo>
                  <a:pt x="5269" y="1996"/>
                  <a:pt x="5460" y="1978"/>
                  <a:pt x="5673" y="1906"/>
                </a:cubicBezTo>
                <a:cubicBezTo>
                  <a:pt x="5902" y="1829"/>
                  <a:pt x="6122" y="1828"/>
                  <a:pt x="6345" y="1749"/>
                </a:cubicBezTo>
                <a:cubicBezTo>
                  <a:pt x="6562" y="1672"/>
                  <a:pt x="6779" y="1623"/>
                  <a:pt x="6995" y="1525"/>
                </a:cubicBezTo>
                <a:cubicBezTo>
                  <a:pt x="7242" y="1413"/>
                  <a:pt x="7442" y="1361"/>
                  <a:pt x="7668" y="1279"/>
                </a:cubicBezTo>
                <a:cubicBezTo>
                  <a:pt x="7894" y="1197"/>
                  <a:pt x="8156" y="1059"/>
                  <a:pt x="8386" y="987"/>
                </a:cubicBezTo>
                <a:cubicBezTo>
                  <a:pt x="8640" y="908"/>
                  <a:pt x="8778" y="787"/>
                  <a:pt x="9036" y="718"/>
                </a:cubicBezTo>
                <a:cubicBezTo>
                  <a:pt x="9262" y="658"/>
                  <a:pt x="9463" y="543"/>
                  <a:pt x="9686" y="471"/>
                </a:cubicBezTo>
                <a:cubicBezTo>
                  <a:pt x="9913" y="398"/>
                  <a:pt x="10158" y="330"/>
                  <a:pt x="10381" y="247"/>
                </a:cubicBezTo>
                <a:cubicBezTo>
                  <a:pt x="10604" y="164"/>
                  <a:pt x="10820" y="99"/>
                  <a:pt x="11054" y="45"/>
                </a:cubicBezTo>
                <a:lnTo>
                  <a:pt x="11278" y="0"/>
                </a:lnTo>
                <a:lnTo>
                  <a:pt x="11323" y="0"/>
                </a:lnTo>
              </a:path>
            </a:pathLst>
          </a:custGeom>
          <a:noFill/>
          <a:ln w="5472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1"/>
                </a:solidFill>
                <a:latin typeface="Times New Roman" panose="02020603050405020304" pitchFamily="18" charset="0"/>
                <a:cs typeface="HG Mincho Light J" charset="0"/>
              </a:defRPr>
            </a:lvl1pPr>
            <a:lvl2pPr marL="37931725" indent="-37474525">
              <a:defRPr sz="2400">
                <a:solidFill>
                  <a:schemeClr val="bg1"/>
                </a:solidFill>
                <a:latin typeface="Times New Roman" panose="02020603050405020304" pitchFamily="18" charset="0"/>
                <a:cs typeface="HG Mincho Light J" charset="0"/>
              </a:defRPr>
            </a:lvl2pPr>
            <a:lvl3pPr>
              <a:defRPr sz="2400">
                <a:solidFill>
                  <a:schemeClr val="bg1"/>
                </a:solidFill>
                <a:latin typeface="Times New Roman" panose="02020603050405020304" pitchFamily="18" charset="0"/>
                <a:cs typeface="HG Mincho Light J" charset="0"/>
              </a:defRPr>
            </a:lvl3pPr>
            <a:lvl4pPr>
              <a:defRPr sz="2400">
                <a:solidFill>
                  <a:schemeClr val="bg1"/>
                </a:solidFill>
                <a:latin typeface="Times New Roman" panose="02020603050405020304" pitchFamily="18" charset="0"/>
                <a:cs typeface="HG Mincho Light J" charset="0"/>
              </a:defRPr>
            </a:lvl4pPr>
            <a:lvl5pPr>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9pPr>
          </a:lstStyle>
          <a:p>
            <a:endParaRPr lang="en-US" altLang="en-US" sz="1633"/>
          </a:p>
        </p:txBody>
      </p:sp>
      <p:sp>
        <p:nvSpPr>
          <p:cNvPr id="56332" name="Freeform 28"/>
          <p:cNvSpPr>
            <a:spLocks noChangeArrowheads="1"/>
          </p:cNvSpPr>
          <p:nvPr/>
        </p:nvSpPr>
        <p:spPr bwMode="auto">
          <a:xfrm>
            <a:off x="5110921" y="1681561"/>
            <a:ext cx="1383480" cy="560520"/>
          </a:xfrm>
          <a:custGeom>
            <a:avLst/>
            <a:gdLst>
              <a:gd name="T0" fmla="*/ 0 w 5651"/>
              <a:gd name="T1" fmla="*/ 823552 h 2288"/>
              <a:gd name="T2" fmla="*/ 242188 w 5651"/>
              <a:gd name="T3" fmla="*/ 734607 h 2288"/>
              <a:gd name="T4" fmla="*/ 484016 w 5651"/>
              <a:gd name="T5" fmla="*/ 694275 h 2288"/>
              <a:gd name="T6" fmla="*/ 717568 w 5651"/>
              <a:gd name="T7" fmla="*/ 669789 h 2288"/>
              <a:gd name="T8" fmla="*/ 960116 w 5651"/>
              <a:gd name="T9" fmla="*/ 646022 h 2288"/>
              <a:gd name="T10" fmla="*/ 1194027 w 5651"/>
              <a:gd name="T11" fmla="*/ 629817 h 2288"/>
              <a:gd name="T12" fmla="*/ 1436215 w 5651"/>
              <a:gd name="T13" fmla="*/ 597408 h 2288"/>
              <a:gd name="T14" fmla="*/ 1682361 w 5651"/>
              <a:gd name="T15" fmla="*/ 531150 h 2288"/>
              <a:gd name="T16" fmla="*/ 1920231 w 5651"/>
              <a:gd name="T17" fmla="*/ 355420 h 2288"/>
              <a:gd name="T18" fmla="*/ 2017394 w 5651"/>
              <a:gd name="T19" fmla="*/ 115232 h 2288"/>
              <a:gd name="T20" fmla="*/ 2033228 w 5651"/>
              <a:gd name="T21" fmla="*/ 38531 h 2288"/>
              <a:gd name="T22" fmla="*/ 2033228 w 5651"/>
              <a:gd name="T23" fmla="*/ 0 h 2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651"/>
              <a:gd name="T37" fmla="*/ 0 h 2288"/>
              <a:gd name="T38" fmla="*/ 5651 w 5651"/>
              <a:gd name="T39" fmla="*/ 2288 h 22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651" h="2288">
                <a:moveTo>
                  <a:pt x="0" y="2287"/>
                </a:moveTo>
                <a:cubicBezTo>
                  <a:pt x="247" y="2130"/>
                  <a:pt x="427" y="2101"/>
                  <a:pt x="673" y="2040"/>
                </a:cubicBezTo>
                <a:cubicBezTo>
                  <a:pt x="899" y="1982"/>
                  <a:pt x="1115" y="1970"/>
                  <a:pt x="1345" y="1928"/>
                </a:cubicBezTo>
                <a:cubicBezTo>
                  <a:pt x="1592" y="1883"/>
                  <a:pt x="1771" y="1907"/>
                  <a:pt x="1994" y="1860"/>
                </a:cubicBezTo>
                <a:cubicBezTo>
                  <a:pt x="2209" y="1815"/>
                  <a:pt x="2447" y="1794"/>
                  <a:pt x="2668" y="1794"/>
                </a:cubicBezTo>
                <a:cubicBezTo>
                  <a:pt x="2937" y="1794"/>
                  <a:pt x="3095" y="1766"/>
                  <a:pt x="3318" y="1749"/>
                </a:cubicBezTo>
                <a:cubicBezTo>
                  <a:pt x="3555" y="1731"/>
                  <a:pt x="3745" y="1708"/>
                  <a:pt x="3991" y="1659"/>
                </a:cubicBezTo>
                <a:cubicBezTo>
                  <a:pt x="4215" y="1614"/>
                  <a:pt x="4473" y="1629"/>
                  <a:pt x="4675" y="1475"/>
                </a:cubicBezTo>
                <a:cubicBezTo>
                  <a:pt x="4887" y="1312"/>
                  <a:pt x="5193" y="1219"/>
                  <a:pt x="5336" y="987"/>
                </a:cubicBezTo>
                <a:cubicBezTo>
                  <a:pt x="5460" y="785"/>
                  <a:pt x="5562" y="557"/>
                  <a:pt x="5606" y="320"/>
                </a:cubicBezTo>
                <a:lnTo>
                  <a:pt x="5650" y="107"/>
                </a:lnTo>
                <a:lnTo>
                  <a:pt x="5650" y="0"/>
                </a:lnTo>
              </a:path>
            </a:pathLst>
          </a:custGeom>
          <a:noFill/>
          <a:ln w="3672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1"/>
                </a:solidFill>
                <a:latin typeface="Times New Roman" panose="02020603050405020304" pitchFamily="18" charset="0"/>
                <a:cs typeface="HG Mincho Light J" charset="0"/>
              </a:defRPr>
            </a:lvl1pPr>
            <a:lvl2pPr marL="37931725" indent="-37474525">
              <a:defRPr sz="2400">
                <a:solidFill>
                  <a:schemeClr val="bg1"/>
                </a:solidFill>
                <a:latin typeface="Times New Roman" panose="02020603050405020304" pitchFamily="18" charset="0"/>
                <a:cs typeface="HG Mincho Light J" charset="0"/>
              </a:defRPr>
            </a:lvl2pPr>
            <a:lvl3pPr>
              <a:defRPr sz="2400">
                <a:solidFill>
                  <a:schemeClr val="bg1"/>
                </a:solidFill>
                <a:latin typeface="Times New Roman" panose="02020603050405020304" pitchFamily="18" charset="0"/>
                <a:cs typeface="HG Mincho Light J" charset="0"/>
              </a:defRPr>
            </a:lvl3pPr>
            <a:lvl4pPr>
              <a:defRPr sz="2400">
                <a:solidFill>
                  <a:schemeClr val="bg1"/>
                </a:solidFill>
                <a:latin typeface="Times New Roman" panose="02020603050405020304" pitchFamily="18" charset="0"/>
                <a:cs typeface="HG Mincho Light J" charset="0"/>
              </a:defRPr>
            </a:lvl4pPr>
            <a:lvl5pPr>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9pPr>
          </a:lstStyle>
          <a:p>
            <a:endParaRPr lang="en-US" altLang="en-US" sz="1633"/>
          </a:p>
        </p:txBody>
      </p:sp>
      <p:sp>
        <p:nvSpPr>
          <p:cNvPr id="56333" name="Freeform 29"/>
          <p:cNvSpPr>
            <a:spLocks noChangeArrowheads="1"/>
          </p:cNvSpPr>
          <p:nvPr/>
        </p:nvSpPr>
        <p:spPr bwMode="auto">
          <a:xfrm>
            <a:off x="5113081" y="1682641"/>
            <a:ext cx="1383480" cy="560520"/>
          </a:xfrm>
          <a:custGeom>
            <a:avLst/>
            <a:gdLst>
              <a:gd name="T0" fmla="*/ 0 w 5651"/>
              <a:gd name="T1" fmla="*/ 823553 h 2288"/>
              <a:gd name="T2" fmla="*/ 242188 w 5651"/>
              <a:gd name="T3" fmla="*/ 734608 h 2288"/>
              <a:gd name="T4" fmla="*/ 484016 w 5651"/>
              <a:gd name="T5" fmla="*/ 694276 h 2288"/>
              <a:gd name="T6" fmla="*/ 717568 w 5651"/>
              <a:gd name="T7" fmla="*/ 669789 h 2288"/>
              <a:gd name="T8" fmla="*/ 960116 w 5651"/>
              <a:gd name="T9" fmla="*/ 646023 h 2288"/>
              <a:gd name="T10" fmla="*/ 1194027 w 5651"/>
              <a:gd name="T11" fmla="*/ 629818 h 2288"/>
              <a:gd name="T12" fmla="*/ 1436215 w 5651"/>
              <a:gd name="T13" fmla="*/ 597409 h 2288"/>
              <a:gd name="T14" fmla="*/ 1682361 w 5651"/>
              <a:gd name="T15" fmla="*/ 531150 h 2288"/>
              <a:gd name="T16" fmla="*/ 1920231 w 5651"/>
              <a:gd name="T17" fmla="*/ 355421 h 2288"/>
              <a:gd name="T18" fmla="*/ 2017394 w 5651"/>
              <a:gd name="T19" fmla="*/ 115233 h 2288"/>
              <a:gd name="T20" fmla="*/ 2033228 w 5651"/>
              <a:gd name="T21" fmla="*/ 38531 h 2288"/>
              <a:gd name="T22" fmla="*/ 2033228 w 5651"/>
              <a:gd name="T23" fmla="*/ 0 h 228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651"/>
              <a:gd name="T37" fmla="*/ 0 h 2288"/>
              <a:gd name="T38" fmla="*/ 5651 w 5651"/>
              <a:gd name="T39" fmla="*/ 2288 h 228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651" h="2288">
                <a:moveTo>
                  <a:pt x="0" y="2287"/>
                </a:moveTo>
                <a:cubicBezTo>
                  <a:pt x="247" y="2130"/>
                  <a:pt x="427" y="2101"/>
                  <a:pt x="673" y="2040"/>
                </a:cubicBezTo>
                <a:cubicBezTo>
                  <a:pt x="899" y="1982"/>
                  <a:pt x="1115" y="1970"/>
                  <a:pt x="1345" y="1928"/>
                </a:cubicBezTo>
                <a:cubicBezTo>
                  <a:pt x="1592" y="1883"/>
                  <a:pt x="1771" y="1907"/>
                  <a:pt x="1994" y="1860"/>
                </a:cubicBezTo>
                <a:cubicBezTo>
                  <a:pt x="2209" y="1815"/>
                  <a:pt x="2447" y="1794"/>
                  <a:pt x="2668" y="1794"/>
                </a:cubicBezTo>
                <a:cubicBezTo>
                  <a:pt x="2937" y="1794"/>
                  <a:pt x="3095" y="1766"/>
                  <a:pt x="3318" y="1749"/>
                </a:cubicBezTo>
                <a:cubicBezTo>
                  <a:pt x="3555" y="1731"/>
                  <a:pt x="3745" y="1708"/>
                  <a:pt x="3991" y="1659"/>
                </a:cubicBezTo>
                <a:cubicBezTo>
                  <a:pt x="4215" y="1614"/>
                  <a:pt x="4473" y="1629"/>
                  <a:pt x="4675" y="1475"/>
                </a:cubicBezTo>
                <a:cubicBezTo>
                  <a:pt x="4887" y="1312"/>
                  <a:pt x="5193" y="1219"/>
                  <a:pt x="5336" y="987"/>
                </a:cubicBezTo>
                <a:cubicBezTo>
                  <a:pt x="5460" y="785"/>
                  <a:pt x="5562" y="557"/>
                  <a:pt x="5606" y="320"/>
                </a:cubicBezTo>
                <a:lnTo>
                  <a:pt x="5650" y="107"/>
                </a:lnTo>
                <a:lnTo>
                  <a:pt x="5650" y="0"/>
                </a:lnTo>
              </a:path>
            </a:pathLst>
          </a:custGeom>
          <a:noFill/>
          <a:ln w="54720">
            <a:solidFill>
              <a:srgbClr val="FF00FF"/>
            </a:solidFill>
            <a:prstDash val="sysDashDotDot"/>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bg1"/>
                </a:solidFill>
                <a:latin typeface="Times New Roman" panose="02020603050405020304" pitchFamily="18" charset="0"/>
                <a:cs typeface="HG Mincho Light J" charset="0"/>
              </a:defRPr>
            </a:lvl1pPr>
            <a:lvl2pPr marL="37931725" indent="-37474525">
              <a:defRPr sz="2400">
                <a:solidFill>
                  <a:schemeClr val="bg1"/>
                </a:solidFill>
                <a:latin typeface="Times New Roman" panose="02020603050405020304" pitchFamily="18" charset="0"/>
                <a:cs typeface="HG Mincho Light J" charset="0"/>
              </a:defRPr>
            </a:lvl2pPr>
            <a:lvl3pPr>
              <a:defRPr sz="2400">
                <a:solidFill>
                  <a:schemeClr val="bg1"/>
                </a:solidFill>
                <a:latin typeface="Times New Roman" panose="02020603050405020304" pitchFamily="18" charset="0"/>
                <a:cs typeface="HG Mincho Light J" charset="0"/>
              </a:defRPr>
            </a:lvl3pPr>
            <a:lvl4pPr>
              <a:defRPr sz="2400">
                <a:solidFill>
                  <a:schemeClr val="bg1"/>
                </a:solidFill>
                <a:latin typeface="Times New Roman" panose="02020603050405020304" pitchFamily="18" charset="0"/>
                <a:cs typeface="HG Mincho Light J" charset="0"/>
              </a:defRPr>
            </a:lvl4pPr>
            <a:lvl5pPr>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defRPr sz="2400">
                <a:solidFill>
                  <a:schemeClr val="bg1"/>
                </a:solidFill>
                <a:latin typeface="Times New Roman" panose="02020603050405020304" pitchFamily="18" charset="0"/>
                <a:cs typeface="HG Mincho Light J" charset="0"/>
              </a:defRPr>
            </a:lvl9pPr>
          </a:lstStyle>
          <a:p>
            <a:endParaRPr lang="en-US" altLang="en-US" sz="1633"/>
          </a:p>
        </p:txBody>
      </p:sp>
      <p:sp>
        <p:nvSpPr>
          <p:cNvPr id="56334" name="Text Box 30"/>
          <p:cNvSpPr txBox="1">
            <a:spLocks noChangeArrowheads="1"/>
          </p:cNvSpPr>
          <p:nvPr/>
        </p:nvSpPr>
        <p:spPr bwMode="auto">
          <a:xfrm>
            <a:off x="3056761" y="-574682"/>
            <a:ext cx="2196720" cy="19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1361">
                <a:solidFill>
                  <a:schemeClr val="tx1"/>
                </a:solidFill>
              </a:rPr>
              <a:t>Ionization Regimes</a:t>
            </a:r>
          </a:p>
        </p:txBody>
      </p:sp>
      <p:sp>
        <p:nvSpPr>
          <p:cNvPr id="8" name="Slide Number Placeholder 7"/>
          <p:cNvSpPr>
            <a:spLocks noGrp="1"/>
          </p:cNvSpPr>
          <p:nvPr>
            <p:ph type="sldNum" sz="quarter" idx="12"/>
          </p:nvPr>
        </p:nvSpPr>
        <p:spPr/>
        <p:txBody>
          <a:bodyPr/>
          <a:lstStyle/>
          <a:p>
            <a:fld id="{C80F0E84-EBBF-41D9-A10F-851B8F407383}" type="slidenum">
              <a:rPr lang="en-US" smtClean="0"/>
              <a:t>82</a:t>
            </a:fld>
            <a:endParaRPr lang="en-US"/>
          </a:p>
        </p:txBody>
      </p:sp>
      <p:sp>
        <p:nvSpPr>
          <p:cNvPr id="2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6" name="Footer Placeholder 5"/>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25796406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4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0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8" grpId="0" animBg="1" autoUpdateAnimBg="0"/>
      <p:bldP spid="16409"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83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4" y="324340"/>
            <a:ext cx="8471877" cy="6353908"/>
          </a:xfrm>
          <a:prstGeom prst="rect">
            <a:avLst/>
          </a:prstGeom>
        </p:spPr>
      </p:pic>
      <p:sp>
        <p:nvSpPr>
          <p:cNvPr id="5"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2467294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84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16" y="804986"/>
            <a:ext cx="8831382" cy="6357814"/>
          </a:xfrm>
          <a:prstGeom prst="rect">
            <a:avLst/>
          </a:prstGeom>
        </p:spPr>
      </p:pic>
      <p:sp>
        <p:nvSpPr>
          <p:cNvPr id="5"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Tree>
    <p:extLst>
      <p:ext uri="{BB962C8B-B14F-4D97-AF65-F5344CB8AC3E}">
        <p14:creationId xmlns:p14="http://schemas.microsoft.com/office/powerpoint/2010/main" val="17286262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85</a:t>
            </a:fld>
            <a:endParaRPr lang="en-US"/>
          </a:p>
        </p:txBody>
      </p:sp>
      <p:pic>
        <p:nvPicPr>
          <p:cNvPr id="4" name="Picture 3"/>
          <p:cNvPicPr>
            <a:picLocks noChangeAspect="1"/>
          </p:cNvPicPr>
          <p:nvPr/>
        </p:nvPicPr>
        <p:blipFill>
          <a:blip r:embed="rId2"/>
          <a:stretch>
            <a:fillRect/>
          </a:stretch>
        </p:blipFill>
        <p:spPr>
          <a:xfrm>
            <a:off x="-4930" y="648677"/>
            <a:ext cx="9148930" cy="6209323"/>
          </a:xfrm>
          <a:prstGeom prst="rect">
            <a:avLst/>
          </a:prstGeom>
        </p:spPr>
      </p:pic>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0532200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86</a:t>
            </a:fld>
            <a:endParaRPr lang="en-US"/>
          </a:p>
        </p:txBody>
      </p:sp>
      <p:pic>
        <p:nvPicPr>
          <p:cNvPr id="4" name="Picture 3"/>
          <p:cNvPicPr>
            <a:picLocks noChangeAspect="1"/>
          </p:cNvPicPr>
          <p:nvPr/>
        </p:nvPicPr>
        <p:blipFill>
          <a:blip r:embed="rId2"/>
          <a:stretch>
            <a:fillRect/>
          </a:stretch>
        </p:blipFill>
        <p:spPr>
          <a:xfrm>
            <a:off x="-4199" y="617415"/>
            <a:ext cx="9155573" cy="6041481"/>
          </a:xfrm>
          <a:prstGeom prst="rect">
            <a:avLst/>
          </a:prstGeom>
        </p:spPr>
      </p:pic>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1199117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87</a:t>
            </a:fld>
            <a:endParaRPr lang="en-US"/>
          </a:p>
        </p:txBody>
      </p:sp>
      <p:pic>
        <p:nvPicPr>
          <p:cNvPr id="4" name="Picture 3"/>
          <p:cNvPicPr>
            <a:picLocks noChangeAspect="1"/>
          </p:cNvPicPr>
          <p:nvPr/>
        </p:nvPicPr>
        <p:blipFill>
          <a:blip r:embed="rId2"/>
          <a:stretch>
            <a:fillRect/>
          </a:stretch>
        </p:blipFill>
        <p:spPr>
          <a:xfrm>
            <a:off x="0" y="672122"/>
            <a:ext cx="9143999" cy="6185877"/>
          </a:xfrm>
          <a:prstGeom prst="rect">
            <a:avLst/>
          </a:prstGeom>
        </p:spPr>
      </p:pic>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395635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08881" y="1683896"/>
            <a:ext cx="3417888" cy="4995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Text Box 2"/>
          <p:cNvSpPr txBox="1">
            <a:spLocks noChangeArrowheads="1"/>
          </p:cNvSpPr>
          <p:nvPr/>
        </p:nvSpPr>
        <p:spPr bwMode="auto">
          <a:xfrm>
            <a:off x="1308243" y="2262601"/>
            <a:ext cx="676467"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Lst>
              <a:defRPr sz="2400">
                <a:solidFill>
                  <a:schemeClr val="bg1"/>
                </a:solidFill>
                <a:latin typeface="Times New Roman" panose="02020603050405020304" pitchFamily="18" charset="0"/>
                <a:cs typeface="HG Mincho Light J" charset="0"/>
              </a:defRPr>
            </a:lvl1pPr>
            <a:lvl2pPr marL="37931725" indent="-37474525">
              <a:tabLst>
                <a:tab pos="723900" algn="l"/>
              </a:tabLst>
              <a:defRPr sz="2400">
                <a:solidFill>
                  <a:schemeClr val="bg1"/>
                </a:solidFill>
                <a:latin typeface="Times New Roman" panose="02020603050405020304" pitchFamily="18" charset="0"/>
                <a:cs typeface="HG Mincho Light J" charset="0"/>
              </a:defRPr>
            </a:lvl2pPr>
            <a:lvl3pPr>
              <a:tabLst>
                <a:tab pos="723900" algn="l"/>
              </a:tabLst>
              <a:defRPr sz="2400">
                <a:solidFill>
                  <a:schemeClr val="bg1"/>
                </a:solidFill>
                <a:latin typeface="Times New Roman" panose="02020603050405020304" pitchFamily="18" charset="0"/>
                <a:cs typeface="HG Mincho Light J" charset="0"/>
              </a:defRPr>
            </a:lvl3pPr>
            <a:lvl4pPr>
              <a:tabLst>
                <a:tab pos="723900" algn="l"/>
              </a:tabLst>
              <a:defRPr sz="2400">
                <a:solidFill>
                  <a:schemeClr val="bg1"/>
                </a:solidFill>
                <a:latin typeface="Times New Roman" panose="02020603050405020304" pitchFamily="18" charset="0"/>
                <a:cs typeface="HG Mincho Light J" charset="0"/>
              </a:defRPr>
            </a:lvl4pPr>
            <a:lvl5pPr>
              <a:tabLst>
                <a:tab pos="7239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1633">
                <a:solidFill>
                  <a:srgbClr val="000000"/>
                </a:solidFill>
              </a:rPr>
              <a:t>t = Lc/</a:t>
            </a:r>
            <a:r>
              <a:rPr lang="en-GB" altLang="en-US" sz="1633">
                <a:solidFill>
                  <a:srgbClr val="000000"/>
                </a:solidFill>
                <a:latin typeface="Symbol" panose="05050102010706020507" pitchFamily="18" charset="2"/>
              </a:rPr>
              <a:t></a:t>
            </a:r>
          </a:p>
        </p:txBody>
      </p:sp>
      <p:sp>
        <p:nvSpPr>
          <p:cNvPr id="35843" name="Text Box 3"/>
          <p:cNvSpPr txBox="1">
            <a:spLocks noChangeArrowheads="1"/>
          </p:cNvSpPr>
          <p:nvPr/>
        </p:nvSpPr>
        <p:spPr bwMode="auto">
          <a:xfrm>
            <a:off x="1915202" y="3252961"/>
            <a:ext cx="1631857" cy="25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102000"/>
              </a:lnSpc>
              <a:buClr>
                <a:srgbClr val="000000"/>
              </a:buClr>
              <a:buSzPct val="45000"/>
              <a:buFont typeface="StarSymbol" charset="0"/>
              <a:buNone/>
            </a:pPr>
            <a:r>
              <a:rPr lang="en-GB" altLang="en-US" sz="1633" dirty="0">
                <a:solidFill>
                  <a:schemeClr val="tx1"/>
                </a:solidFill>
                <a:latin typeface="Symbol" panose="05050102010706020507" pitchFamily="18" charset="2"/>
              </a:rPr>
              <a:t></a:t>
            </a:r>
            <a:r>
              <a:rPr lang="en-GB" altLang="en-US" sz="1633" dirty="0">
                <a:solidFill>
                  <a:schemeClr val="tx1"/>
                </a:solidFill>
              </a:rPr>
              <a:t> = ( 1 </a:t>
            </a:r>
            <a:r>
              <a:rPr lang="en-GB" altLang="en-US" sz="1633" dirty="0">
                <a:solidFill>
                  <a:schemeClr val="tx1"/>
                </a:solidFill>
                <a:latin typeface="Symbol" panose="05050102010706020507" pitchFamily="18" charset="2"/>
              </a:rPr>
              <a:t></a:t>
            </a:r>
            <a:r>
              <a:rPr lang="en-GB" altLang="en-US" sz="1633" dirty="0">
                <a:solidFill>
                  <a:schemeClr val="tx1"/>
                </a:solidFill>
              </a:rPr>
              <a:t> 1/</a:t>
            </a:r>
            <a:r>
              <a:rPr lang="en-GB" altLang="en-US" sz="1633" dirty="0">
                <a:solidFill>
                  <a:schemeClr val="tx1"/>
                </a:solidFill>
                <a:latin typeface="Symbol" panose="05050102010706020507" pitchFamily="18" charset="2"/>
              </a:rPr>
              <a:t></a:t>
            </a:r>
            <a:r>
              <a:rPr lang="en-GB" altLang="en-US" sz="1633" baseline="33000" dirty="0">
                <a:solidFill>
                  <a:schemeClr val="tx1"/>
                </a:solidFill>
              </a:rPr>
              <a:t>2 </a:t>
            </a:r>
            <a:r>
              <a:rPr lang="en-GB" altLang="en-US" sz="1633" dirty="0">
                <a:solidFill>
                  <a:schemeClr val="tx1"/>
                </a:solidFill>
              </a:rPr>
              <a:t>)</a:t>
            </a:r>
            <a:r>
              <a:rPr lang="en-GB" altLang="en-US" sz="1633" baseline="33000" dirty="0">
                <a:solidFill>
                  <a:schemeClr val="tx1"/>
                </a:solidFill>
                <a:latin typeface="Symbol" panose="05050102010706020507" pitchFamily="18" charset="2"/>
              </a:rPr>
              <a:t></a:t>
            </a:r>
            <a:r>
              <a:rPr lang="en-GB" altLang="en-US" sz="1633" baseline="33000" dirty="0">
                <a:solidFill>
                  <a:schemeClr val="tx1"/>
                </a:solidFill>
              </a:rPr>
              <a:t>1/2</a:t>
            </a:r>
          </a:p>
        </p:txBody>
      </p:sp>
      <p:sp>
        <p:nvSpPr>
          <p:cNvPr id="35844" name="Text Box 4"/>
          <p:cNvSpPr txBox="1">
            <a:spLocks noChangeArrowheads="1"/>
          </p:cNvSpPr>
          <p:nvPr/>
        </p:nvSpPr>
        <p:spPr bwMode="auto">
          <a:xfrm>
            <a:off x="2003761" y="2856602"/>
            <a:ext cx="1090042" cy="25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102000"/>
              </a:lnSpc>
              <a:buClr>
                <a:srgbClr val="000000"/>
              </a:buClr>
              <a:buSzPct val="45000"/>
              <a:buFont typeface="StarSymbol" charset="0"/>
              <a:buNone/>
            </a:pPr>
            <a:r>
              <a:rPr lang="en-GB" altLang="en-US" sz="1633">
                <a:solidFill>
                  <a:schemeClr val="tx1"/>
                </a:solidFill>
                <a:latin typeface="Symbol" panose="05050102010706020507" pitchFamily="18" charset="2"/>
              </a:rPr>
              <a:t></a:t>
            </a:r>
            <a:r>
              <a:rPr lang="en-GB" altLang="en-US" sz="1633" baseline="33000">
                <a:solidFill>
                  <a:schemeClr val="tx1"/>
                </a:solidFill>
                <a:latin typeface="Symbol" panose="05050102010706020507" pitchFamily="18" charset="2"/>
              </a:rPr>
              <a:t></a:t>
            </a:r>
            <a:r>
              <a:rPr lang="en-GB" altLang="en-US" sz="1633">
                <a:solidFill>
                  <a:schemeClr val="tx1"/>
                </a:solidFill>
              </a:rPr>
              <a:t> = 1 </a:t>
            </a:r>
            <a:r>
              <a:rPr lang="en-GB" altLang="en-US" sz="1633">
                <a:solidFill>
                  <a:schemeClr val="tx1"/>
                </a:solidFill>
                <a:latin typeface="Symbol" panose="05050102010706020507" pitchFamily="18" charset="2"/>
              </a:rPr>
              <a:t></a:t>
            </a:r>
            <a:r>
              <a:rPr lang="en-GB" altLang="en-US" sz="1633">
                <a:solidFill>
                  <a:schemeClr val="tx1"/>
                </a:solidFill>
              </a:rPr>
              <a:t> 1/</a:t>
            </a:r>
            <a:r>
              <a:rPr lang="en-GB" altLang="en-US" sz="1633">
                <a:solidFill>
                  <a:schemeClr val="tx1"/>
                </a:solidFill>
                <a:latin typeface="Symbol" panose="05050102010706020507" pitchFamily="18" charset="2"/>
              </a:rPr>
              <a:t></a:t>
            </a:r>
            <a:r>
              <a:rPr lang="en-GB" altLang="en-US" sz="1633" baseline="33000">
                <a:solidFill>
                  <a:schemeClr val="tx1"/>
                </a:solidFill>
              </a:rPr>
              <a:t>2 </a:t>
            </a:r>
          </a:p>
        </p:txBody>
      </p:sp>
      <p:sp>
        <p:nvSpPr>
          <p:cNvPr id="35845" name="Text Box 5"/>
          <p:cNvSpPr txBox="1">
            <a:spLocks noChangeArrowheads="1"/>
          </p:cNvSpPr>
          <p:nvPr/>
        </p:nvSpPr>
        <p:spPr bwMode="auto">
          <a:xfrm>
            <a:off x="2237041" y="3663361"/>
            <a:ext cx="1099660" cy="25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Lst>
              <a:defRPr sz="2400">
                <a:solidFill>
                  <a:schemeClr val="bg1"/>
                </a:solidFill>
                <a:latin typeface="Times New Roman" panose="02020603050405020304" pitchFamily="18" charset="0"/>
                <a:cs typeface="HG Mincho Light J" charset="0"/>
              </a:defRPr>
            </a:lvl2pPr>
            <a:lvl3pPr>
              <a:tabLst>
                <a:tab pos="723900" algn="l"/>
                <a:tab pos="1447800" algn="l"/>
              </a:tabLst>
              <a:defRPr sz="2400">
                <a:solidFill>
                  <a:schemeClr val="bg1"/>
                </a:solidFill>
                <a:latin typeface="Times New Roman" panose="02020603050405020304" pitchFamily="18" charset="0"/>
                <a:cs typeface="HG Mincho Light J" charset="0"/>
              </a:defRPr>
            </a:lvl3pPr>
            <a:lvl4pPr>
              <a:tabLst>
                <a:tab pos="723900" algn="l"/>
                <a:tab pos="1447800" algn="l"/>
              </a:tabLst>
              <a:defRPr sz="2400">
                <a:solidFill>
                  <a:schemeClr val="bg1"/>
                </a:solidFill>
                <a:latin typeface="Times New Roman" panose="02020603050405020304" pitchFamily="18" charset="0"/>
                <a:cs typeface="HG Mincho Light J" charset="0"/>
              </a:defRPr>
            </a:lvl4pPr>
            <a:lvl5pPr>
              <a:tabLst>
                <a:tab pos="723900" algn="l"/>
                <a:tab pos="1447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Lst>
              <a:defRPr sz="2400">
                <a:solidFill>
                  <a:schemeClr val="bg1"/>
                </a:solidFill>
                <a:latin typeface="Times New Roman" panose="02020603050405020304" pitchFamily="18" charset="0"/>
                <a:cs typeface="HG Mincho Light J" charset="0"/>
              </a:defRPr>
            </a:lvl9pPr>
          </a:lstStyle>
          <a:p>
            <a:pPr eaLnBrk="1">
              <a:lnSpc>
                <a:spcPct val="102000"/>
              </a:lnSpc>
              <a:buClr>
                <a:srgbClr val="000000"/>
              </a:buClr>
              <a:buSzPct val="45000"/>
              <a:buFont typeface="StarSymbol" charset="0"/>
              <a:buNone/>
            </a:pPr>
            <a:r>
              <a:rPr lang="en-GB" altLang="en-US" sz="1633">
                <a:solidFill>
                  <a:schemeClr val="tx1"/>
                </a:solidFill>
                <a:latin typeface="StarSymbol" charset="0"/>
              </a:rPr>
              <a:t>≃</a:t>
            </a:r>
            <a:r>
              <a:rPr lang="en-GB" altLang="en-US" sz="1633">
                <a:solidFill>
                  <a:schemeClr val="tx1"/>
                </a:solidFill>
              </a:rPr>
              <a:t> 1 </a:t>
            </a:r>
            <a:r>
              <a:rPr lang="en-GB" altLang="en-US" sz="1633">
                <a:solidFill>
                  <a:schemeClr val="tx1"/>
                </a:solidFill>
                <a:latin typeface="Symbol" panose="05050102010706020507" pitchFamily="18" charset="2"/>
              </a:rPr>
              <a:t></a:t>
            </a:r>
            <a:r>
              <a:rPr lang="en-GB" altLang="en-US" sz="1633">
                <a:solidFill>
                  <a:schemeClr val="tx1"/>
                </a:solidFill>
              </a:rPr>
              <a:t> 1/(2</a:t>
            </a:r>
            <a:r>
              <a:rPr lang="en-GB" altLang="en-US" sz="1633">
                <a:solidFill>
                  <a:schemeClr val="tx1"/>
                </a:solidFill>
                <a:latin typeface="Symbol" panose="05050102010706020507" pitchFamily="18" charset="2"/>
              </a:rPr>
              <a:t></a:t>
            </a:r>
            <a:r>
              <a:rPr lang="en-GB" altLang="en-US" sz="1633" baseline="33000">
                <a:solidFill>
                  <a:schemeClr val="tx1"/>
                </a:solidFill>
              </a:rPr>
              <a:t>2</a:t>
            </a:r>
            <a:r>
              <a:rPr lang="en-GB" altLang="en-US" sz="1633">
                <a:solidFill>
                  <a:schemeClr val="tx1"/>
                </a:solidFill>
              </a:rPr>
              <a:t>)</a:t>
            </a:r>
          </a:p>
        </p:txBody>
      </p:sp>
      <p:sp>
        <p:nvSpPr>
          <p:cNvPr id="35846" name="Text Box 6"/>
          <p:cNvSpPr txBox="1">
            <a:spLocks noChangeArrowheads="1"/>
          </p:cNvSpPr>
          <p:nvPr/>
        </p:nvSpPr>
        <p:spPr bwMode="auto">
          <a:xfrm>
            <a:off x="1552322" y="4639681"/>
            <a:ext cx="2079095" cy="256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9pPr>
          </a:lstStyle>
          <a:p>
            <a:pPr eaLnBrk="1">
              <a:lnSpc>
                <a:spcPct val="102000"/>
              </a:lnSpc>
              <a:buClr>
                <a:srgbClr val="000000"/>
              </a:buClr>
              <a:buSzPct val="45000"/>
              <a:buFont typeface="StarSymbol" charset="0"/>
              <a:buNone/>
            </a:pPr>
            <a:r>
              <a:rPr lang="en-GB" altLang="en-US" sz="1633">
                <a:solidFill>
                  <a:srgbClr val="800000"/>
                </a:solidFill>
                <a:latin typeface="Symbol" panose="05050102010706020507" pitchFamily="18" charset="2"/>
              </a:rPr>
              <a:t></a:t>
            </a:r>
            <a:r>
              <a:rPr lang="en-GB" altLang="en-US" sz="1633">
                <a:solidFill>
                  <a:srgbClr val="800000"/>
                </a:solidFill>
              </a:rPr>
              <a:t>t </a:t>
            </a:r>
            <a:r>
              <a:rPr lang="en-GB" altLang="en-US" sz="1633">
                <a:solidFill>
                  <a:srgbClr val="800000"/>
                </a:solidFill>
                <a:latin typeface="StarSymbol" charset="0"/>
              </a:rPr>
              <a:t>≃</a:t>
            </a:r>
            <a:r>
              <a:rPr lang="en-GB" altLang="en-US" sz="1633">
                <a:solidFill>
                  <a:srgbClr val="800000"/>
                </a:solidFill>
              </a:rPr>
              <a:t> Lc/2  (1/</a:t>
            </a:r>
            <a:r>
              <a:rPr lang="en-GB" altLang="en-US" sz="1633">
                <a:solidFill>
                  <a:srgbClr val="800000"/>
                </a:solidFill>
                <a:latin typeface="Symbol" panose="05050102010706020507" pitchFamily="18" charset="2"/>
              </a:rPr>
              <a:t></a:t>
            </a:r>
            <a:r>
              <a:rPr lang="en-GB" altLang="en-US" sz="1633" baseline="-33000">
                <a:solidFill>
                  <a:srgbClr val="800000"/>
                </a:solidFill>
                <a:latin typeface="Symbol" panose="05050102010706020507" pitchFamily="18" charset="2"/>
              </a:rPr>
              <a:t></a:t>
            </a:r>
            <a:r>
              <a:rPr lang="en-GB" altLang="en-US" sz="1633" baseline="33000">
                <a:solidFill>
                  <a:srgbClr val="800000"/>
                </a:solidFill>
              </a:rPr>
              <a:t>2</a:t>
            </a:r>
            <a:r>
              <a:rPr lang="en-GB" altLang="en-US" sz="1633">
                <a:solidFill>
                  <a:srgbClr val="800000"/>
                </a:solidFill>
                <a:latin typeface="Symbol" panose="05050102010706020507" pitchFamily="18" charset="2"/>
              </a:rPr>
              <a:t></a:t>
            </a:r>
            <a:r>
              <a:rPr lang="en-GB" altLang="en-US" sz="1633" baseline="-33000">
                <a:solidFill>
                  <a:srgbClr val="800000"/>
                </a:solidFill>
                <a:latin typeface="Symbol" panose="05050102010706020507" pitchFamily="18" charset="2"/>
              </a:rPr>
              <a:t></a:t>
            </a:r>
            <a:r>
              <a:rPr lang="en-GB" altLang="en-US" sz="1633" baseline="33000">
                <a:solidFill>
                  <a:srgbClr val="800000"/>
                </a:solidFill>
                <a:latin typeface="Symbol" panose="05050102010706020507" pitchFamily="18" charset="2"/>
              </a:rPr>
              <a:t></a:t>
            </a:r>
            <a:r>
              <a:rPr lang="en-GB" altLang="en-US" sz="1633">
                <a:solidFill>
                  <a:srgbClr val="800000"/>
                </a:solidFill>
              </a:rPr>
              <a:t>)</a:t>
            </a:r>
          </a:p>
        </p:txBody>
      </p:sp>
      <p:sp>
        <p:nvSpPr>
          <p:cNvPr id="95242" name="Text Box 9"/>
          <p:cNvSpPr txBox="1">
            <a:spLocks noChangeArrowheads="1"/>
          </p:cNvSpPr>
          <p:nvPr/>
        </p:nvSpPr>
        <p:spPr bwMode="auto">
          <a:xfrm>
            <a:off x="1" y="657970"/>
            <a:ext cx="9144000" cy="350865"/>
          </a:xfrm>
          <a:prstGeom prst="rect">
            <a:avLst/>
          </a:prstGeom>
          <a:solidFill>
            <a:schemeClr val="accent4">
              <a:lumMod val="40000"/>
              <a:lumOff val="60000"/>
            </a:schemeClr>
          </a:solidFill>
          <a:ln>
            <a:noFill/>
          </a:ln>
          <a:extLst/>
        </p:spPr>
        <p:txBody>
          <a:bodyPr wrap="square" lIns="0" tIns="0" rIns="0" bIns="0">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b="1" i="1" dirty="0">
                <a:solidFill>
                  <a:schemeClr val="tx1"/>
                </a:solidFill>
                <a:latin typeface="Arial" panose="020B0604020202020204" pitchFamily="34" charset="0"/>
                <a:cs typeface="Arial" panose="020B0604020202020204" pitchFamily="34" charset="0"/>
              </a:rPr>
              <a:t>Time Of Flight (TOF):  An Application of Prompt Timing</a:t>
            </a:r>
          </a:p>
        </p:txBody>
      </p:sp>
      <p:sp>
        <p:nvSpPr>
          <p:cNvPr id="35850" name="Text Box 10"/>
          <p:cNvSpPr txBox="1">
            <a:spLocks noChangeArrowheads="1"/>
          </p:cNvSpPr>
          <p:nvPr/>
        </p:nvSpPr>
        <p:spPr bwMode="auto">
          <a:xfrm>
            <a:off x="6114924" y="1077177"/>
            <a:ext cx="2685200" cy="584775"/>
          </a:xfrm>
          <a:prstGeom prst="rect">
            <a:avLst/>
          </a:prstGeom>
          <a:solidFill>
            <a:schemeClr val="accent5">
              <a:lumMod val="20000"/>
              <a:lumOff val="80000"/>
            </a:schemeClr>
          </a:solidFill>
          <a:ln>
            <a:noFill/>
          </a:ln>
          <a:extLst/>
        </p:spPr>
        <p:txBody>
          <a:bodyPr wrap="square" lIns="0" tIns="0" rIns="0" bIns="0">
            <a:spAutoFit/>
          </a:bodyPr>
          <a:lstStyle>
            <a:lvl1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 pos="43434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2000" dirty="0">
                <a:solidFill>
                  <a:schemeClr val="tx1"/>
                </a:solidFill>
                <a:latin typeface="Arial" panose="020B0604020202020204" pitchFamily="34" charset="0"/>
                <a:cs typeface="Arial" panose="020B0604020202020204" pitchFamily="34" charset="0"/>
              </a:rPr>
              <a:t>U</a:t>
            </a:r>
            <a:r>
              <a:rPr lang="en-GB" altLang="en-US" sz="2000" dirty="0" smtClean="0">
                <a:solidFill>
                  <a:schemeClr val="tx1"/>
                </a:solidFill>
                <a:latin typeface="Arial" panose="020B0604020202020204" pitchFamily="34" charset="0"/>
                <a:cs typeface="Arial" panose="020B0604020202020204" pitchFamily="34" charset="0"/>
              </a:rPr>
              <a:t>sed </a:t>
            </a:r>
            <a:r>
              <a:rPr lang="en-GB" altLang="en-US" sz="2000" dirty="0">
                <a:solidFill>
                  <a:schemeClr val="tx1"/>
                </a:solidFill>
                <a:latin typeface="Arial" panose="020B0604020202020204" pitchFamily="34" charset="0"/>
                <a:cs typeface="Arial" panose="020B0604020202020204" pitchFamily="34" charset="0"/>
              </a:rPr>
              <a:t>to discriminate particle masses</a:t>
            </a:r>
            <a:r>
              <a:rPr lang="en-GB" altLang="en-US" sz="1633" dirty="0"/>
              <a:t>)</a:t>
            </a:r>
          </a:p>
        </p:txBody>
      </p:sp>
      <p:grpSp>
        <p:nvGrpSpPr>
          <p:cNvPr id="2" name="Group 11"/>
          <p:cNvGrpSpPr>
            <a:grpSpLocks/>
          </p:cNvGrpSpPr>
          <p:nvPr/>
        </p:nvGrpSpPr>
        <p:grpSpPr bwMode="auto">
          <a:xfrm>
            <a:off x="2207881" y="2259363"/>
            <a:ext cx="2371680" cy="255960"/>
            <a:chOff x="986" y="1298"/>
            <a:chExt cx="2196" cy="237"/>
          </a:xfrm>
        </p:grpSpPr>
        <p:sp>
          <p:nvSpPr>
            <p:cNvPr id="95268" name="Text Box 12"/>
            <p:cNvSpPr txBox="1">
              <a:spLocks noChangeArrowheads="1"/>
            </p:cNvSpPr>
            <p:nvPr/>
          </p:nvSpPr>
          <p:spPr bwMode="auto">
            <a:xfrm>
              <a:off x="1569" y="1298"/>
              <a:ext cx="1613"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tabLst>
                  <a:tab pos="723900" algn="l"/>
                  <a:tab pos="1447800" algn="l"/>
                  <a:tab pos="21717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Lst>
                <a:defRPr sz="2400">
                  <a:solidFill>
                    <a:schemeClr val="bg1"/>
                  </a:solidFill>
                  <a:latin typeface="Times New Roman" panose="02020603050405020304" pitchFamily="18" charset="0"/>
                  <a:cs typeface="HG Mincho Light J" charset="0"/>
                </a:defRPr>
              </a:lvl9pPr>
            </a:lstStyle>
            <a:p>
              <a:pPr eaLnBrk="1">
                <a:lnSpc>
                  <a:spcPct val="102000"/>
                </a:lnSpc>
                <a:buClr>
                  <a:srgbClr val="000000"/>
                </a:buClr>
                <a:buSzPct val="45000"/>
                <a:buFont typeface="StarSymbol" charset="0"/>
                <a:buNone/>
              </a:pPr>
              <a:r>
                <a:rPr lang="en-GB" altLang="en-US" sz="1633">
                  <a:solidFill>
                    <a:srgbClr val="800000"/>
                  </a:solidFill>
                  <a:latin typeface="Symbol" panose="05050102010706020507" pitchFamily="18" charset="2"/>
                </a:rPr>
                <a:t></a:t>
              </a:r>
              <a:r>
                <a:rPr lang="en-GB" altLang="en-US" sz="1633">
                  <a:solidFill>
                    <a:srgbClr val="800000"/>
                  </a:solidFill>
                </a:rPr>
                <a:t>t = Lc (1/</a:t>
              </a:r>
              <a:r>
                <a:rPr lang="en-GB" altLang="en-US" sz="1633">
                  <a:solidFill>
                    <a:srgbClr val="800000"/>
                  </a:solidFill>
                  <a:latin typeface="Symbol" panose="05050102010706020507" pitchFamily="18" charset="2"/>
                </a:rPr>
                <a:t></a:t>
              </a:r>
              <a:r>
                <a:rPr lang="en-GB" altLang="en-US" sz="1633" baseline="-33000">
                  <a:solidFill>
                    <a:srgbClr val="800000"/>
                  </a:solidFill>
                  <a:latin typeface="Symbol" panose="05050102010706020507" pitchFamily="18" charset="2"/>
                </a:rPr>
                <a:t></a:t>
              </a:r>
              <a:r>
                <a:rPr lang="en-GB" altLang="en-US" sz="1633">
                  <a:solidFill>
                    <a:srgbClr val="800000"/>
                  </a:solidFill>
                  <a:latin typeface="Symbol" panose="05050102010706020507" pitchFamily="18" charset="2"/>
                </a:rPr>
                <a:t></a:t>
              </a:r>
              <a:r>
                <a:rPr lang="en-GB" altLang="en-US" sz="1633" baseline="-33000">
                  <a:solidFill>
                    <a:srgbClr val="800000"/>
                  </a:solidFill>
                  <a:latin typeface="Symbol" panose="05050102010706020507" pitchFamily="18" charset="2"/>
                </a:rPr>
                <a:t></a:t>
              </a:r>
              <a:r>
                <a:rPr lang="en-GB" altLang="en-US" sz="1633">
                  <a:solidFill>
                    <a:srgbClr val="800000"/>
                  </a:solidFill>
                </a:rPr>
                <a:t>)</a:t>
              </a:r>
            </a:p>
          </p:txBody>
        </p:sp>
        <p:sp>
          <p:nvSpPr>
            <p:cNvPr id="95269" name="Line 13"/>
            <p:cNvSpPr>
              <a:spLocks noChangeShapeType="1"/>
            </p:cNvSpPr>
            <p:nvPr/>
          </p:nvSpPr>
          <p:spPr bwMode="auto">
            <a:xfrm flipV="1">
              <a:off x="986" y="1420"/>
              <a:ext cx="405" cy="4"/>
            </a:xfrm>
            <a:prstGeom prst="line">
              <a:avLst/>
            </a:prstGeom>
            <a:noFill/>
            <a:ln w="5472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sz="1225"/>
            </a:p>
          </p:txBody>
        </p:sp>
      </p:grpSp>
      <p:sp>
        <p:nvSpPr>
          <p:cNvPr id="95245" name="Line 14"/>
          <p:cNvSpPr>
            <a:spLocks noChangeShapeType="1"/>
          </p:cNvSpPr>
          <p:nvPr/>
        </p:nvSpPr>
        <p:spPr bwMode="auto">
          <a:xfrm flipV="1">
            <a:off x="10978920" y="2754001"/>
            <a:ext cx="527040" cy="386640"/>
          </a:xfrm>
          <a:prstGeom prst="line">
            <a:avLst/>
          </a:prstGeom>
          <a:noFill/>
          <a:ln w="5472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sz="1225"/>
          </a:p>
        </p:txBody>
      </p:sp>
      <p:sp>
        <p:nvSpPr>
          <p:cNvPr id="35855" name="Line 15"/>
          <p:cNvSpPr>
            <a:spLocks noChangeShapeType="1"/>
          </p:cNvSpPr>
          <p:nvPr/>
        </p:nvSpPr>
        <p:spPr bwMode="auto">
          <a:xfrm flipH="1">
            <a:off x="2044801" y="4030561"/>
            <a:ext cx="408240" cy="416880"/>
          </a:xfrm>
          <a:prstGeom prst="line">
            <a:avLst/>
          </a:prstGeom>
          <a:noFill/>
          <a:ln w="5472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sz="1225"/>
          </a:p>
        </p:txBody>
      </p:sp>
      <p:sp>
        <p:nvSpPr>
          <p:cNvPr id="95248" name="Text Box 36"/>
          <p:cNvSpPr txBox="1">
            <a:spLocks noChangeArrowheads="1"/>
          </p:cNvSpPr>
          <p:nvPr/>
        </p:nvSpPr>
        <p:spPr bwMode="auto">
          <a:xfrm>
            <a:off x="3056761" y="-574682"/>
            <a:ext cx="2196720" cy="19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1361">
                <a:solidFill>
                  <a:schemeClr val="tx1"/>
                </a:solidFill>
              </a:rPr>
              <a:t>Time Of Flight</a:t>
            </a:r>
          </a:p>
        </p:txBody>
      </p:sp>
      <p:sp>
        <p:nvSpPr>
          <p:cNvPr id="5" name="Slide Number Placeholder 4"/>
          <p:cNvSpPr>
            <a:spLocks noGrp="1"/>
          </p:cNvSpPr>
          <p:nvPr>
            <p:ph type="sldNum" sz="quarter" idx="12"/>
          </p:nvPr>
        </p:nvSpPr>
        <p:spPr/>
        <p:txBody>
          <a:bodyPr/>
          <a:lstStyle/>
          <a:p>
            <a:fld id="{C80F0E84-EBBF-41D9-A10F-851B8F407383}" type="slidenum">
              <a:rPr lang="en-US" smtClean="0"/>
              <a:t>88</a:t>
            </a:fld>
            <a:endParaRPr lang="en-US"/>
          </a:p>
        </p:txBody>
      </p:sp>
      <p:pic>
        <p:nvPicPr>
          <p:cNvPr id="6" name="Picture 5"/>
          <p:cNvPicPr>
            <a:picLocks noChangeAspect="1"/>
          </p:cNvPicPr>
          <p:nvPr/>
        </p:nvPicPr>
        <p:blipFill>
          <a:blip r:embed="rId4"/>
          <a:stretch>
            <a:fillRect/>
          </a:stretch>
        </p:blipFill>
        <p:spPr>
          <a:xfrm>
            <a:off x="108574" y="1683896"/>
            <a:ext cx="5467256" cy="4031104"/>
          </a:xfrm>
          <a:prstGeom prst="rect">
            <a:avLst/>
          </a:prstGeom>
        </p:spPr>
      </p:pic>
      <p:sp>
        <p:nvSpPr>
          <p:cNvPr id="20"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3" name="Footer Placeholder 2"/>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293709328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0"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058" y="648678"/>
            <a:ext cx="9189058" cy="484554"/>
          </a:xfrm>
          <a:solidFill>
            <a:schemeClr val="accent4">
              <a:lumMod val="40000"/>
              <a:lumOff val="60000"/>
            </a:schemeClr>
          </a:solidFill>
        </p:spPr>
        <p:txBody>
          <a:bodyPr>
            <a:noAutofit/>
          </a:bodyPr>
          <a:lstStyle/>
          <a:p>
            <a:r>
              <a:rPr lang="en-US" sz="2400" b="1" i="1" dirty="0">
                <a:latin typeface="Arial" panose="020B0604020202020204" pitchFamily="34" charset="0"/>
                <a:cs typeface="Arial" panose="020B0604020202020204" pitchFamily="34" charset="0"/>
              </a:rPr>
              <a:t>Advances </a:t>
            </a:r>
            <a:r>
              <a:rPr lang="en-US" sz="2400" b="1" i="1" dirty="0" smtClean="0">
                <a:latin typeface="Arial" panose="020B0604020202020204" pitchFamily="34" charset="0"/>
                <a:cs typeface="Arial" panose="020B0604020202020204" pitchFamily="34" charset="0"/>
              </a:rPr>
              <a:t>in Computing Great </a:t>
            </a:r>
            <a:r>
              <a:rPr lang="en-US" sz="2400" b="1" i="1" dirty="0">
                <a:latin typeface="Arial" panose="020B0604020202020204" pitchFamily="34" charset="0"/>
                <a:cs typeface="Arial" panose="020B0604020202020204" pitchFamily="34" charset="0"/>
              </a:rPr>
              <a:t>Discoveries in Physics</a:t>
            </a:r>
          </a:p>
        </p:txBody>
      </p:sp>
      <p:sp>
        <p:nvSpPr>
          <p:cNvPr id="11" name="AutoShape 4" descr="California State University, Los Angeles"/>
          <p:cNvSpPr>
            <a:spLocks noChangeAspect="1" noChangeArrowheads="1"/>
          </p:cNvSpPr>
          <p:nvPr/>
        </p:nvSpPr>
        <p:spPr bwMode="auto">
          <a:xfrm>
            <a:off x="108877" y="851327"/>
            <a:ext cx="392117" cy="1331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23666" y="5317054"/>
            <a:ext cx="1649286" cy="4656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1226" y="1472245"/>
            <a:ext cx="8798990" cy="5181803"/>
          </a:xfrm>
          <a:prstGeom prst="rect">
            <a:avLst/>
          </a:prstGeom>
        </p:spPr>
      </p:pic>
      <p:sp>
        <p:nvSpPr>
          <p:cNvPr id="7"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89</a:t>
            </a:fld>
            <a:endParaRPr lang="en-US"/>
          </a:p>
        </p:txBody>
      </p:sp>
    </p:spTree>
    <p:extLst>
      <p:ext uri="{BB962C8B-B14F-4D97-AF65-F5344CB8AC3E}">
        <p14:creationId xmlns:p14="http://schemas.microsoft.com/office/powerpoint/2010/main" val="1288436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Text Box 1027"/>
          <p:cNvSpPr txBox="1">
            <a:spLocks noChangeArrowheads="1"/>
          </p:cNvSpPr>
          <p:nvPr/>
        </p:nvSpPr>
        <p:spPr bwMode="auto">
          <a:xfrm>
            <a:off x="457200" y="1314198"/>
            <a:ext cx="5562600"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Comic Sans MS" panose="030F0702030302020204" pitchFamily="66" charset="0"/>
              </a:defRPr>
            </a:lvl1pPr>
            <a:lvl2pPr>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a:buFontTx/>
              <a:buChar char="•"/>
            </a:pPr>
            <a:r>
              <a:rPr lang="en-US" altLang="en-US" dirty="0"/>
              <a:t> </a:t>
            </a:r>
            <a:r>
              <a:rPr lang="en-US" altLang="en-US" sz="2200" dirty="0">
                <a:latin typeface="Arial" panose="020B0604020202020204" pitchFamily="34" charset="0"/>
                <a:cs typeface="Arial" panose="020B0604020202020204" pitchFamily="34" charset="0"/>
              </a:rPr>
              <a:t>Many short-lived (~10</a:t>
            </a:r>
            <a:r>
              <a:rPr lang="en-US" altLang="en-US" sz="2200" baseline="30000" dirty="0">
                <a:latin typeface="Arial" panose="020B0604020202020204" pitchFamily="34" charset="0"/>
                <a:cs typeface="Arial" panose="020B0604020202020204" pitchFamily="34" charset="0"/>
              </a:rPr>
              <a:t>-23</a:t>
            </a:r>
            <a:r>
              <a:rPr lang="en-US" altLang="en-US" sz="2200" dirty="0">
                <a:latin typeface="Arial" panose="020B0604020202020204" pitchFamily="34" charset="0"/>
                <a:cs typeface="Arial" panose="020B0604020202020204" pitchFamily="34" charset="0"/>
              </a:rPr>
              <a:t> sec) particles were discovered in the 1960s</a:t>
            </a:r>
          </a:p>
          <a:p>
            <a:pPr>
              <a:buFontTx/>
              <a:buChar char="•"/>
            </a:pPr>
            <a:endParaRPr lang="en-US" altLang="en-US" sz="2200" dirty="0">
              <a:latin typeface="Arial" panose="020B0604020202020204" pitchFamily="34" charset="0"/>
              <a:cs typeface="Arial" panose="020B0604020202020204" pitchFamily="34" charset="0"/>
            </a:endParaRPr>
          </a:p>
          <a:p>
            <a:pPr>
              <a:buFontTx/>
              <a:buChar char="•"/>
            </a:pPr>
            <a:r>
              <a:rPr lang="en-US" altLang="en-US" sz="2200" dirty="0">
                <a:latin typeface="Arial" panose="020B0604020202020204" pitchFamily="34" charset="0"/>
                <a:cs typeface="Arial" panose="020B0604020202020204" pitchFamily="34" charset="0"/>
              </a:rPr>
              <a:t> And important differences:</a:t>
            </a:r>
          </a:p>
          <a:p>
            <a:pPr lvl="1">
              <a:buFontTx/>
              <a:buChar char="•"/>
            </a:pPr>
            <a:r>
              <a:rPr lang="en-US" altLang="en-US" sz="2200" dirty="0">
                <a:latin typeface="Arial" panose="020B0604020202020204" pitchFamily="34" charset="0"/>
                <a:cs typeface="Arial" panose="020B0604020202020204" pitchFamily="34" charset="0"/>
              </a:rPr>
              <a:t> leptons were point-like</a:t>
            </a:r>
          </a:p>
          <a:p>
            <a:pPr lvl="1">
              <a:buFontTx/>
              <a:buChar char="•"/>
            </a:pPr>
            <a:r>
              <a:rPr lang="en-US" altLang="en-US" sz="2200" dirty="0">
                <a:latin typeface="Arial" panose="020B0604020202020204" pitchFamily="34" charset="0"/>
                <a:cs typeface="Arial" panose="020B0604020202020204" pitchFamily="34" charset="0"/>
              </a:rPr>
              <a:t> hadrons had spatial extent</a:t>
            </a:r>
          </a:p>
        </p:txBody>
      </p:sp>
      <p:graphicFrame>
        <p:nvGraphicFramePr>
          <p:cNvPr id="174084" name="Object 1028"/>
          <p:cNvGraphicFramePr>
            <a:graphicFrameLocks noChangeAspect="1"/>
          </p:cNvGraphicFramePr>
          <p:nvPr>
            <p:extLst>
              <p:ext uri="{D42A27DB-BD31-4B8C-83A1-F6EECF244321}">
                <p14:modId xmlns:p14="http://schemas.microsoft.com/office/powerpoint/2010/main" val="3316803264"/>
              </p:ext>
            </p:extLst>
          </p:nvPr>
        </p:nvGraphicFramePr>
        <p:xfrm>
          <a:off x="132862" y="3708840"/>
          <a:ext cx="4486547" cy="2391268"/>
        </p:xfrm>
        <a:graphic>
          <a:graphicData uri="http://schemas.openxmlformats.org/presentationml/2006/ole">
            <mc:AlternateContent xmlns:mc="http://schemas.openxmlformats.org/markup-compatibility/2006">
              <mc:Choice xmlns:v="urn:schemas-microsoft-com:vml" Requires="v">
                <p:oleObj spid="_x0000_s33199" name="PaperPort Document" r:id="rId4" imgW="3214116" imgH="1714500" progId="Paper.Document">
                  <p:embed/>
                </p:oleObj>
              </mc:Choice>
              <mc:Fallback>
                <p:oleObj name="PaperPort Document" r:id="rId4" imgW="3214116" imgH="1714500" progId="Paper.Document">
                  <p:embed/>
                  <p:pic>
                    <p:nvPicPr>
                      <p:cNvPr id="174084"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862" y="3708840"/>
                        <a:ext cx="4486547" cy="2391268"/>
                      </a:xfrm>
                      <a:prstGeom prst="rect">
                        <a:avLst/>
                      </a:prstGeom>
                      <a:noFill/>
                      <a:ln>
                        <a:noFill/>
                      </a:ln>
                      <a:effectLst/>
                    </p:spPr>
                  </p:pic>
                </p:oleObj>
              </mc:Fallback>
            </mc:AlternateContent>
          </a:graphicData>
        </a:graphic>
      </p:graphicFrame>
      <p:graphicFrame>
        <p:nvGraphicFramePr>
          <p:cNvPr id="174085" name="Object 1029"/>
          <p:cNvGraphicFramePr>
            <a:graphicFrameLocks noChangeAspect="1"/>
          </p:cNvGraphicFramePr>
          <p:nvPr>
            <p:extLst>
              <p:ext uri="{D42A27DB-BD31-4B8C-83A1-F6EECF244321}">
                <p14:modId xmlns:p14="http://schemas.microsoft.com/office/powerpoint/2010/main" val="1241934202"/>
              </p:ext>
            </p:extLst>
          </p:nvPr>
        </p:nvGraphicFramePr>
        <p:xfrm>
          <a:off x="4799624" y="1934743"/>
          <a:ext cx="4197432" cy="3382053"/>
        </p:xfrm>
        <a:graphic>
          <a:graphicData uri="http://schemas.openxmlformats.org/presentationml/2006/ole">
            <mc:AlternateContent xmlns:mc="http://schemas.openxmlformats.org/markup-compatibility/2006">
              <mc:Choice xmlns:v="urn:schemas-microsoft-com:vml" Requires="v">
                <p:oleObj spid="_x0000_s33200" name="PaperPort Document" r:id="rId6" imgW="3012948" imgH="2427732" progId="Paper.Document">
                  <p:embed/>
                </p:oleObj>
              </mc:Choice>
              <mc:Fallback>
                <p:oleObj name="PaperPort Document" r:id="rId6" imgW="3012948" imgH="2427732" progId="Paper.Document">
                  <p:embed/>
                  <p:pic>
                    <p:nvPicPr>
                      <p:cNvPr id="174085" name="Object 10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9624" y="1934743"/>
                        <a:ext cx="4197432" cy="3382053"/>
                      </a:xfrm>
                      <a:prstGeom prst="rect">
                        <a:avLst/>
                      </a:prstGeom>
                      <a:noFill/>
                      <a:ln>
                        <a:noFill/>
                      </a:ln>
                      <a:effectLst/>
                    </p:spPr>
                  </p:pic>
                </p:oleObj>
              </mc:Fallback>
            </mc:AlternateContent>
          </a:graphicData>
        </a:graphic>
      </p:graphicFrame>
      <p:graphicFrame>
        <p:nvGraphicFramePr>
          <p:cNvPr id="174086" name="Object 1030"/>
          <p:cNvGraphicFramePr>
            <a:graphicFrameLocks noChangeAspect="1"/>
          </p:cNvGraphicFramePr>
          <p:nvPr>
            <p:extLst>
              <p:ext uri="{D42A27DB-BD31-4B8C-83A1-F6EECF244321}">
                <p14:modId xmlns:p14="http://schemas.microsoft.com/office/powerpoint/2010/main" val="2189989029"/>
              </p:ext>
            </p:extLst>
          </p:nvPr>
        </p:nvGraphicFramePr>
        <p:xfrm flipV="1">
          <a:off x="4722964" y="5426677"/>
          <a:ext cx="4208534" cy="896850"/>
        </p:xfrm>
        <a:graphic>
          <a:graphicData uri="http://schemas.openxmlformats.org/presentationml/2006/ole">
            <mc:AlternateContent xmlns:mc="http://schemas.openxmlformats.org/markup-compatibility/2006">
              <mc:Choice xmlns:v="urn:schemas-microsoft-com:vml" Requires="v">
                <p:oleObj spid="_x0000_s33201" name="Equation" r:id="rId8" imgW="1460500" imgH="228600" progId="Equation.DSMT4">
                  <p:embed/>
                </p:oleObj>
              </mc:Choice>
              <mc:Fallback>
                <p:oleObj name="Equation" r:id="rId8" imgW="1460500" imgH="228600" progId="Equation.DSMT4">
                  <p:embed/>
                  <p:pic>
                    <p:nvPicPr>
                      <p:cNvPr id="174086" name="Object 10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V="1">
                        <a:off x="4722964" y="5426677"/>
                        <a:ext cx="4208534" cy="896850"/>
                      </a:xfrm>
                      <a:prstGeom prst="rect">
                        <a:avLst/>
                      </a:prstGeom>
                      <a:solidFill>
                        <a:srgbClr val="FFFF00"/>
                      </a:solidFill>
                      <a:ln>
                        <a:noFill/>
                      </a:ln>
                      <a:effectLst/>
                    </p:spPr>
                  </p:pic>
                </p:oleObj>
              </mc:Fallback>
            </mc:AlternateContent>
          </a:graphicData>
        </a:graphic>
      </p:graphicFrame>
      <p:sp>
        <p:nvSpPr>
          <p:cNvPr id="174087" name="Text Box 1031"/>
          <p:cNvSpPr txBox="1">
            <a:spLocks noChangeArrowheads="1"/>
          </p:cNvSpPr>
          <p:nvPr/>
        </p:nvSpPr>
        <p:spPr bwMode="auto">
          <a:xfrm>
            <a:off x="873946" y="5316796"/>
            <a:ext cx="1184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1800" dirty="0"/>
              <a:t>Point-like</a:t>
            </a:r>
            <a:endParaRPr lang="en-US" altLang="en-US" dirty="0"/>
          </a:p>
        </p:txBody>
      </p:sp>
      <p:sp>
        <p:nvSpPr>
          <p:cNvPr id="9" name="Rectangle 2"/>
          <p:cNvSpPr txBox="1">
            <a:spLocks noChangeArrowheads="1"/>
          </p:cNvSpPr>
          <p:nvPr/>
        </p:nvSpPr>
        <p:spPr>
          <a:xfrm>
            <a:off x="0" y="0"/>
            <a:ext cx="9144000" cy="651531"/>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t>Frontiers 1</a:t>
            </a:r>
          </a:p>
        </p:txBody>
      </p:sp>
      <p:sp>
        <p:nvSpPr>
          <p:cNvPr id="10" name="TextBox 9"/>
          <p:cNvSpPr txBox="1"/>
          <p:nvPr/>
        </p:nvSpPr>
        <p:spPr>
          <a:xfrm>
            <a:off x="0" y="651531"/>
            <a:ext cx="9143999" cy="461665"/>
          </a:xfrm>
          <a:prstGeom prst="rect">
            <a:avLst/>
          </a:prstGeom>
          <a:solidFill>
            <a:schemeClr val="accent4">
              <a:lumMod val="40000"/>
              <a:lumOff val="60000"/>
            </a:schemeClr>
          </a:solidFill>
        </p:spPr>
        <p:txBody>
          <a:bodyPr wrap="square" rtlCol="0">
            <a:spAutoFit/>
          </a:bodyPr>
          <a:lstStyle/>
          <a:p>
            <a:pPr algn="ctr"/>
            <a:r>
              <a:rPr lang="en-US" sz="2400" b="1" i="1" dirty="0">
                <a:latin typeface="Arial" panose="020B0604020202020204" pitchFamily="34" charset="0"/>
                <a:cs typeface="Arial" panose="020B0604020202020204" pitchFamily="34" charset="0"/>
              </a:rPr>
              <a:t>What we know:  Hadrons and the Strong Force</a:t>
            </a:r>
          </a:p>
        </p:txBody>
      </p:sp>
      <p:sp>
        <p:nvSpPr>
          <p:cNvPr id="2" name="Footer Placeholder 1"/>
          <p:cNvSpPr>
            <a:spLocks noGrp="1"/>
          </p:cNvSpPr>
          <p:nvPr>
            <p:ph type="ftr" sz="quarter" idx="11"/>
          </p:nvPr>
        </p:nvSpPr>
        <p:spPr>
          <a:xfrm>
            <a:off x="3028950" y="6321464"/>
            <a:ext cx="3086100" cy="365125"/>
          </a:xfrm>
        </p:spPr>
        <p:txBody>
          <a:bodyPr/>
          <a:lstStyle/>
          <a:p>
            <a:r>
              <a:rPr lang="en-US" smtClean="0"/>
              <a:t>Physics  224 - Lecture 1</a:t>
            </a:r>
            <a:endParaRPr lang="en-US"/>
          </a:p>
        </p:txBody>
      </p:sp>
      <p:sp>
        <p:nvSpPr>
          <p:cNvPr id="3" name="Slide Number Placeholder 2"/>
          <p:cNvSpPr>
            <a:spLocks noGrp="1"/>
          </p:cNvSpPr>
          <p:nvPr>
            <p:ph type="sldNum" sz="quarter" idx="12"/>
          </p:nvPr>
        </p:nvSpPr>
        <p:spPr>
          <a:xfrm>
            <a:off x="6477269" y="6343472"/>
            <a:ext cx="2057400" cy="365125"/>
          </a:xfrm>
        </p:spPr>
        <p:txBody>
          <a:bodyPr/>
          <a:lstStyle/>
          <a:p>
            <a:fld id="{C80F0E84-EBBF-41D9-A10F-851B8F407383}" type="slidenum">
              <a:rPr lang="en-US" smtClean="0"/>
              <a:t>9</a:t>
            </a:fld>
            <a:endParaRPr lang="en-US"/>
          </a:p>
        </p:txBody>
      </p:sp>
    </p:spTree>
    <p:extLst>
      <p:ext uri="{BB962C8B-B14F-4D97-AF65-F5344CB8AC3E}">
        <p14:creationId xmlns:p14="http://schemas.microsoft.com/office/powerpoint/2010/main" val="3717316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083"/>
                                        </p:tgtEl>
                                        <p:attrNameLst>
                                          <p:attrName>style.visibility</p:attrName>
                                        </p:attrNameLst>
                                      </p:cBhvr>
                                      <p:to>
                                        <p:strVal val="visible"/>
                                      </p:to>
                                    </p:set>
                                    <p:anim calcmode="lin" valueType="num">
                                      <p:cBhvr additive="base">
                                        <p:cTn id="7" dur="500" fill="hold"/>
                                        <p:tgtEl>
                                          <p:spTgt spid="174083"/>
                                        </p:tgtEl>
                                        <p:attrNameLst>
                                          <p:attrName>ppt_x</p:attrName>
                                        </p:attrNameLst>
                                      </p:cBhvr>
                                      <p:tavLst>
                                        <p:tav tm="0">
                                          <p:val>
                                            <p:strVal val="0-#ppt_w/2"/>
                                          </p:val>
                                        </p:tav>
                                        <p:tav tm="100000">
                                          <p:val>
                                            <p:strVal val="#ppt_x"/>
                                          </p:val>
                                        </p:tav>
                                      </p:tavLst>
                                    </p:anim>
                                    <p:anim calcmode="lin" valueType="num">
                                      <p:cBhvr additive="base">
                                        <p:cTn id="8" dur="500" fill="hold"/>
                                        <p:tgtEl>
                                          <p:spTgt spid="1740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7408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174087"/>
                                        </p:tgtEl>
                                        <p:attrNameLst>
                                          <p:attrName>style.visibility</p:attrName>
                                        </p:attrNameLst>
                                      </p:cBhvr>
                                      <p:to>
                                        <p:strVal val="visible"/>
                                      </p:to>
                                    </p:set>
                                    <p:anim calcmode="lin" valueType="num">
                                      <p:cBhvr additive="base">
                                        <p:cTn id="17" dur="500" fill="hold"/>
                                        <p:tgtEl>
                                          <p:spTgt spid="174087"/>
                                        </p:tgtEl>
                                        <p:attrNameLst>
                                          <p:attrName>ppt_x</p:attrName>
                                        </p:attrNameLst>
                                      </p:cBhvr>
                                      <p:tavLst>
                                        <p:tav tm="0">
                                          <p:val>
                                            <p:strVal val="0-#ppt_w/2"/>
                                          </p:val>
                                        </p:tav>
                                        <p:tav tm="100000">
                                          <p:val>
                                            <p:strVal val="#ppt_x"/>
                                          </p:val>
                                        </p:tav>
                                      </p:tavLst>
                                    </p:anim>
                                    <p:anim calcmode="lin" valueType="num">
                                      <p:cBhvr additive="base">
                                        <p:cTn id="18" dur="500" fill="hold"/>
                                        <p:tgtEl>
                                          <p:spTgt spid="17408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5" fill="hold" nodeType="clickEffect">
                                  <p:stCondLst>
                                    <p:cond delay="0"/>
                                  </p:stCondLst>
                                  <p:childTnLst>
                                    <p:set>
                                      <p:cBhvr>
                                        <p:cTn id="22" dur="1" fill="hold">
                                          <p:stCondLst>
                                            <p:cond delay="0"/>
                                          </p:stCondLst>
                                        </p:cTn>
                                        <p:tgtEl>
                                          <p:spTgt spid="174085"/>
                                        </p:tgtEl>
                                        <p:attrNameLst>
                                          <p:attrName>style.visibility</p:attrName>
                                        </p:attrNameLst>
                                      </p:cBhvr>
                                      <p:to>
                                        <p:strVal val="visible"/>
                                      </p:to>
                                    </p:set>
                                    <p:animEffect transition="in" filter="checkerboard(down)">
                                      <p:cBhvr>
                                        <p:cTn id="23" dur="500"/>
                                        <p:tgtEl>
                                          <p:spTgt spid="17408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nodeType="clickEffect">
                                  <p:stCondLst>
                                    <p:cond delay="0"/>
                                  </p:stCondLst>
                                  <p:childTnLst>
                                    <p:set>
                                      <p:cBhvr>
                                        <p:cTn id="27" dur="1" fill="hold">
                                          <p:stCondLst>
                                            <p:cond delay="0"/>
                                          </p:stCondLst>
                                        </p:cTn>
                                        <p:tgtEl>
                                          <p:spTgt spid="174086"/>
                                        </p:tgtEl>
                                        <p:attrNameLst>
                                          <p:attrName>style.visibility</p:attrName>
                                        </p:attrNameLst>
                                      </p:cBhvr>
                                      <p:to>
                                        <p:strVal val="visible"/>
                                      </p:to>
                                    </p:set>
                                    <p:anim calcmode="lin" valueType="num">
                                      <p:cBhvr additive="base">
                                        <p:cTn id="28" dur="500" fill="hold"/>
                                        <p:tgtEl>
                                          <p:spTgt spid="174086"/>
                                        </p:tgtEl>
                                        <p:attrNameLst>
                                          <p:attrName>ppt_x</p:attrName>
                                        </p:attrNameLst>
                                      </p:cBhvr>
                                      <p:tavLst>
                                        <p:tav tm="0">
                                          <p:val>
                                            <p:strVal val="#ppt_x"/>
                                          </p:val>
                                        </p:tav>
                                        <p:tav tm="100000">
                                          <p:val>
                                            <p:strVal val="#ppt_x"/>
                                          </p:val>
                                        </p:tav>
                                      </p:tavLst>
                                    </p:anim>
                                    <p:anim calcmode="lin" valueType="num">
                                      <p:cBhvr additive="base">
                                        <p:cTn id="29" dur="500" fill="hold"/>
                                        <p:tgtEl>
                                          <p:spTgt spid="1740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autoUpdateAnimBg="0"/>
      <p:bldP spid="174087"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90</a:t>
            </a:fld>
            <a:endParaRPr lang="en-US"/>
          </a:p>
        </p:txBody>
      </p:sp>
      <p:pic>
        <p:nvPicPr>
          <p:cNvPr id="4" name="Picture 3"/>
          <p:cNvPicPr>
            <a:picLocks noChangeAspect="1"/>
          </p:cNvPicPr>
          <p:nvPr/>
        </p:nvPicPr>
        <p:blipFill>
          <a:blip r:embed="rId2"/>
          <a:stretch>
            <a:fillRect/>
          </a:stretch>
        </p:blipFill>
        <p:spPr>
          <a:xfrm>
            <a:off x="33255" y="726831"/>
            <a:ext cx="9134076" cy="6182787"/>
          </a:xfrm>
          <a:prstGeom prst="rect">
            <a:avLst/>
          </a:prstGeom>
        </p:spPr>
      </p:pic>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2673265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91</a:t>
            </a:fld>
            <a:endParaRPr lang="en-US"/>
          </a:p>
        </p:txBody>
      </p:sp>
      <p:pic>
        <p:nvPicPr>
          <p:cNvPr id="4" name="Picture 3"/>
          <p:cNvPicPr>
            <a:picLocks noChangeAspect="1"/>
          </p:cNvPicPr>
          <p:nvPr/>
        </p:nvPicPr>
        <p:blipFill>
          <a:blip r:embed="rId3"/>
          <a:stretch>
            <a:fillRect/>
          </a:stretch>
        </p:blipFill>
        <p:spPr>
          <a:xfrm>
            <a:off x="27159" y="687753"/>
            <a:ext cx="9153473" cy="6118627"/>
          </a:xfrm>
          <a:prstGeom prst="rect">
            <a:avLst/>
          </a:prstGeom>
        </p:spPr>
      </p:pic>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7537139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80F0E84-EBBF-41D9-A10F-851B8F407383}" type="slidenum">
              <a:rPr lang="en-US" smtClean="0"/>
              <a:t>92</a:t>
            </a:fld>
            <a:endParaRPr lang="en-US"/>
          </a:p>
        </p:txBody>
      </p:sp>
      <p:pic>
        <p:nvPicPr>
          <p:cNvPr id="4" name="Picture 3"/>
          <p:cNvPicPr>
            <a:picLocks noChangeAspect="1"/>
          </p:cNvPicPr>
          <p:nvPr/>
        </p:nvPicPr>
        <p:blipFill>
          <a:blip r:embed="rId2"/>
          <a:stretch>
            <a:fillRect/>
          </a:stretch>
        </p:blipFill>
        <p:spPr>
          <a:xfrm>
            <a:off x="19243" y="609600"/>
            <a:ext cx="9119914" cy="6248400"/>
          </a:xfrm>
          <a:prstGeom prst="rect">
            <a:avLst/>
          </a:prstGeom>
        </p:spPr>
      </p:pic>
      <p:sp>
        <p:nvSpPr>
          <p:cNvPr id="6"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12350854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05632" y="633046"/>
            <a:ext cx="3958275" cy="2628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Text Box 2"/>
          <p:cNvSpPr txBox="1">
            <a:spLocks noChangeArrowheads="1"/>
          </p:cNvSpPr>
          <p:nvPr/>
        </p:nvSpPr>
        <p:spPr bwMode="auto">
          <a:xfrm>
            <a:off x="371963" y="1202932"/>
            <a:ext cx="3716593" cy="818686"/>
          </a:xfrm>
          <a:prstGeom prst="rect">
            <a:avLst/>
          </a:prstGeom>
          <a:solidFill>
            <a:schemeClr val="accent5">
              <a:lumMod val="20000"/>
              <a:lumOff val="80000"/>
            </a:schemeClr>
          </a:solidFill>
          <a:ln>
            <a:noFill/>
          </a:ln>
          <a:extLst/>
        </p:spPr>
        <p:txBody>
          <a:bodyPr wrap="square" lIns="0" tIns="0" rIns="0" bIns="0">
            <a:spAutoFit/>
          </a:bodyPr>
          <a:lstStyle>
            <a:lvl1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 pos="3619500" algn="l"/>
              </a:tabLst>
              <a:defRPr sz="2400">
                <a:solidFill>
                  <a:schemeClr val="bg1"/>
                </a:solidFill>
                <a:latin typeface="Times New Roman" panose="02020603050405020304" pitchFamily="18" charset="0"/>
                <a:cs typeface="HG Mincho Light J" charset="0"/>
              </a:defRPr>
            </a:lvl9pPr>
          </a:lstStyle>
          <a:p>
            <a:pPr eaLnBrk="1">
              <a:lnSpc>
                <a:spcPct val="95000"/>
              </a:lnSpc>
              <a:buClr>
                <a:srgbClr val="000000"/>
              </a:buClr>
              <a:buSzPct val="45000"/>
              <a:buFont typeface="StarSymbol" charset="0"/>
              <a:buNone/>
            </a:pPr>
            <a:r>
              <a:rPr lang="en-GB" altLang="en-US" sz="2800" dirty="0">
                <a:solidFill>
                  <a:schemeClr val="tx1"/>
                </a:solidFill>
                <a:latin typeface="Arial" panose="020B0604020202020204" pitchFamily="34" charset="0"/>
                <a:cs typeface="Arial" panose="020B0604020202020204" pitchFamily="34" charset="0"/>
              </a:rPr>
              <a:t>High Energy Particle </a:t>
            </a:r>
          </a:p>
          <a:p>
            <a:pPr algn="ctr" eaLnBrk="1">
              <a:lnSpc>
                <a:spcPct val="95000"/>
              </a:lnSpc>
              <a:buClr>
                <a:srgbClr val="000000"/>
              </a:buClr>
              <a:buSzPct val="45000"/>
              <a:buFont typeface="StarSymbol" charset="0"/>
              <a:buNone/>
            </a:pPr>
            <a:r>
              <a:rPr lang="en-GB" altLang="en-US" sz="2800" dirty="0" smtClean="0">
                <a:solidFill>
                  <a:schemeClr val="tx1"/>
                </a:solidFill>
                <a:latin typeface="Arial" panose="020B0604020202020204" pitchFamily="34" charset="0"/>
                <a:cs typeface="Arial" panose="020B0604020202020204" pitchFamily="34" charset="0"/>
              </a:rPr>
              <a:t>Detectors</a:t>
            </a:r>
            <a:endParaRPr lang="en-GB" altLang="en-US" sz="2800" dirty="0">
              <a:solidFill>
                <a:schemeClr val="tx1"/>
              </a:solidFill>
              <a:latin typeface="Arial" panose="020B0604020202020204" pitchFamily="34" charset="0"/>
              <a:cs typeface="Arial" panose="020B0604020202020204" pitchFamily="34" charset="0"/>
            </a:endParaRPr>
          </a:p>
        </p:txBody>
      </p:sp>
      <p:pic>
        <p:nvPicPr>
          <p:cNvPr id="36867"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2913" y="2960230"/>
            <a:ext cx="4763635" cy="350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28361" y="3315032"/>
            <a:ext cx="3787039" cy="333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6" name="Text Box 5"/>
          <p:cNvSpPr txBox="1">
            <a:spLocks noChangeArrowheads="1"/>
          </p:cNvSpPr>
          <p:nvPr/>
        </p:nvSpPr>
        <p:spPr bwMode="auto">
          <a:xfrm>
            <a:off x="3056761" y="-574682"/>
            <a:ext cx="2369520" cy="198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1pPr>
            <a:lvl2pPr marL="37931725" indent="-37474525">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2pPr>
            <a:lvl3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3pPr>
            <a:lvl4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4pPr>
            <a:lvl5pPr>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5pPr>
            <a:lvl6pPr marL="4572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6pPr>
            <a:lvl7pPr marL="9144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7pPr>
            <a:lvl8pPr marL="13716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8pPr>
            <a:lvl9pPr marL="1828800" eaLnBrk="0" fontAlgn="base" hangingPunct="0">
              <a:spcBef>
                <a:spcPct val="0"/>
              </a:spcBef>
              <a:spcAft>
                <a:spcPct val="0"/>
              </a:spcAft>
              <a:tabLst>
                <a:tab pos="723900" algn="l"/>
                <a:tab pos="1447800" algn="l"/>
                <a:tab pos="2171700" algn="l"/>
                <a:tab pos="2895600" algn="l"/>
              </a:tabLst>
              <a:defRPr sz="2400">
                <a:solidFill>
                  <a:schemeClr val="bg1"/>
                </a:solidFill>
                <a:latin typeface="Times New Roman" panose="02020603050405020304" pitchFamily="18" charset="0"/>
                <a:cs typeface="HG Mincho Light J" charset="0"/>
              </a:defRPr>
            </a:lvl9pPr>
          </a:lstStyle>
          <a:p>
            <a:pPr algn="ctr" eaLnBrk="1">
              <a:lnSpc>
                <a:spcPct val="95000"/>
              </a:lnSpc>
              <a:buClr>
                <a:srgbClr val="000000"/>
              </a:buClr>
              <a:buSzPct val="45000"/>
              <a:buFont typeface="StarSymbol" charset="0"/>
              <a:buNone/>
            </a:pPr>
            <a:r>
              <a:rPr lang="en-GB" altLang="en-US" sz="1361">
                <a:solidFill>
                  <a:schemeClr val="tx1"/>
                </a:solidFill>
              </a:rPr>
              <a:t>Collider Detector Configuration</a:t>
            </a:r>
          </a:p>
        </p:txBody>
      </p:sp>
      <p:sp>
        <p:nvSpPr>
          <p:cNvPr id="3" name="Slide Number Placeholder 2"/>
          <p:cNvSpPr>
            <a:spLocks noGrp="1"/>
          </p:cNvSpPr>
          <p:nvPr>
            <p:ph type="sldNum" sz="quarter" idx="12"/>
          </p:nvPr>
        </p:nvSpPr>
        <p:spPr/>
        <p:txBody>
          <a:bodyPr/>
          <a:lstStyle/>
          <a:p>
            <a:fld id="{C80F0E84-EBBF-41D9-A10F-851B8F407383}" type="slidenum">
              <a:rPr lang="en-US" smtClean="0"/>
              <a:t>93</a:t>
            </a:fld>
            <a:endParaRPr lang="en-US"/>
          </a:p>
        </p:txBody>
      </p:sp>
      <p:sp>
        <p:nvSpPr>
          <p:cNvPr id="9" name="Rectangle 2"/>
          <p:cNvSpPr txBox="1">
            <a:spLocks noChangeArrowheads="1"/>
          </p:cNvSpPr>
          <p:nvPr/>
        </p:nvSpPr>
        <p:spPr>
          <a:xfrm>
            <a:off x="0" y="0"/>
            <a:ext cx="9144000" cy="643809"/>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3600" b="1" dirty="0">
                <a:latin typeface="Arial" panose="020B0604020202020204" pitchFamily="34" charset="0"/>
                <a:cs typeface="Arial" panose="020B0604020202020204" pitchFamily="34" charset="0"/>
              </a:rPr>
              <a:t>Frontiers 1</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Tree>
    <p:extLst>
      <p:ext uri="{BB962C8B-B14F-4D97-AF65-F5344CB8AC3E}">
        <p14:creationId xmlns:p14="http://schemas.microsoft.com/office/powerpoint/2010/main" val="477889672"/>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68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686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6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94</a:t>
            </a:fld>
            <a:endParaRPr lang="en-US"/>
          </a:p>
        </p:txBody>
      </p:sp>
    </p:spTree>
    <p:extLst>
      <p:ext uri="{BB962C8B-B14F-4D97-AF65-F5344CB8AC3E}">
        <p14:creationId xmlns:p14="http://schemas.microsoft.com/office/powerpoint/2010/main" val="2083255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95</a:t>
            </a:fld>
            <a:endParaRPr lang="en-US"/>
          </a:p>
        </p:txBody>
      </p:sp>
    </p:spTree>
    <p:extLst>
      <p:ext uri="{BB962C8B-B14F-4D97-AF65-F5344CB8AC3E}">
        <p14:creationId xmlns:p14="http://schemas.microsoft.com/office/powerpoint/2010/main" val="10983383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96</a:t>
            </a:fld>
            <a:endParaRPr lang="en-US"/>
          </a:p>
        </p:txBody>
      </p:sp>
    </p:spTree>
    <p:extLst>
      <p:ext uri="{BB962C8B-B14F-4D97-AF65-F5344CB8AC3E}">
        <p14:creationId xmlns:p14="http://schemas.microsoft.com/office/powerpoint/2010/main" val="194726658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8419" name="Object 4099"/>
          <p:cNvGraphicFramePr>
            <a:graphicFrameLocks noChangeAspect="1"/>
          </p:cNvGraphicFramePr>
          <p:nvPr>
            <p:extLst/>
          </p:nvPr>
        </p:nvGraphicFramePr>
        <p:xfrm>
          <a:off x="6115050" y="1252816"/>
          <a:ext cx="2492478" cy="5468660"/>
        </p:xfrm>
        <a:graphic>
          <a:graphicData uri="http://schemas.openxmlformats.org/presentationml/2006/ole">
            <mc:AlternateContent xmlns:mc="http://schemas.openxmlformats.org/markup-compatibility/2006">
              <mc:Choice xmlns:v="urn:schemas-microsoft-com:vml" Requires="v">
                <p:oleObj spid="_x0000_s33836" name="PaperPort Document" r:id="rId4" imgW="1609344" imgH="5084064" progId="Paper.Document">
                  <p:embed/>
                </p:oleObj>
              </mc:Choice>
              <mc:Fallback>
                <p:oleObj name="PaperPort Document" r:id="rId4" imgW="1609344" imgH="5084064" progId="Paper.Document">
                  <p:embed/>
                  <p:pic>
                    <p:nvPicPr>
                      <p:cNvPr id="188419" name="Object 40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050" y="1252816"/>
                        <a:ext cx="2492478" cy="5468660"/>
                      </a:xfrm>
                      <a:prstGeom prst="rect">
                        <a:avLst/>
                      </a:prstGeom>
                      <a:noFill/>
                      <a:ln>
                        <a:noFill/>
                      </a:ln>
                      <a:effectLst/>
                      <a:extLst/>
                    </p:spPr>
                  </p:pic>
                </p:oleObj>
              </mc:Fallback>
            </mc:AlternateContent>
          </a:graphicData>
        </a:graphic>
      </p:graphicFrame>
      <p:sp>
        <p:nvSpPr>
          <p:cNvPr id="188420" name="AutoShape 4100"/>
          <p:cNvSpPr>
            <a:spLocks noChangeArrowheads="1"/>
          </p:cNvSpPr>
          <p:nvPr/>
        </p:nvSpPr>
        <p:spPr bwMode="auto">
          <a:xfrm>
            <a:off x="7162186" y="781861"/>
            <a:ext cx="57150" cy="628650"/>
          </a:xfrm>
          <a:prstGeom prst="downArrow">
            <a:avLst>
              <a:gd name="adj1" fmla="val 50000"/>
              <a:gd name="adj2" fmla="val 2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endParaRPr lang="en-US" altLang="en-US" sz="2100"/>
          </a:p>
        </p:txBody>
      </p:sp>
      <p:graphicFrame>
        <p:nvGraphicFramePr>
          <p:cNvPr id="188421" name="Object 4101"/>
          <p:cNvGraphicFramePr>
            <a:graphicFrameLocks noChangeAspect="1"/>
          </p:cNvGraphicFramePr>
          <p:nvPr>
            <p:extLst/>
          </p:nvPr>
        </p:nvGraphicFramePr>
        <p:xfrm>
          <a:off x="707437" y="2843715"/>
          <a:ext cx="4433210" cy="550279"/>
        </p:xfrm>
        <a:graphic>
          <a:graphicData uri="http://schemas.openxmlformats.org/presentationml/2006/ole">
            <mc:AlternateContent xmlns:mc="http://schemas.openxmlformats.org/markup-compatibility/2006">
              <mc:Choice xmlns:v="urn:schemas-microsoft-com:vml" Requires="v">
                <p:oleObj spid="_x0000_s33837" name="Equation" r:id="rId6" imgW="1930400" imgH="241300" progId="Equation.DSMT4">
                  <p:embed/>
                </p:oleObj>
              </mc:Choice>
              <mc:Fallback>
                <p:oleObj name="Equation" r:id="rId6" imgW="1930400" imgH="241300" progId="Equation.DSMT4">
                  <p:embed/>
                  <p:pic>
                    <p:nvPicPr>
                      <p:cNvPr id="188421" name="Object 41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437" y="2843715"/>
                        <a:ext cx="4433210" cy="550279"/>
                      </a:xfrm>
                      <a:prstGeom prst="rect">
                        <a:avLst/>
                      </a:prstGeom>
                      <a:noFill/>
                      <a:ln>
                        <a:noFill/>
                      </a:ln>
                      <a:effectLst/>
                    </p:spPr>
                  </p:pic>
                </p:oleObj>
              </mc:Fallback>
            </mc:AlternateContent>
          </a:graphicData>
        </a:graphic>
      </p:graphicFrame>
      <p:sp>
        <p:nvSpPr>
          <p:cNvPr id="188422" name="Text Box 4102"/>
          <p:cNvSpPr txBox="1">
            <a:spLocks noChangeArrowheads="1"/>
          </p:cNvSpPr>
          <p:nvPr/>
        </p:nvSpPr>
        <p:spPr bwMode="auto">
          <a:xfrm>
            <a:off x="463699" y="1774017"/>
            <a:ext cx="478585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257175" indent="-257175">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New kinds of particles are made out of the kinetic energy: mesons (</a:t>
            </a:r>
            <a:r>
              <a:rPr lang="en-US" altLang="en-US" sz="2000" dirty="0" err="1">
                <a:latin typeface="Arial" panose="020B0604020202020204" pitchFamily="34" charset="0"/>
                <a:cs typeface="Arial" panose="020B0604020202020204" pitchFamily="34" charset="0"/>
              </a:rPr>
              <a:t>pions</a:t>
            </a:r>
            <a:r>
              <a:rPr lang="en-US" altLang="en-US" sz="2000" dirty="0">
                <a:latin typeface="Arial" panose="020B0604020202020204" pitchFamily="34" charset="0"/>
                <a:cs typeface="Arial" panose="020B0604020202020204" pitchFamily="34" charset="0"/>
              </a:rPr>
              <a:t>) with mass of 140 MeV each.</a:t>
            </a:r>
          </a:p>
        </p:txBody>
      </p:sp>
      <p:sp>
        <p:nvSpPr>
          <p:cNvPr id="188423" name="Text Box 4103"/>
          <p:cNvSpPr txBox="1">
            <a:spLocks noChangeArrowheads="1"/>
          </p:cNvSpPr>
          <p:nvPr/>
        </p:nvSpPr>
        <p:spPr bwMode="auto">
          <a:xfrm>
            <a:off x="530243" y="4841481"/>
            <a:ext cx="536491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pPr marL="257175" indent="-257175">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These secondary particles are made prolifically, by the Strong Interactions.  Clearly they are not nucleons</a:t>
            </a:r>
          </a:p>
          <a:p>
            <a:pPr marL="257175" indent="-257175">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But they are hadrons!</a:t>
            </a:r>
          </a:p>
        </p:txBody>
      </p:sp>
      <p:graphicFrame>
        <p:nvGraphicFramePr>
          <p:cNvPr id="188424" name="Object 4104"/>
          <p:cNvGraphicFramePr>
            <a:graphicFrameLocks noChangeAspect="1"/>
          </p:cNvGraphicFramePr>
          <p:nvPr>
            <p:extLst/>
          </p:nvPr>
        </p:nvGraphicFramePr>
        <p:xfrm>
          <a:off x="813974" y="3555928"/>
          <a:ext cx="4797454" cy="979637"/>
        </p:xfrm>
        <a:graphic>
          <a:graphicData uri="http://schemas.openxmlformats.org/presentationml/2006/ole">
            <mc:AlternateContent xmlns:mc="http://schemas.openxmlformats.org/markup-compatibility/2006">
              <mc:Choice xmlns:v="urn:schemas-microsoft-com:vml" Requires="v">
                <p:oleObj spid="_x0000_s33838" name="Equation" r:id="rId8" imgW="1866900" imgH="381000" progId="Equation.DSMT4">
                  <p:embed/>
                </p:oleObj>
              </mc:Choice>
              <mc:Fallback>
                <p:oleObj name="Equation" r:id="rId8" imgW="1866900" imgH="381000" progId="Equation.DSMT4">
                  <p:embed/>
                  <p:pic>
                    <p:nvPicPr>
                      <p:cNvPr id="188424" name="Object 41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974" y="3555928"/>
                        <a:ext cx="4797454" cy="979637"/>
                      </a:xfrm>
                      <a:prstGeom prst="rect">
                        <a:avLst/>
                      </a:prstGeom>
                      <a:solidFill>
                        <a:srgbClr val="0070C0"/>
                      </a:solidFill>
                      <a:ln>
                        <a:noFill/>
                      </a:ln>
                      <a:effectLst/>
                    </p:spPr>
                  </p:pic>
                </p:oleObj>
              </mc:Fallback>
            </mc:AlternateContent>
          </a:graphicData>
        </a:graphic>
      </p:graphicFrame>
      <p:sp>
        <p:nvSpPr>
          <p:cNvPr id="10" name="Rectangle 2"/>
          <p:cNvSpPr txBox="1">
            <a:spLocks noChangeArrowheads="1"/>
          </p:cNvSpPr>
          <p:nvPr/>
        </p:nvSpPr>
        <p:spPr>
          <a:xfrm>
            <a:off x="1329199" y="136243"/>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11" name="TextBox 10"/>
          <p:cNvSpPr txBox="1"/>
          <p:nvPr/>
        </p:nvSpPr>
        <p:spPr>
          <a:xfrm>
            <a:off x="1189089" y="581806"/>
            <a:ext cx="6421951" cy="400110"/>
          </a:xfrm>
          <a:prstGeom prst="rect">
            <a:avLst/>
          </a:prstGeom>
          <a:solidFill>
            <a:schemeClr val="accent4">
              <a:lumMod val="40000"/>
              <a:lumOff val="60000"/>
            </a:schemeClr>
          </a:solidFill>
        </p:spPr>
        <p:txBody>
          <a:bodyPr wrap="none" rtlCol="0">
            <a:spAutoFit/>
          </a:bodyPr>
          <a:lstStyle/>
          <a:p>
            <a:r>
              <a:rPr lang="en-US" sz="2000" b="1" i="1" dirty="0">
                <a:latin typeface="Arial" panose="020B0604020202020204" pitchFamily="34" charset="0"/>
                <a:cs typeface="Arial" panose="020B0604020202020204" pitchFamily="34" charset="0"/>
              </a:rPr>
              <a:t>Collision of 300 GeV protons on stationary nucleon</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97</a:t>
            </a:fld>
            <a:endParaRPr lang="en-US"/>
          </a:p>
        </p:txBody>
      </p:sp>
    </p:spTree>
    <p:extLst>
      <p:ext uri="{BB962C8B-B14F-4D97-AF65-F5344CB8AC3E}">
        <p14:creationId xmlns:p14="http://schemas.microsoft.com/office/powerpoint/2010/main" val="228848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8420"/>
                                        </p:tgtEl>
                                        <p:attrNameLst>
                                          <p:attrName>style.visibility</p:attrName>
                                        </p:attrNameLst>
                                      </p:cBhvr>
                                      <p:to>
                                        <p:strVal val="visible"/>
                                      </p:to>
                                    </p:set>
                                    <p:anim calcmode="lin" valueType="num">
                                      <p:cBhvr additive="base">
                                        <p:cTn id="7" dur="500" fill="hold"/>
                                        <p:tgtEl>
                                          <p:spTgt spid="188420"/>
                                        </p:tgtEl>
                                        <p:attrNameLst>
                                          <p:attrName>ppt_x</p:attrName>
                                        </p:attrNameLst>
                                      </p:cBhvr>
                                      <p:tavLst>
                                        <p:tav tm="0">
                                          <p:val>
                                            <p:strVal val="#ppt_x"/>
                                          </p:val>
                                        </p:tav>
                                        <p:tav tm="100000">
                                          <p:val>
                                            <p:strVal val="#ppt_x"/>
                                          </p:val>
                                        </p:tav>
                                      </p:tavLst>
                                    </p:anim>
                                    <p:anim calcmode="lin" valueType="num">
                                      <p:cBhvr additive="base">
                                        <p:cTn id="8" dur="500" fill="hold"/>
                                        <p:tgtEl>
                                          <p:spTgt spid="1884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84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84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84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84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842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84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p:bldP spid="18842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9443" name="Object 3"/>
          <p:cNvGraphicFramePr>
            <a:graphicFrameLocks noChangeAspect="1"/>
          </p:cNvGraphicFramePr>
          <p:nvPr>
            <p:extLst/>
          </p:nvPr>
        </p:nvGraphicFramePr>
        <p:xfrm>
          <a:off x="1533832" y="1076632"/>
          <a:ext cx="5865412" cy="3646263"/>
        </p:xfrm>
        <a:graphic>
          <a:graphicData uri="http://schemas.openxmlformats.org/presentationml/2006/ole">
            <mc:AlternateContent xmlns:mc="http://schemas.openxmlformats.org/markup-compatibility/2006">
              <mc:Choice xmlns:v="urn:schemas-microsoft-com:vml" Requires="v">
                <p:oleObj spid="_x0000_s34832" name="Equation" r:id="rId4" imgW="2654300" imgH="1651000" progId="Equation.DSMT4">
                  <p:embed/>
                </p:oleObj>
              </mc:Choice>
              <mc:Fallback>
                <p:oleObj name="Equation" r:id="rId4" imgW="2654300" imgH="1651000" progId="Equation.DSMT4">
                  <p:embed/>
                  <p:pic>
                    <p:nvPicPr>
                      <p:cNvPr id="18944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3832" y="1076632"/>
                        <a:ext cx="5865412" cy="3646263"/>
                      </a:xfrm>
                      <a:prstGeom prst="rect">
                        <a:avLst/>
                      </a:prstGeom>
                      <a:noFill/>
                      <a:ln>
                        <a:noFill/>
                      </a:ln>
                      <a:effectLst/>
                    </p:spPr>
                  </p:pic>
                </p:oleObj>
              </mc:Fallback>
            </mc:AlternateContent>
          </a:graphicData>
        </a:graphic>
      </p:graphicFrame>
      <p:sp>
        <p:nvSpPr>
          <p:cNvPr id="6" name="Rectangle 2"/>
          <p:cNvSpPr txBox="1">
            <a:spLocks noChangeArrowheads="1"/>
          </p:cNvSpPr>
          <p:nvPr/>
        </p:nvSpPr>
        <p:spPr>
          <a:xfrm>
            <a:off x="1447186" y="0"/>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7" name="TextBox 6"/>
          <p:cNvSpPr txBox="1"/>
          <p:nvPr/>
        </p:nvSpPr>
        <p:spPr>
          <a:xfrm>
            <a:off x="2223011" y="444142"/>
            <a:ext cx="4697977" cy="400110"/>
          </a:xfrm>
          <a:prstGeom prst="rect">
            <a:avLst/>
          </a:prstGeom>
          <a:solidFill>
            <a:schemeClr val="accent4">
              <a:lumMod val="40000"/>
              <a:lumOff val="60000"/>
            </a:schemeClr>
          </a:solidFill>
        </p:spPr>
        <p:txBody>
          <a:bodyPr wrap="square" rtlCol="0">
            <a:spAutoFit/>
          </a:bodyPr>
          <a:lstStyle/>
          <a:p>
            <a:r>
              <a:rPr lang="en-US" sz="2000" b="1" i="1" dirty="0">
                <a:latin typeface="Arial" panose="020B0604020202020204" pitchFamily="34" charset="0"/>
                <a:cs typeface="Arial" panose="020B0604020202020204" pitchFamily="34" charset="0"/>
              </a:rPr>
              <a:t>Can we use Isospin for </a:t>
            </a:r>
            <a:r>
              <a:rPr lang="en-US" sz="2000" b="1" i="1" dirty="0" err="1">
                <a:latin typeface="Arial" panose="020B0604020202020204" pitchFamily="34" charset="0"/>
                <a:cs typeface="Arial" panose="020B0604020202020204" pitchFamily="34" charset="0"/>
              </a:rPr>
              <a:t>Pions</a:t>
            </a:r>
            <a:r>
              <a:rPr lang="en-US" sz="2000" b="1" i="1" dirty="0">
                <a:latin typeface="Arial" panose="020B0604020202020204" pitchFamily="34" charset="0"/>
                <a:cs typeface="Arial" panose="020B0604020202020204" pitchFamily="34" charset="0"/>
              </a:rPr>
              <a:t>?   YES</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98</a:t>
            </a:fld>
            <a:endParaRPr lang="en-US"/>
          </a:p>
        </p:txBody>
      </p:sp>
    </p:spTree>
    <p:extLst>
      <p:ext uri="{BB962C8B-B14F-4D97-AF65-F5344CB8AC3E}">
        <p14:creationId xmlns:p14="http://schemas.microsoft.com/office/powerpoint/2010/main" val="384166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9443"/>
                                        </p:tgtEl>
                                        <p:attrNameLst>
                                          <p:attrName>style.visibility</p:attrName>
                                        </p:attrNameLst>
                                      </p:cBhvr>
                                      <p:to>
                                        <p:strVal val="visible"/>
                                      </p:to>
                                    </p:set>
                                    <p:anim calcmode="lin" valueType="num">
                                      <p:cBhvr additive="base">
                                        <p:cTn id="7" dur="500" fill="hold"/>
                                        <p:tgtEl>
                                          <p:spTgt spid="189443"/>
                                        </p:tgtEl>
                                        <p:attrNameLst>
                                          <p:attrName>ppt_x</p:attrName>
                                        </p:attrNameLst>
                                      </p:cBhvr>
                                      <p:tavLst>
                                        <p:tav tm="0">
                                          <p:val>
                                            <p:strVal val="0-#ppt_w/2"/>
                                          </p:val>
                                        </p:tav>
                                        <p:tav tm="100000">
                                          <p:val>
                                            <p:strVal val="#ppt_x"/>
                                          </p:val>
                                        </p:tav>
                                      </p:tavLst>
                                    </p:anim>
                                    <p:anim calcmode="lin" valueType="num">
                                      <p:cBhvr additive="base">
                                        <p:cTn id="8" dur="500" fill="hold"/>
                                        <p:tgtEl>
                                          <p:spTgt spid="1894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Text Box 3"/>
          <p:cNvSpPr txBox="1">
            <a:spLocks noChangeArrowheads="1"/>
          </p:cNvSpPr>
          <p:nvPr/>
        </p:nvSpPr>
        <p:spPr bwMode="auto">
          <a:xfrm>
            <a:off x="1392800" y="1117136"/>
            <a:ext cx="635839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latin typeface="Arial" panose="020B0604020202020204" pitchFamily="34" charset="0"/>
                <a:cs typeface="Arial" panose="020B0604020202020204" pitchFamily="34" charset="0"/>
              </a:rPr>
              <a:t>Particles decay when they can !  </a:t>
            </a:r>
          </a:p>
          <a:p>
            <a:r>
              <a:rPr lang="en-US" altLang="en-US" sz="2400" dirty="0">
                <a:latin typeface="Arial" panose="020B0604020202020204" pitchFamily="34" charset="0"/>
                <a:cs typeface="Arial" panose="020B0604020202020204" pitchFamily="34" charset="0"/>
              </a:rPr>
              <a:t>    (That is, the decay is not forbidden!)</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The lifetime gets shorter (or decay rate gets larger) with increase of either</a:t>
            </a:r>
          </a:p>
          <a:p>
            <a:pPr>
              <a:buFontTx/>
              <a:buChar char="•"/>
            </a:pPr>
            <a:r>
              <a:rPr lang="en-US" altLang="en-US" sz="2400" dirty="0">
                <a:latin typeface="Arial" panose="020B0604020202020204" pitchFamily="34" charset="0"/>
                <a:cs typeface="Arial" panose="020B0604020202020204" pitchFamily="34" charset="0"/>
              </a:rPr>
              <a:t> </a:t>
            </a:r>
            <a:r>
              <a:rPr lang="en-US" altLang="en-US" sz="2400" dirty="0" smtClean="0">
                <a:latin typeface="Arial" panose="020B0604020202020204" pitchFamily="34" charset="0"/>
                <a:cs typeface="Arial" panose="020B0604020202020204" pitchFamily="34" charset="0"/>
              </a:rPr>
              <a:t>	</a:t>
            </a:r>
            <a:r>
              <a:rPr lang="en-US" altLang="en-US" sz="2400" dirty="0" smtClean="0">
                <a:solidFill>
                  <a:srgbClr val="0070C0"/>
                </a:solidFill>
                <a:latin typeface="Arial" panose="020B0604020202020204" pitchFamily="34" charset="0"/>
                <a:cs typeface="Arial" panose="020B0604020202020204" pitchFamily="34" charset="0"/>
              </a:rPr>
              <a:t>energy </a:t>
            </a:r>
            <a:r>
              <a:rPr lang="en-US" altLang="en-US" sz="2400" dirty="0">
                <a:solidFill>
                  <a:srgbClr val="0070C0"/>
                </a:solidFill>
                <a:latin typeface="Arial" panose="020B0604020202020204" pitchFamily="34" charset="0"/>
                <a:cs typeface="Arial" panose="020B0604020202020204" pitchFamily="34" charset="0"/>
              </a:rPr>
              <a:t>release</a:t>
            </a:r>
          </a:p>
          <a:p>
            <a:pPr>
              <a:buFontTx/>
              <a:buChar char="•"/>
            </a:pPr>
            <a:r>
              <a:rPr lang="en-US" altLang="en-US" sz="2400" dirty="0">
                <a:solidFill>
                  <a:srgbClr val="0070C0"/>
                </a:solidFill>
                <a:latin typeface="Arial" panose="020B0604020202020204" pitchFamily="34" charset="0"/>
                <a:cs typeface="Arial" panose="020B0604020202020204" pitchFamily="34" charset="0"/>
              </a:rPr>
              <a:t> </a:t>
            </a:r>
            <a:r>
              <a:rPr lang="en-US" altLang="en-US" sz="2400" dirty="0" smtClean="0">
                <a:solidFill>
                  <a:srgbClr val="0070C0"/>
                </a:solidFill>
                <a:latin typeface="Arial" panose="020B0604020202020204" pitchFamily="34" charset="0"/>
                <a:cs typeface="Arial" panose="020B0604020202020204" pitchFamily="34" charset="0"/>
              </a:rPr>
              <a:t>	strength </a:t>
            </a:r>
            <a:r>
              <a:rPr lang="en-US" altLang="en-US" sz="2400" dirty="0">
                <a:solidFill>
                  <a:srgbClr val="0070C0"/>
                </a:solidFill>
                <a:latin typeface="Arial" panose="020B0604020202020204" pitchFamily="34" charset="0"/>
                <a:cs typeface="Arial" panose="020B0604020202020204" pitchFamily="34" charset="0"/>
              </a:rPr>
              <a:t>of the responsible force </a:t>
            </a:r>
          </a:p>
        </p:txBody>
      </p:sp>
      <p:graphicFrame>
        <p:nvGraphicFramePr>
          <p:cNvPr id="190468" name="Object 4"/>
          <p:cNvGraphicFramePr>
            <a:graphicFrameLocks noChangeAspect="1"/>
          </p:cNvGraphicFramePr>
          <p:nvPr>
            <p:extLst/>
          </p:nvPr>
        </p:nvGraphicFramePr>
        <p:xfrm>
          <a:off x="3074117" y="5226959"/>
          <a:ext cx="1910516" cy="489001"/>
        </p:xfrm>
        <a:graphic>
          <a:graphicData uri="http://schemas.openxmlformats.org/presentationml/2006/ole">
            <mc:AlternateContent xmlns:mc="http://schemas.openxmlformats.org/markup-compatibility/2006">
              <mc:Choice xmlns:v="urn:schemas-microsoft-com:vml" Requires="v">
                <p:oleObj spid="_x0000_s35856" name="Equation" r:id="rId4" imgW="787058" imgH="203112" progId="Equation.DSMT4">
                  <p:embed/>
                </p:oleObj>
              </mc:Choice>
              <mc:Fallback>
                <p:oleObj name="Equation" r:id="rId4" imgW="787058" imgH="203112" progId="Equation.DSMT4">
                  <p:embed/>
                  <p:pic>
                    <p:nvPicPr>
                      <p:cNvPr id="19046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4117" y="5226959"/>
                        <a:ext cx="1910516" cy="489001"/>
                      </a:xfrm>
                      <a:prstGeom prst="rect">
                        <a:avLst/>
                      </a:prstGeom>
                      <a:noFill/>
                      <a:ln>
                        <a:noFill/>
                      </a:ln>
                      <a:effectLst/>
                    </p:spPr>
                  </p:pic>
                </p:oleObj>
              </mc:Fallback>
            </mc:AlternateContent>
          </a:graphicData>
        </a:graphic>
      </p:graphicFrame>
      <p:sp>
        <p:nvSpPr>
          <p:cNvPr id="190469" name="Text Box 5"/>
          <p:cNvSpPr txBox="1">
            <a:spLocks noChangeArrowheads="1"/>
          </p:cNvSpPr>
          <p:nvPr/>
        </p:nvSpPr>
        <p:spPr bwMode="auto">
          <a:xfrm>
            <a:off x="1293674" y="4499020"/>
            <a:ext cx="6171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800">
                <a:solidFill>
                  <a:schemeClr val="tx1"/>
                </a:solidFill>
                <a:latin typeface="Comic Sans MS" panose="030F0702030302020204" pitchFamily="66" charset="0"/>
              </a:defRPr>
            </a:lvl1pPr>
            <a:lvl2pPr marL="742950" indent="-285750">
              <a:defRPr sz="2800">
                <a:solidFill>
                  <a:schemeClr val="tx1"/>
                </a:solidFill>
                <a:latin typeface="Comic Sans MS" panose="030F0702030302020204" pitchFamily="66" charset="0"/>
              </a:defRPr>
            </a:lvl2pPr>
            <a:lvl3pPr marL="1143000" indent="-228600">
              <a:defRPr sz="2800">
                <a:solidFill>
                  <a:schemeClr val="tx1"/>
                </a:solidFill>
                <a:latin typeface="Comic Sans MS" panose="030F0702030302020204" pitchFamily="66" charset="0"/>
              </a:defRPr>
            </a:lvl3pPr>
            <a:lvl4pPr marL="1600200" indent="-228600">
              <a:defRPr sz="2800">
                <a:solidFill>
                  <a:schemeClr val="tx1"/>
                </a:solidFill>
                <a:latin typeface="Comic Sans MS" panose="030F0702030302020204" pitchFamily="66" charset="0"/>
              </a:defRPr>
            </a:lvl4pPr>
            <a:lvl5pPr marL="2057400" indent="-228600">
              <a:defRPr sz="2800">
                <a:solidFill>
                  <a:schemeClr val="tx1"/>
                </a:solidFill>
                <a:latin typeface="Comic Sans MS" panose="030F0702030302020204" pitchFamily="66" charset="0"/>
              </a:defRPr>
            </a:lvl5pPr>
            <a:lvl6pPr marL="2514600" indent="-228600" eaLnBrk="0" fontAlgn="base" hangingPunct="0">
              <a:spcBef>
                <a:spcPct val="0"/>
              </a:spcBef>
              <a:spcAft>
                <a:spcPct val="0"/>
              </a:spcAft>
              <a:defRPr sz="2800">
                <a:solidFill>
                  <a:schemeClr val="tx1"/>
                </a:solidFill>
                <a:latin typeface="Comic Sans MS" panose="030F0702030302020204" pitchFamily="66" charset="0"/>
              </a:defRPr>
            </a:lvl6pPr>
            <a:lvl7pPr marL="2971800" indent="-228600" eaLnBrk="0" fontAlgn="base" hangingPunct="0">
              <a:spcBef>
                <a:spcPct val="0"/>
              </a:spcBef>
              <a:spcAft>
                <a:spcPct val="0"/>
              </a:spcAft>
              <a:defRPr sz="2800">
                <a:solidFill>
                  <a:schemeClr val="tx1"/>
                </a:solidFill>
                <a:latin typeface="Comic Sans MS" panose="030F0702030302020204" pitchFamily="66" charset="0"/>
              </a:defRPr>
            </a:lvl7pPr>
            <a:lvl8pPr marL="3429000" indent="-228600" eaLnBrk="0" fontAlgn="base" hangingPunct="0">
              <a:spcBef>
                <a:spcPct val="0"/>
              </a:spcBef>
              <a:spcAft>
                <a:spcPct val="0"/>
              </a:spcAft>
              <a:defRPr sz="2800">
                <a:solidFill>
                  <a:schemeClr val="tx1"/>
                </a:solidFill>
                <a:latin typeface="Comic Sans MS" panose="030F0702030302020204" pitchFamily="66" charset="0"/>
              </a:defRPr>
            </a:lvl8pPr>
            <a:lvl9pPr marL="3886200" indent="-228600" eaLnBrk="0" fontAlgn="base" hangingPunct="0">
              <a:spcBef>
                <a:spcPct val="0"/>
              </a:spcBef>
              <a:spcAft>
                <a:spcPct val="0"/>
              </a:spcAft>
              <a:defRPr sz="2800">
                <a:solidFill>
                  <a:schemeClr val="tx1"/>
                </a:solidFill>
                <a:latin typeface="Comic Sans MS" panose="030F0702030302020204" pitchFamily="66" charset="0"/>
              </a:defRPr>
            </a:lvl9pPr>
          </a:lstStyle>
          <a:p>
            <a:r>
              <a:rPr lang="en-US" altLang="en-US" sz="2400" dirty="0">
                <a:solidFill>
                  <a:srgbClr val="CC0000"/>
                </a:solidFill>
                <a:latin typeface="Arial" panose="020B0604020202020204" pitchFamily="34" charset="0"/>
                <a:cs typeface="Arial" panose="020B0604020202020204" pitchFamily="34" charset="0"/>
              </a:rPr>
              <a:t>The uncertainty principle requires that the mass of the particle be uncertain by</a:t>
            </a:r>
            <a:endParaRPr lang="en-US" altLang="en-US" sz="2400" dirty="0">
              <a:latin typeface="Arial" panose="020B0604020202020204" pitchFamily="34" charset="0"/>
              <a:cs typeface="Arial" panose="020B0604020202020204" pitchFamily="34" charset="0"/>
            </a:endParaRPr>
          </a:p>
        </p:txBody>
      </p:sp>
      <p:sp>
        <p:nvSpPr>
          <p:cNvPr id="7" name="Rectangle 2"/>
          <p:cNvSpPr txBox="1">
            <a:spLocks noChangeArrowheads="1"/>
          </p:cNvSpPr>
          <p:nvPr/>
        </p:nvSpPr>
        <p:spPr>
          <a:xfrm>
            <a:off x="1636149" y="38516"/>
            <a:ext cx="5829300" cy="444142"/>
          </a:xfrm>
          <a:prstGeom prst="rect">
            <a:avLst/>
          </a:prstGeom>
          <a:solidFill>
            <a:srgbClr val="FFFF00"/>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en-US" sz="2700" b="1" dirty="0"/>
              <a:t>Frontiers </a:t>
            </a:r>
            <a:r>
              <a:rPr lang="en-US" altLang="en-US" sz="2700" b="1" dirty="0" smtClean="0"/>
              <a:t>2</a:t>
            </a:r>
            <a:endParaRPr lang="en-US" altLang="en-US" sz="2700" b="1" dirty="0"/>
          </a:p>
        </p:txBody>
      </p:sp>
      <p:sp>
        <p:nvSpPr>
          <p:cNvPr id="8" name="TextBox 7"/>
          <p:cNvSpPr txBox="1"/>
          <p:nvPr/>
        </p:nvSpPr>
        <p:spPr>
          <a:xfrm>
            <a:off x="3064215" y="507171"/>
            <a:ext cx="3015569" cy="400110"/>
          </a:xfrm>
          <a:prstGeom prst="rect">
            <a:avLst/>
          </a:prstGeom>
          <a:solidFill>
            <a:schemeClr val="accent4">
              <a:lumMod val="40000"/>
              <a:lumOff val="60000"/>
            </a:schemeClr>
          </a:solidFill>
        </p:spPr>
        <p:txBody>
          <a:bodyPr wrap="none" rtlCol="0">
            <a:spAutoFit/>
          </a:bodyPr>
          <a:lstStyle/>
          <a:p>
            <a:r>
              <a:rPr lang="en-US" sz="2000" b="1" i="1" dirty="0">
                <a:latin typeface="Arial" panose="020B0604020202020204" pitchFamily="34" charset="0"/>
                <a:cs typeface="Arial" panose="020B0604020202020204" pitchFamily="34" charset="0"/>
              </a:rPr>
              <a:t>Lifetimes are Important</a:t>
            </a:r>
          </a:p>
        </p:txBody>
      </p:sp>
      <p:sp>
        <p:nvSpPr>
          <p:cNvPr id="2" name="Footer Placeholder 1"/>
          <p:cNvSpPr>
            <a:spLocks noGrp="1"/>
          </p:cNvSpPr>
          <p:nvPr>
            <p:ph type="ftr" sz="quarter" idx="11"/>
          </p:nvPr>
        </p:nvSpPr>
        <p:spPr/>
        <p:txBody>
          <a:bodyPr/>
          <a:lstStyle/>
          <a:p>
            <a:r>
              <a:rPr lang="en-US" smtClean="0"/>
              <a:t>Physics  224 - Lecture 1</a:t>
            </a:r>
            <a:endParaRPr lang="en-US"/>
          </a:p>
        </p:txBody>
      </p:sp>
      <p:sp>
        <p:nvSpPr>
          <p:cNvPr id="3" name="Slide Number Placeholder 2"/>
          <p:cNvSpPr>
            <a:spLocks noGrp="1"/>
          </p:cNvSpPr>
          <p:nvPr>
            <p:ph type="sldNum" sz="quarter" idx="12"/>
          </p:nvPr>
        </p:nvSpPr>
        <p:spPr/>
        <p:txBody>
          <a:bodyPr/>
          <a:lstStyle/>
          <a:p>
            <a:fld id="{C80F0E84-EBBF-41D9-A10F-851B8F407383}" type="slidenum">
              <a:rPr lang="en-US" smtClean="0"/>
              <a:t>99</a:t>
            </a:fld>
            <a:endParaRPr lang="en-US"/>
          </a:p>
        </p:txBody>
      </p:sp>
    </p:spTree>
    <p:extLst>
      <p:ext uri="{BB962C8B-B14F-4D97-AF65-F5344CB8AC3E}">
        <p14:creationId xmlns:p14="http://schemas.microsoft.com/office/powerpoint/2010/main" val="1161729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0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04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046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046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0469"/>
                                        </p:tgtEl>
                                        <p:attrNameLst>
                                          <p:attrName>style.visibility</p:attrName>
                                        </p:attrNameLst>
                                      </p:cBhvr>
                                      <p:to>
                                        <p:strVal val="visible"/>
                                      </p:to>
                                    </p:set>
                                    <p:anim calcmode="lin" valueType="num">
                                      <p:cBhvr additive="base">
                                        <p:cTn id="27" dur="500" fill="hold"/>
                                        <p:tgtEl>
                                          <p:spTgt spid="190469"/>
                                        </p:tgtEl>
                                        <p:attrNameLst>
                                          <p:attrName>ppt_x</p:attrName>
                                        </p:attrNameLst>
                                      </p:cBhvr>
                                      <p:tavLst>
                                        <p:tav tm="0">
                                          <p:val>
                                            <p:strVal val="#ppt_x"/>
                                          </p:val>
                                        </p:tav>
                                        <p:tav tm="100000">
                                          <p:val>
                                            <p:strVal val="#ppt_x"/>
                                          </p:val>
                                        </p:tav>
                                      </p:tavLst>
                                    </p:anim>
                                    <p:anim calcmode="lin" valueType="num">
                                      <p:cBhvr additive="base">
                                        <p:cTn id="28" dur="500" fill="hold"/>
                                        <p:tgtEl>
                                          <p:spTgt spid="190469"/>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7" presetClass="entr" presetSubtype="2" fill="hold" nodeType="clickEffect">
                                  <p:stCondLst>
                                    <p:cond delay="0"/>
                                  </p:stCondLst>
                                  <p:childTnLst>
                                    <p:set>
                                      <p:cBhvr>
                                        <p:cTn id="32" dur="1" fill="hold">
                                          <p:stCondLst>
                                            <p:cond delay="0"/>
                                          </p:stCondLst>
                                        </p:cTn>
                                        <p:tgtEl>
                                          <p:spTgt spid="190468"/>
                                        </p:tgtEl>
                                        <p:attrNameLst>
                                          <p:attrName>style.visibility</p:attrName>
                                        </p:attrNameLst>
                                      </p:cBhvr>
                                      <p:to>
                                        <p:strVal val="visible"/>
                                      </p:to>
                                    </p:set>
                                    <p:anim calcmode="lin" valueType="num">
                                      <p:cBhvr additive="base">
                                        <p:cTn id="33" dur="5000" fill="hold"/>
                                        <p:tgtEl>
                                          <p:spTgt spid="190468"/>
                                        </p:tgtEl>
                                        <p:attrNameLst>
                                          <p:attrName>ppt_x</p:attrName>
                                        </p:attrNameLst>
                                      </p:cBhvr>
                                      <p:tavLst>
                                        <p:tav tm="0">
                                          <p:val>
                                            <p:strVal val="1+#ppt_w/2"/>
                                          </p:val>
                                        </p:tav>
                                        <p:tav tm="100000">
                                          <p:val>
                                            <p:strVal val="#ppt_x"/>
                                          </p:val>
                                        </p:tav>
                                      </p:tavLst>
                                    </p:anim>
                                    <p:anim calcmode="lin" valueType="num">
                                      <p:cBhvr additive="base">
                                        <p:cTn id="34" dur="5000" fill="hold"/>
                                        <p:tgtEl>
                                          <p:spTgt spid="1904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p:bldP spid="190469" grpId="0" autoUpdateAnimBg="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26171</TotalTime>
  <Words>12456</Words>
  <Application>Microsoft Office PowerPoint</Application>
  <PresentationFormat>On-screen Show (4:3)</PresentationFormat>
  <Paragraphs>1414</Paragraphs>
  <Slides>155</Slides>
  <Notes>98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155</vt:i4>
      </vt:variant>
    </vt:vector>
  </HeadingPairs>
  <TitlesOfParts>
    <vt:vector size="172" baseType="lpstr">
      <vt:lpstr>Adobe Gothic Std B</vt:lpstr>
      <vt:lpstr>Arial</vt:lpstr>
      <vt:lpstr>Calibri</vt:lpstr>
      <vt:lpstr>Calibri Light</vt:lpstr>
      <vt:lpstr>Capitals</vt:lpstr>
      <vt:lpstr>Comic Sans MS</vt:lpstr>
      <vt:lpstr>Helvetica</vt:lpstr>
      <vt:lpstr>HG Mincho Light J</vt:lpstr>
      <vt:lpstr>StarSymbol</vt:lpstr>
      <vt:lpstr>Symbol</vt:lpstr>
      <vt:lpstr>Tahoma</vt:lpstr>
      <vt:lpstr>Times New Roman</vt:lpstr>
      <vt:lpstr>Wingdings</vt:lpstr>
      <vt:lpstr>Office Theme</vt:lpstr>
      <vt:lpstr>PaperPort Document</vt:lpstr>
      <vt:lpstr>Equation</vt:lpstr>
      <vt:lpstr>Document</vt:lpstr>
      <vt:lpstr>PowerPoint Presentation</vt:lpstr>
      <vt:lpstr>PowerPoint Presentation</vt:lpstr>
      <vt:lpstr>Physics 224    -   Barry C Barish</vt:lpstr>
      <vt:lpstr>PowerPoint Presentation</vt:lpstr>
      <vt:lpstr>Connecting Quarks to the Cosmos  (~18 years ago)</vt:lpstr>
      <vt:lpstr>PowerPoint Presentation</vt:lpstr>
      <vt:lpstr>PowerPoint Presentation</vt:lpstr>
      <vt:lpstr>PowerPoint Presentation</vt:lpstr>
      <vt:lpstr>PowerPoint Presentation</vt:lpstr>
      <vt:lpstr>PowerPoint Presentation</vt:lpstr>
      <vt:lpstr>PowerPoint Presentation</vt:lpstr>
      <vt:lpstr>The Goals of Particle Physics (2001)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Einstein Predicted Gravitational Waves in 1916</vt:lpstr>
      <vt:lpstr>Hanford, WA</vt:lpstr>
      <vt:lpstr>LIGO: Black Hole Merger: GW150914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Weak Interactions and Isospin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Pion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Advances in Computing Great Discoveries in Physics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First Resonance Discovered!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These were exciting times, discovering all of the elementary particles!  BUT, so many particles and rules could almost get boring!</vt:lpstr>
      <vt:lpstr>End?</vt:lpstr>
      <vt:lpstr>Gell-Mann’s “Eightfold Way”</vt:lpstr>
      <vt:lpstr>Gell-Mann’s “Eightfold Way”</vt:lpstr>
      <vt:lpstr>PowerPoint Presentation</vt:lpstr>
      <vt:lpstr>PowerPoint Presentation</vt:lpstr>
      <vt:lpstr>PowerPoint Presentation</vt:lpstr>
      <vt:lpstr>PowerPoint Presentation</vt:lpstr>
      <vt:lpstr>PowerPoint Presentation</vt:lpstr>
      <vt:lpstr>PowerPoint Presentation</vt:lpstr>
      <vt:lpstr>Quarks </vt:lpstr>
      <vt:lpstr>Hadrons</vt:lpstr>
      <vt:lpstr>PowerPoint Presentation</vt:lpstr>
      <vt:lpstr>Particles and Interactions</vt:lpstr>
      <vt:lpstr>Hadron  Lifetimes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Quark Densities of Proton vs x</vt:lpstr>
      <vt:lpstr>Are the quarks ‘real’?</vt:lpstr>
      <vt:lpstr>PowerPoint Presentation</vt:lpstr>
      <vt:lpstr>Determine Proton Innards in Similar Way to Rutherford Atom</vt:lpstr>
      <vt:lpstr>PowerPoint Presentation</vt:lpstr>
      <vt:lpstr>What About the Forces Holding These Quarks Together?</vt:lpstr>
      <vt:lpstr>Science of Confinement</vt:lpstr>
      <vt:lpstr>Color - A Word Referring to  the “Three Different Charges” of the Strongly Interacting Quarks</vt:lpstr>
      <vt:lpstr>Force between colored quarks carried by gluons</vt:lpstr>
      <vt:lpstr>Why can’t the quarks get out??</vt:lpstr>
      <vt:lpstr>Strong Coupling Constant gets bigger at larger distances</vt:lpstr>
      <vt:lpstr>QCD, Color, and Gluons More Complicated than QED, Charge, and Photons</vt:lpstr>
      <vt:lpstr>“There are many Experimental Triumphs of QCD</vt:lpstr>
      <vt:lpstr>Picture of proton from Deep Inelastic Scattering experiments</vt:lpstr>
      <vt:lpstr>Use Quark Density to Calculate p-pbar interaction</vt:lpstr>
      <vt:lpstr>u and d Quarks Have Very Low Mass</vt:lpstr>
      <vt:lpstr>All Agree that QCD is a Very Elegant Theory</vt:lpstr>
      <vt:lpstr>All Agree That Nucleon Not Simple: A Very Dynamic System</vt:lpstr>
      <vt:lpstr>Proton Spin Structure Even More Complicated  Not like the Quark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barish</dc:creator>
  <cp:lastModifiedBy>Barry Barish</cp:lastModifiedBy>
  <cp:revision>420</cp:revision>
  <dcterms:created xsi:type="dcterms:W3CDTF">2019-02-19T01:51:34Z</dcterms:created>
  <dcterms:modified xsi:type="dcterms:W3CDTF">2020-04-02T05:05:54Z</dcterms:modified>
</cp:coreProperties>
</file>